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88" r:id="rId2"/>
    <p:sldId id="358" r:id="rId3"/>
    <p:sldId id="359" r:id="rId4"/>
    <p:sldId id="364" r:id="rId5"/>
    <p:sldId id="352" r:id="rId6"/>
    <p:sldId id="325" r:id="rId7"/>
    <p:sldId id="347" r:id="rId8"/>
    <p:sldId id="318" r:id="rId9"/>
    <p:sldId id="350" r:id="rId10"/>
    <p:sldId id="365" r:id="rId11"/>
    <p:sldId id="367" r:id="rId12"/>
    <p:sldId id="368" r:id="rId13"/>
    <p:sldId id="326" r:id="rId14"/>
    <p:sldId id="349" r:id="rId15"/>
    <p:sldId id="332" r:id="rId16"/>
    <p:sldId id="298" r:id="rId17"/>
    <p:sldId id="310" r:id="rId18"/>
    <p:sldId id="333" r:id="rId19"/>
    <p:sldId id="353" r:id="rId20"/>
    <p:sldId id="354" r:id="rId21"/>
    <p:sldId id="335" r:id="rId22"/>
    <p:sldId id="366" r:id="rId23"/>
    <p:sldId id="336" r:id="rId24"/>
    <p:sldId id="339" r:id="rId25"/>
    <p:sldId id="340" r:id="rId26"/>
    <p:sldId id="344" r:id="rId27"/>
    <p:sldId id="345" r:id="rId28"/>
    <p:sldId id="343"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B288DC-5CFF-BA49-BEE0-CD6B333D72DE}">
          <p14:sldIdLst>
            <p14:sldId id="288"/>
          </p14:sldIdLst>
        </p14:section>
        <p14:section name="Motivation (1.5min)" id="{F1638AAC-2C55-A142-805E-345937BA26FB}">
          <p14:sldIdLst>
            <p14:sldId id="358"/>
            <p14:sldId id="359"/>
            <p14:sldId id="364"/>
            <p14:sldId id="352"/>
            <p14:sldId id="325"/>
            <p14:sldId id="347"/>
            <p14:sldId id="318"/>
          </p14:sldIdLst>
        </p14:section>
        <p14:section name="Three Properties (2min)" id="{A559F8BC-A1C7-4840-952A-D23958ABBC16}">
          <p14:sldIdLst>
            <p14:sldId id="350"/>
            <p14:sldId id="365"/>
            <p14:sldId id="367"/>
            <p14:sldId id="368"/>
            <p14:sldId id="326"/>
            <p14:sldId id="349"/>
          </p14:sldIdLst>
        </p14:section>
        <p14:section name="CAP Example (1.5min)" id="{59F4E6F6-0645-AB42-80B0-24D0E6ED813B}">
          <p14:sldIdLst>
            <p14:sldId id="332"/>
            <p14:sldId id="298"/>
            <p14:sldId id="310"/>
            <p14:sldId id="333"/>
            <p14:sldId id="353"/>
            <p14:sldId id="354"/>
            <p14:sldId id="335"/>
            <p14:sldId id="366"/>
          </p14:sldIdLst>
        </p14:section>
        <p14:section name="Revisit consistency-availability tradeoff (4min)" id="{59B18DC2-2894-8E45-8597-74FDF5E434BC}">
          <p14:sldIdLst>
            <p14:sldId id="336"/>
            <p14:sldId id="339"/>
            <p14:sldId id="340"/>
            <p14:sldId id="344"/>
            <p14:sldId id="345"/>
          </p14:sldIdLst>
        </p14:section>
        <p14:section name="Conclusion (1min)" id="{F8DED849-39D7-4847-9355-A5101F201E2E}">
          <p14:sldIdLst>
            <p14:sldId id="343"/>
            <p14:sldId id="3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D6CA4"/>
    <a:srgbClr val="0EAEE2"/>
    <a:srgbClr val="02A7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8"/>
    <p:restoredTop sz="62293"/>
  </p:normalViewPr>
  <p:slideViewPr>
    <p:cSldViewPr snapToGrid="0" snapToObjects="1">
      <p:cViewPr>
        <p:scale>
          <a:sx n="59" d="100"/>
          <a:sy n="59" d="100"/>
        </p:scale>
        <p:origin x="2968" y="544"/>
      </p:cViewPr>
      <p:guideLst/>
    </p:cSldViewPr>
  </p:slideViewPr>
  <p:notesTextViewPr>
    <p:cViewPr>
      <p:scale>
        <a:sx n="155" d="100"/>
        <a:sy n="15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48FF1-DD55-5B4C-A513-490D1454FBE8}" type="datetimeFigureOut">
              <a:rPr lang="en-US" smtClean="0"/>
              <a:t>10/13/16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EB7D0-1BDE-FF42-810C-E3E793CC31CD}" type="slidenum">
              <a:rPr lang="en-US" smtClean="0"/>
              <a:t>‹#›</a:t>
            </a:fld>
            <a:endParaRPr lang="en-US"/>
          </a:p>
        </p:txBody>
      </p:sp>
    </p:spTree>
    <p:extLst>
      <p:ext uri="{BB962C8B-B14F-4D97-AF65-F5344CB8AC3E}">
        <p14:creationId xmlns:p14="http://schemas.microsoft.com/office/powerpoint/2010/main" val="3736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introduction. </a:t>
            </a:r>
          </a:p>
          <a:p>
            <a:r>
              <a:rPr lang="en-US" dirty="0" smtClean="0"/>
              <a:t>In this talk, I will show some fundamental limits of mobility support</a:t>
            </a:r>
            <a:r>
              <a:rPr lang="zh-CN" altLang="en-US" dirty="0" smtClean="0"/>
              <a:t> </a:t>
            </a:r>
            <a:r>
              <a:rPr lang="en-US" altLang="zh-CN" dirty="0" smtClean="0"/>
              <a:t>in</a:t>
            </a:r>
            <a:r>
              <a:rPr lang="zh-CN" altLang="en-US" baseline="0" dirty="0" smtClean="0"/>
              <a:t> </a:t>
            </a:r>
            <a:r>
              <a:rPr lang="en-US" altLang="zh-CN" baseline="0" dirty="0" smtClean="0"/>
              <a:t>cellular</a:t>
            </a:r>
            <a:r>
              <a:rPr lang="zh-CN" altLang="en-US" baseline="0" dirty="0" smtClean="0"/>
              <a:t> </a:t>
            </a:r>
            <a:r>
              <a:rPr lang="en-US" altLang="zh-CN" baseline="0" dirty="0" smtClean="0"/>
              <a:t>networks,</a:t>
            </a:r>
            <a:r>
              <a:rPr lang="zh-CN" altLang="en-US" baseline="0" dirty="0" smtClean="0"/>
              <a:t> </a:t>
            </a:r>
            <a:r>
              <a:rPr lang="en-US" altLang="zh-CN" baseline="0" dirty="0" smtClean="0"/>
              <a:t>and</a:t>
            </a:r>
            <a:r>
              <a:rPr lang="zh-CN" altLang="en-US" baseline="0" dirty="0" smtClean="0"/>
              <a:t> </a:t>
            </a:r>
            <a:r>
              <a:rPr lang="en-US" altLang="zh-CN" baseline="0" dirty="0" smtClean="0"/>
              <a:t>some</a:t>
            </a:r>
            <a:r>
              <a:rPr lang="zh-CN" altLang="en-US" baseline="0" dirty="0" smtClean="0"/>
              <a:t> </a:t>
            </a:r>
            <a:r>
              <a:rPr lang="en-US" altLang="zh-CN" baseline="0" dirty="0" smtClean="0"/>
              <a:t>design</a:t>
            </a:r>
            <a:r>
              <a:rPr lang="zh-CN" altLang="en-US" baseline="0" dirty="0" smtClean="0"/>
              <a:t> </a:t>
            </a:r>
            <a:r>
              <a:rPr lang="en-US" altLang="zh-CN" baseline="0" dirty="0" smtClean="0"/>
              <a:t>hints</a:t>
            </a:r>
            <a:r>
              <a:rPr lang="zh-CN" altLang="en-US" baseline="0" dirty="0" smtClean="0"/>
              <a:t> </a:t>
            </a:r>
            <a:r>
              <a:rPr lang="en-US" altLang="zh-CN" baseline="0" dirty="0" smtClean="0"/>
              <a:t>of</a:t>
            </a:r>
            <a:r>
              <a:rPr lang="zh-CN" altLang="en-US" baseline="0" dirty="0" smtClean="0"/>
              <a:t> </a:t>
            </a:r>
            <a:r>
              <a:rPr lang="en-US" altLang="zh-CN" baseline="0" dirty="0" smtClean="0"/>
              <a:t>mobility</a:t>
            </a:r>
            <a:r>
              <a:rPr lang="zh-CN" altLang="en-US" baseline="0" dirty="0" smtClean="0"/>
              <a:t> </a:t>
            </a:r>
            <a:r>
              <a:rPr lang="en-US" altLang="zh-CN" baseline="0" dirty="0" smtClean="0"/>
              <a:t>support</a:t>
            </a:r>
            <a:r>
              <a:rPr lang="zh-CN" altLang="en-US" baseline="0" dirty="0" smtClean="0"/>
              <a:t> </a:t>
            </a:r>
            <a:r>
              <a:rPr lang="en-US" altLang="zh-CN" baseline="0" dirty="0" smtClean="0"/>
              <a:t>for</a:t>
            </a:r>
            <a:r>
              <a:rPr lang="zh-CN" altLang="en-US" baseline="0" dirty="0" smtClean="0"/>
              <a:t> </a:t>
            </a:r>
            <a:r>
              <a:rPr lang="en-US" altLang="zh-CN" baseline="0" dirty="0" smtClean="0"/>
              <a:t>future</a:t>
            </a:r>
            <a:r>
              <a:rPr lang="zh-CN" altLang="en-US" baseline="0" dirty="0" smtClean="0"/>
              <a:t> </a:t>
            </a:r>
            <a:r>
              <a:rPr lang="en-US" altLang="zh-CN" baseline="0" dirty="0" smtClean="0"/>
              <a:t>5G.</a:t>
            </a:r>
            <a:r>
              <a:rPr lang="zh-CN" altLang="en-US" baseline="0" dirty="0" smtClean="0"/>
              <a:t> </a:t>
            </a:r>
            <a:endParaRPr lang="en-US" dirty="0" smtClean="0"/>
          </a:p>
        </p:txBody>
      </p:sp>
      <p:sp>
        <p:nvSpPr>
          <p:cNvPr id="4" name="Slide Number Placeholder 3"/>
          <p:cNvSpPr>
            <a:spLocks noGrp="1"/>
          </p:cNvSpPr>
          <p:nvPr>
            <p:ph type="sldNum" sz="quarter" idx="10"/>
          </p:nvPr>
        </p:nvSpPr>
        <p:spPr/>
        <p:txBody>
          <a:bodyPr/>
          <a:lstStyle/>
          <a:p>
            <a:fld id="{0B1EB7D0-1BDE-FF42-810C-E3E793CC31CD}" type="slidenum">
              <a:rPr lang="en-US" smtClean="0"/>
              <a:t>1</a:t>
            </a:fld>
            <a:endParaRPr lang="en-US"/>
          </a:p>
        </p:txBody>
      </p:sp>
    </p:spTree>
    <p:extLst>
      <p:ext uri="{BB962C8B-B14F-4D97-AF65-F5344CB8AC3E}">
        <p14:creationId xmlns:p14="http://schemas.microsoft.com/office/powerpoint/2010/main" val="382578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First</a:t>
            </a:r>
            <a:r>
              <a:rPr lang="en-US" sz="1200" kern="1200" dirty="0" smtClean="0">
                <a:solidFill>
                  <a:schemeClr val="tx1"/>
                </a:solidFill>
                <a:effectLst/>
                <a:latin typeface="+mn-lt"/>
                <a:ea typeface="+mn-ea"/>
                <a:cs typeface="+mn-cs"/>
              </a:rPr>
              <a:t>, the network should offer </a:t>
            </a:r>
            <a:r>
              <a:rPr lang="en-US" sz="1200" b="1" kern="1200" dirty="0" smtClean="0">
                <a:solidFill>
                  <a:schemeClr val="tx1"/>
                </a:solidFill>
                <a:effectLst/>
                <a:latin typeface="+mn-lt"/>
                <a:ea typeface="+mn-ea"/>
                <a:cs typeface="+mn-cs"/>
              </a:rPr>
              <a:t>correct</a:t>
            </a:r>
            <a:r>
              <a:rPr lang="en-US" sz="1200" kern="1200" dirty="0" smtClean="0">
                <a:solidFill>
                  <a:schemeClr val="tx1"/>
                </a:solidFill>
                <a:effectLst/>
                <a:latin typeface="+mn-lt"/>
                <a:ea typeface="+mn-ea"/>
                <a:cs typeface="+mn-cs"/>
              </a:rPr>
              <a:t> mobile data service. </a:t>
            </a:r>
          </a:p>
          <a:p>
            <a:r>
              <a:rPr lang="en-US" sz="1200" kern="1200" dirty="0" smtClean="0">
                <a:solidFill>
                  <a:schemeClr val="tx1"/>
                </a:solidFill>
                <a:effectLst/>
                <a:latin typeface="+mn-lt"/>
                <a:ea typeface="+mn-ea"/>
                <a:cs typeface="+mn-cs"/>
              </a:rPr>
              <a:t>Each data packet should be forwarded to the correct user location, under the radio access policy, data billing policy and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configurations. </a:t>
            </a:r>
          </a:p>
          <a:p>
            <a:r>
              <a:rPr lang="en-US" altLang="zh-CN" sz="1200" kern="1200" dirty="0" smtClean="0">
                <a:solidFill>
                  <a:schemeClr val="tx1"/>
                </a:solidFill>
                <a:effectLst/>
                <a:latin typeface="+mn-lt"/>
                <a:ea typeface="+mn-ea"/>
                <a:cs typeface="+mn-cs"/>
              </a:rPr>
              <a:t>Since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distributed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nature,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achieving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correctness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requires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collaborations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between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network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nodes,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under</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some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consistent</a:t>
            </a:r>
            <a:r>
              <a:rPr lang="en-US" sz="1200" kern="1200" dirty="0" smtClean="0">
                <a:solidFill>
                  <a:schemeClr val="tx1"/>
                </a:solidFill>
                <a:effectLst/>
                <a:latin typeface="+mn-lt"/>
                <a:ea typeface="+mn-ea"/>
                <a:cs typeface="+mn-cs"/>
              </a:rPr>
              <a:t> view</a:t>
            </a:r>
            <a:r>
              <a:rPr lang="en-US" altLang="zh-CN" sz="120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of</a:t>
            </a:r>
            <a:r>
              <a:rPr lang="en-US" sz="1200" kern="1200" baseline="0" dirty="0" smtClean="0">
                <a:solidFill>
                  <a:schemeClr val="tx1"/>
                </a:solidFill>
                <a:effectLst/>
                <a:latin typeface="+mn-lt"/>
                <a:ea typeface="+mn-ea"/>
                <a:cs typeface="+mn-cs"/>
              </a:rPr>
              <a:t> mobile user </a:t>
            </a:r>
            <a:r>
              <a:rPr lang="en-US" altLang="zh-CN" sz="1200" kern="1200" baseline="0" dirty="0" smtClean="0">
                <a:solidFill>
                  <a:schemeClr val="tx1"/>
                </a:solidFill>
                <a:effectLst/>
                <a:latin typeface="+mn-lt"/>
                <a:ea typeface="+mn-ea"/>
                <a:cs typeface="+mn-cs"/>
              </a:rPr>
              <a:t>status</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1EB7D0-1BDE-FF42-810C-E3E793CC31CD}" type="slidenum">
              <a:rPr lang="en-US" smtClean="0"/>
              <a:t>10</a:t>
            </a:fld>
            <a:endParaRPr lang="en-US"/>
          </a:p>
        </p:txBody>
      </p:sp>
    </p:spTree>
    <p:extLst>
      <p:ext uri="{BB962C8B-B14F-4D97-AF65-F5344CB8AC3E}">
        <p14:creationId xmlns:p14="http://schemas.microsoft.com/office/powerpoint/2010/main" val="1230696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4G LTE,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correctness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guaranteed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mandating</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classical </a:t>
            </a:r>
            <a:r>
              <a:rPr lang="en-US" sz="1200" b="1" kern="1200" dirty="0" smtClean="0">
                <a:solidFill>
                  <a:schemeClr val="tx1"/>
                </a:solidFill>
                <a:effectLst/>
                <a:latin typeface="+mn-lt"/>
                <a:ea typeface="+mn-ea"/>
                <a:cs typeface="+mn-cs"/>
              </a:rPr>
              <a:t>sequential consistency</a:t>
            </a:r>
            <a:r>
              <a:rPr 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is, all network nodes have identical view of the user data session in mobility. </a:t>
            </a:r>
          </a:p>
        </p:txBody>
      </p:sp>
      <p:sp>
        <p:nvSpPr>
          <p:cNvPr id="4" name="Slide Number Placeholder 3"/>
          <p:cNvSpPr>
            <a:spLocks noGrp="1"/>
          </p:cNvSpPr>
          <p:nvPr>
            <p:ph type="sldNum" sz="quarter" idx="10"/>
          </p:nvPr>
        </p:nvSpPr>
        <p:spPr/>
        <p:txBody>
          <a:bodyPr/>
          <a:lstStyle/>
          <a:p>
            <a:fld id="{0B1EB7D0-1BDE-FF42-810C-E3E793CC31CD}" type="slidenum">
              <a:rPr lang="en-US" smtClean="0"/>
              <a:t>11</a:t>
            </a:fld>
            <a:endParaRPr lang="en-US"/>
          </a:p>
        </p:txBody>
      </p:sp>
    </p:spTree>
    <p:extLst>
      <p:ext uri="{BB962C8B-B14F-4D97-AF65-F5344CB8AC3E}">
        <p14:creationId xmlns:p14="http://schemas.microsoft.com/office/powerpoint/2010/main" val="809043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guarantee</a:t>
            </a:r>
            <a:r>
              <a:rPr lang="en-US" sz="1200" kern="1200" baseline="0" dirty="0" smtClean="0">
                <a:solidFill>
                  <a:schemeClr val="tx1"/>
                </a:solidFill>
                <a:effectLst/>
                <a:latin typeface="+mn-lt"/>
                <a:ea typeface="+mn-ea"/>
                <a:cs typeface="+mn-cs"/>
              </a:rPr>
              <a:t> this, 4G LTE mandates the sequential execution of all the control procedures.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Indeed, this is very reasonable.</a:t>
            </a:r>
          </a:p>
        </p:txBody>
      </p:sp>
      <p:sp>
        <p:nvSpPr>
          <p:cNvPr id="4" name="Slide Number Placeholder 3"/>
          <p:cNvSpPr>
            <a:spLocks noGrp="1"/>
          </p:cNvSpPr>
          <p:nvPr>
            <p:ph type="sldNum" sz="quarter" idx="10"/>
          </p:nvPr>
        </p:nvSpPr>
        <p:spPr/>
        <p:txBody>
          <a:bodyPr/>
          <a:lstStyle/>
          <a:p>
            <a:fld id="{0B1EB7D0-1BDE-FF42-810C-E3E793CC31CD}" type="slidenum">
              <a:rPr lang="en-US" smtClean="0"/>
              <a:t>12</a:t>
            </a:fld>
            <a:endParaRPr lang="en-US"/>
          </a:p>
        </p:txBody>
      </p:sp>
    </p:spTree>
    <p:extLst>
      <p:ext uri="{BB962C8B-B14F-4D97-AF65-F5344CB8AC3E}">
        <p14:creationId xmlns:p14="http://schemas.microsoft.com/office/powerpoint/2010/main" val="139735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property is availability.</a:t>
            </a:r>
          </a:p>
          <a:p>
            <a:r>
              <a:rPr lang="en-US" sz="1200" kern="1200" dirty="0" smtClean="0">
                <a:solidFill>
                  <a:schemeClr val="tx1"/>
                </a:solidFill>
                <a:effectLst/>
                <a:latin typeface="+mn-lt"/>
                <a:ea typeface="+mn-ea"/>
                <a:cs typeface="+mn-cs"/>
              </a:rPr>
              <a:t>That is, once the radio and data path are connected, the mobile data service should be immediately available to users. </a:t>
            </a:r>
          </a:p>
          <a:p>
            <a:r>
              <a:rPr lang="en-US" altLang="zh-CN" sz="1200" kern="1200" dirty="0" smtClean="0">
                <a:solidFill>
                  <a:schemeClr val="tx1"/>
                </a:solidFill>
                <a:effectLst/>
                <a:latin typeface="+mn-lt"/>
                <a:ea typeface="+mn-ea"/>
                <a:cs typeface="+mn-cs"/>
              </a:rPr>
              <a:t>This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reflects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desire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low-latency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network.</a:t>
            </a:r>
            <a:r>
              <a:rPr lang="zh-CN" altLang="en-US" sz="1200" kern="1200" baseline="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13</a:t>
            </a:fld>
            <a:endParaRPr lang="en-US"/>
          </a:p>
        </p:txBody>
      </p:sp>
    </p:spTree>
    <p:extLst>
      <p:ext uri="{BB962C8B-B14F-4D97-AF65-F5344CB8AC3E}">
        <p14:creationId xmlns:p14="http://schemas.microsoft.com/office/powerpoint/2010/main" val="168207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we want the mobile data service to be fault tolerant. </a:t>
            </a:r>
          </a:p>
          <a:p>
            <a:r>
              <a:rPr lang="en-US" sz="1200" kern="1200" dirty="0" smtClean="0">
                <a:solidFill>
                  <a:schemeClr val="tx1"/>
                </a:solidFill>
                <a:effectLst/>
                <a:latin typeface="+mn-lt"/>
                <a:ea typeface="+mn-ea"/>
                <a:cs typeface="+mn-cs"/>
              </a:rPr>
              <a:t>Even when the control</a:t>
            </a:r>
            <a:r>
              <a:rPr lang="en-US" sz="1200" kern="1200" baseline="0" dirty="0" smtClean="0">
                <a:solidFill>
                  <a:schemeClr val="tx1"/>
                </a:solidFill>
                <a:effectLst/>
                <a:latin typeface="+mn-lt"/>
                <a:ea typeface="+mn-ea"/>
                <a:cs typeface="+mn-cs"/>
              </a:rPr>
              <a:t> procedures</a:t>
            </a:r>
            <a:r>
              <a:rPr lang="en-US" sz="1200" kern="1200" dirty="0" smtClean="0">
                <a:solidFill>
                  <a:schemeClr val="tx1"/>
                </a:solidFill>
                <a:effectLst/>
                <a:latin typeface="+mn-lt"/>
                <a:ea typeface="+mn-ea"/>
                <a:cs typeface="+mn-cs"/>
              </a:rPr>
              <a:t> experiences failures or partitions between network nodes, the mobile network infrastructure should continue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operate. </a:t>
            </a:r>
          </a:p>
          <a:p>
            <a:r>
              <a:rPr lang="en-US" sz="1200" kern="1200" dirty="0" smtClean="0">
                <a:solidFill>
                  <a:schemeClr val="tx1"/>
                </a:solidFill>
                <a:effectLst/>
                <a:latin typeface="+mn-lt"/>
                <a:ea typeface="+mn-ea"/>
                <a:cs typeface="+mn-cs"/>
              </a:rPr>
              <a:t>Please note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mobile network like 4G LTE, typically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out-of-band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control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used</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The control plane partition (such as broken channel between mobility controllers) does not necessarily mean the data path is disconnected.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14</a:t>
            </a:fld>
            <a:endParaRPr lang="en-US"/>
          </a:p>
        </p:txBody>
      </p:sp>
    </p:spTree>
    <p:extLst>
      <p:ext uri="{BB962C8B-B14F-4D97-AF65-F5344CB8AC3E}">
        <p14:creationId xmlns:p14="http://schemas.microsoft.com/office/powerpoint/2010/main" val="131015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the question is: can we satisfy all of </a:t>
            </a:r>
            <a:r>
              <a:rPr lang="en-US" altLang="zh-CN" sz="1200" kern="1200" dirty="0" smtClean="0">
                <a:solidFill>
                  <a:schemeClr val="tx1"/>
                </a:solidFill>
                <a:effectLst/>
                <a:latin typeface="+mn-lt"/>
                <a:ea typeface="+mn-ea"/>
                <a:cs typeface="+mn-cs"/>
              </a:rPr>
              <a:t>them</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simultaneously?</a:t>
            </a:r>
          </a:p>
          <a:p>
            <a:r>
              <a:rPr lang="en-US" sz="1200" kern="1200" dirty="0" smtClean="0">
                <a:solidFill>
                  <a:schemeClr val="tx1"/>
                </a:solidFill>
                <a:effectLst/>
                <a:latin typeface="+mn-lt"/>
                <a:ea typeface="+mn-ea"/>
                <a:cs typeface="+mn-cs"/>
              </a:rPr>
              <a:t>Unfortunately, the answer is no.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distributed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computing,</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people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know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years.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adopt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broader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knowledge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view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community."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1EB7D0-1BDE-FF42-810C-E3E793CC31CD}" type="slidenum">
              <a:rPr lang="en-US" smtClean="0"/>
              <a:t>15</a:t>
            </a:fld>
            <a:endParaRPr lang="en-US"/>
          </a:p>
        </p:txBody>
      </p:sp>
    </p:spTree>
    <p:extLst>
      <p:ext uri="{BB962C8B-B14F-4D97-AF65-F5344CB8AC3E}">
        <p14:creationId xmlns:p14="http://schemas.microsoft.com/office/powerpoint/2010/main" val="86119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proven the following theorem for general mobility support, which is a variant of the classical CAP theorem. </a:t>
            </a:r>
          </a:p>
          <a:p>
            <a:r>
              <a:rPr lang="en-US" sz="1200" kern="1200" dirty="0" smtClean="0">
                <a:solidFill>
                  <a:schemeClr val="tx1"/>
                </a:solidFill>
                <a:effectLst/>
                <a:latin typeface="+mn-lt"/>
                <a:ea typeface="+mn-ea"/>
                <a:cs typeface="+mn-cs"/>
              </a:rPr>
              <a:t>For any mobility support, it is </a:t>
            </a:r>
            <a:r>
              <a:rPr lang="en-US" sz="1200" b="1" kern="1200" dirty="0" smtClean="0">
                <a:solidFill>
                  <a:schemeClr val="tx1"/>
                </a:solidFill>
                <a:effectLst/>
                <a:latin typeface="+mn-lt"/>
                <a:ea typeface="+mn-ea"/>
                <a:cs typeface="+mn-cs"/>
              </a:rPr>
              <a:t>impossible</a:t>
            </a:r>
            <a:r>
              <a:rPr lang="en-US" sz="1200" kern="1200" dirty="0" smtClean="0">
                <a:solidFill>
                  <a:schemeClr val="tx1"/>
                </a:solidFill>
                <a:effectLst/>
                <a:latin typeface="+mn-lt"/>
                <a:ea typeface="+mn-ea"/>
                <a:cs typeface="+mn-cs"/>
              </a:rPr>
              <a:t> to always guarantee sequential consistency, availability, and partition tolerance simultaneously.</a:t>
            </a:r>
          </a:p>
          <a:p>
            <a:r>
              <a:rPr lang="en-US" sz="1200" kern="1200" dirty="0" smtClean="0">
                <a:solidFill>
                  <a:schemeClr val="tx1"/>
                </a:solidFill>
                <a:effectLst/>
                <a:latin typeface="+mn-lt"/>
                <a:ea typeface="+mn-ea"/>
                <a:cs typeface="+mn-cs"/>
              </a:rPr>
              <a:t>This implies that, for any design that mandates sequential consistency, there always exist</a:t>
            </a:r>
            <a:r>
              <a:rPr lang="en-US" sz="1200" kern="1200" baseline="0" dirty="0" smtClean="0">
                <a:solidFill>
                  <a:schemeClr val="tx1"/>
                </a:solidFill>
                <a:effectLst/>
                <a:latin typeface="+mn-lt"/>
                <a:ea typeface="+mn-ea"/>
                <a:cs typeface="+mn-cs"/>
              </a:rPr>
              <a:t> usage scenarios that</a:t>
            </a:r>
            <a:r>
              <a:rPr lang="en-US" sz="1200" kern="1200" dirty="0" smtClean="0">
                <a:solidFill>
                  <a:schemeClr val="tx1"/>
                </a:solidFill>
                <a:effectLst/>
                <a:latin typeface="+mn-lt"/>
                <a:ea typeface="+mn-ea"/>
                <a:cs typeface="+mn-cs"/>
              </a:rPr>
              <a:t> availability cannot be guaranteed.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details of the proof, you can check our paper. </a:t>
            </a:r>
          </a:p>
          <a:p>
            <a:r>
              <a:rPr lang="en-US" sz="1200" kern="1200" dirty="0" smtClean="0">
                <a:solidFill>
                  <a:schemeClr val="tx1"/>
                </a:solidFill>
                <a:effectLst/>
                <a:latin typeface="+mn-lt"/>
                <a:ea typeface="+mn-ea"/>
                <a:cs typeface="+mn-cs"/>
              </a:rPr>
              <a:t>Here we will use a simple example in 4G LTE to give you some intuitions behind</a:t>
            </a:r>
            <a:r>
              <a:rPr lang="en-US" sz="1200" kern="1200" baseline="0" dirty="0" smtClean="0">
                <a:solidFill>
                  <a:schemeClr val="tx1"/>
                </a:solidFill>
                <a:effectLst/>
                <a:latin typeface="+mn-lt"/>
                <a:ea typeface="+mn-ea"/>
                <a:cs typeface="+mn-cs"/>
              </a:rPr>
              <a:t> it. </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16</a:t>
            </a:fld>
            <a:endParaRPr lang="en-US"/>
          </a:p>
        </p:txBody>
      </p:sp>
    </p:spTree>
    <p:extLst>
      <p:ext uri="{BB962C8B-B14F-4D97-AF65-F5344CB8AC3E}">
        <p14:creationId xmlns:p14="http://schemas.microsoft.com/office/powerpoint/2010/main" val="455054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Suppose two tracking areas are partitioned at control plane, so that mobility controllers cannot migrate user’s data session states from one to another. </a:t>
            </a:r>
          </a:p>
          <a:p>
            <a:r>
              <a:rPr lang="en-US" sz="1200" kern="1200" dirty="0" smtClean="0">
                <a:solidFill>
                  <a:schemeClr val="tx1"/>
                </a:solidFill>
                <a:effectLst/>
                <a:latin typeface="+mn-lt"/>
                <a:ea typeface="+mn-ea"/>
                <a:cs typeface="+mn-cs"/>
              </a:rPr>
              <a:t>This can happen for many reasons, such as the mobility controller failures, control channel is broken, or the incompatibility between two mobility controllers under different technologies. </a:t>
            </a:r>
          </a:p>
          <a:p>
            <a:r>
              <a:rPr lang="en-US" sz="1200" kern="1200" dirty="0" smtClean="0">
                <a:solidFill>
                  <a:schemeClr val="tx1"/>
                </a:solidFill>
                <a:effectLst/>
                <a:latin typeface="+mn-lt"/>
                <a:ea typeface="+mn-ea"/>
                <a:cs typeface="+mn-cs"/>
              </a:rPr>
              <a:t>The problem is that, now the new mobility controller cannot get the latest data session states. </a:t>
            </a:r>
          </a:p>
          <a:p>
            <a:r>
              <a:rPr lang="en-US" sz="1200" kern="1200" dirty="0" smtClean="0">
                <a:solidFill>
                  <a:schemeClr val="tx1"/>
                </a:solidFill>
                <a:effectLst/>
                <a:latin typeface="+mn-lt"/>
                <a:ea typeface="+mn-ea"/>
                <a:cs typeface="+mn-cs"/>
              </a:rPr>
              <a:t>The old controller may update it when the device moves, but it cannot notify it to the new controller. </a:t>
            </a:r>
          </a:p>
          <a:p>
            <a:r>
              <a:rPr lang="en-US" sz="1200" kern="1200" dirty="0" smtClean="0">
                <a:solidFill>
                  <a:schemeClr val="tx1"/>
                </a:solidFill>
                <a:effectLst/>
                <a:latin typeface="+mn-lt"/>
                <a:ea typeface="+mn-ea"/>
                <a:cs typeface="+mn-cs"/>
              </a:rPr>
              <a:t>Now to</a:t>
            </a:r>
            <a:r>
              <a:rPr lang="en-US" sz="1200" kern="1200" baseline="0" dirty="0" smtClean="0">
                <a:solidFill>
                  <a:schemeClr val="tx1"/>
                </a:solidFill>
                <a:effectLst/>
                <a:latin typeface="+mn-lt"/>
                <a:ea typeface="+mn-ea"/>
                <a:cs typeface="+mn-cs"/>
              </a:rPr>
              <a:t> satisfy partition tolerance, the mobility controller in tracking area 2 must </a:t>
            </a:r>
            <a:r>
              <a:rPr lang="en-US" sz="1200" kern="1200" baseline="0" dirty="0" err="1" smtClean="0">
                <a:solidFill>
                  <a:schemeClr val="tx1"/>
                </a:solidFill>
                <a:effectLst/>
                <a:latin typeface="+mn-lt"/>
                <a:ea typeface="+mn-ea"/>
                <a:cs typeface="+mn-cs"/>
              </a:rPr>
              <a:t>continute</a:t>
            </a:r>
            <a:r>
              <a:rPr lang="en-US" sz="1200" kern="1200" baseline="0" dirty="0" smtClean="0">
                <a:solidFill>
                  <a:schemeClr val="tx1"/>
                </a:solidFill>
                <a:effectLst/>
                <a:latin typeface="+mn-lt"/>
                <a:ea typeface="+mn-ea"/>
                <a:cs typeface="+mn-cs"/>
              </a:rPr>
              <a:t> to operate.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should id</a:t>
            </a:r>
            <a:r>
              <a:rPr lang="en-US" sz="1200" kern="1200" baseline="0" dirty="0" smtClean="0">
                <a:solidFill>
                  <a:schemeClr val="tx1"/>
                </a:solidFill>
                <a:effectLst/>
                <a:latin typeface="+mn-lt"/>
                <a:ea typeface="+mn-ea"/>
                <a:cs typeface="+mn-cs"/>
              </a:rPr>
              <a:t> do</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general, there are two design options.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17</a:t>
            </a:fld>
            <a:endParaRPr lang="en-US"/>
          </a:p>
        </p:txBody>
      </p:sp>
    </p:spTree>
    <p:extLst>
      <p:ext uri="{BB962C8B-B14F-4D97-AF65-F5344CB8AC3E}">
        <p14:creationId xmlns:p14="http://schemas.microsoft.com/office/powerpoint/2010/main" val="112984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option is adopted by current 4G LTE and even older 2G/3G.</a:t>
            </a:r>
          </a:p>
          <a:p>
            <a:r>
              <a:rPr lang="en-US" sz="1200" kern="1200" dirty="0" smtClean="0">
                <a:solidFill>
                  <a:schemeClr val="tx1"/>
                </a:solidFill>
                <a:effectLst/>
                <a:latin typeface="+mn-lt"/>
                <a:ea typeface="+mn-ea"/>
                <a:cs typeface="+mn-cs"/>
              </a:rPr>
              <a:t>It simply suspends the user’s mobile data service all control procedures are completed successfully. </a:t>
            </a:r>
          </a:p>
          <a:p>
            <a:r>
              <a:rPr lang="en-US" sz="1200" kern="1200" dirty="0" smtClean="0">
                <a:solidFill>
                  <a:schemeClr val="tx1"/>
                </a:solidFill>
                <a:effectLst/>
                <a:latin typeface="+mn-lt"/>
                <a:ea typeface="+mn-ea"/>
                <a:cs typeface="+mn-cs"/>
              </a:rPr>
              <a:t>Of course, this option guarantees the sequential consistency and thus correctness, since now every network node can only forward data when it has the up-to-date session state. </a:t>
            </a:r>
          </a:p>
          <a:p>
            <a:r>
              <a:rPr lang="en-US" sz="1200" kern="1200" dirty="0" smtClean="0">
                <a:solidFill>
                  <a:schemeClr val="tx1"/>
                </a:solidFill>
                <a:effectLst/>
                <a:latin typeface="+mn-lt"/>
                <a:ea typeface="+mn-ea"/>
                <a:cs typeface="+mn-cs"/>
              </a:rPr>
              <a:t>However, this causes very long data suspension.  </a:t>
            </a:r>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violates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availability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property.</a:t>
            </a:r>
            <a:r>
              <a:rPr lang="zh-CN" altLang="en-US" sz="1200" kern="1200" baseline="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18</a:t>
            </a:fld>
            <a:endParaRPr lang="en-US"/>
          </a:p>
        </p:txBody>
      </p:sp>
    </p:spTree>
    <p:extLst>
      <p:ext uri="{BB962C8B-B14F-4D97-AF65-F5344CB8AC3E}">
        <p14:creationId xmlns:p14="http://schemas.microsoft.com/office/powerpoint/2010/main" val="1354074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reality, we find that these suspensions are significant. </a:t>
            </a:r>
          </a:p>
          <a:p>
            <a:r>
              <a:rPr lang="en-US" sz="1200" kern="1200" dirty="0" smtClean="0">
                <a:solidFill>
                  <a:schemeClr val="tx1"/>
                </a:solidFill>
                <a:effectLst/>
                <a:latin typeface="+mn-lt"/>
                <a:ea typeface="+mn-ea"/>
                <a:cs typeface="+mn-cs"/>
              </a:rPr>
              <a:t>We have conducted a user study over 4 major U.S. LTE operators, and quantified the suspensions caused by the sequential consistency. </a:t>
            </a:r>
          </a:p>
          <a:p>
            <a:r>
              <a:rPr lang="en-US" sz="1200" kern="1200" dirty="0" smtClean="0">
                <a:solidFill>
                  <a:schemeClr val="tx1"/>
                </a:solidFill>
                <a:effectLst/>
                <a:latin typeface="+mn-lt"/>
                <a:ea typeface="+mn-ea"/>
                <a:cs typeface="+mn-cs"/>
              </a:rPr>
              <a:t>For the details of methodology and analysis, please read our paper. </a:t>
            </a:r>
          </a:p>
          <a:p>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Overall,</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observations.</a:t>
            </a:r>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First</a:t>
            </a:r>
            <a:r>
              <a:rPr lang="en-US" sz="1200" kern="1200" dirty="0" smtClean="0">
                <a:solidFill>
                  <a:schemeClr val="tx1"/>
                </a:solidFill>
                <a:effectLst/>
                <a:latin typeface="+mn-lt"/>
                <a:ea typeface="+mn-ea"/>
                <a:cs typeface="+mn-cs"/>
              </a:rPr>
              <a:t>, the suspension caused by sequential consistency is comparable to the last-mile wireless connectivity setup. </a:t>
            </a:r>
          </a:p>
          <a:p>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each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mobility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suspension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caused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control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procedures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fluctuates between 193.8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to 6.4 s. The average percentile ranges between 29.8% to 35.6% among operators, and the maximum percentile is 69.6%. </a:t>
            </a:r>
          </a:p>
          <a:p>
            <a:r>
              <a:rPr lang="en-US" altLang="zh-CN" sz="1200" kern="1200" dirty="0" smtClean="0">
                <a:solidFill>
                  <a:schemeClr val="tx1"/>
                </a:solidFill>
                <a:effectLst/>
                <a:latin typeface="+mn-lt"/>
                <a:ea typeface="+mn-ea"/>
                <a:cs typeface="+mn-cs"/>
              </a:rPr>
              <a:t>This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partially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justifies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motivation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along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direction.</a:t>
            </a:r>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If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advanced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wireless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technologies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used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future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5G,</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percentile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further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increase.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signaling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part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become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major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bottleneck.</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19</a:t>
            </a:fld>
            <a:endParaRPr lang="en-US"/>
          </a:p>
        </p:txBody>
      </p:sp>
    </p:spTree>
    <p:extLst>
      <p:ext uri="{BB962C8B-B14F-4D97-AF65-F5344CB8AC3E}">
        <p14:creationId xmlns:p14="http://schemas.microsoft.com/office/powerpoint/2010/main" val="149581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i="0" kern="1200" smtClean="0">
                <a:solidFill>
                  <a:schemeClr val="tx1"/>
                </a:solidFill>
                <a:effectLst/>
                <a:latin typeface="+mn-lt"/>
                <a:ea typeface="+mn-ea"/>
                <a:cs typeface="+mn-cs"/>
              </a:rPr>
              <a:t>We</a:t>
            </a:r>
            <a:r>
              <a:rPr lang="zh-CN" altLang="en-US" sz="1200" i="0" kern="1200" smtClean="0">
                <a:solidFill>
                  <a:schemeClr val="tx1"/>
                </a:solidFill>
                <a:effectLst/>
                <a:latin typeface="+mn-lt"/>
                <a:ea typeface="+mn-ea"/>
                <a:cs typeface="+mn-cs"/>
              </a:rPr>
              <a:t> </a:t>
            </a:r>
            <a:r>
              <a:rPr lang="en-US" altLang="zh-CN" sz="1200" i="0" kern="1200" smtClean="0">
                <a:solidFill>
                  <a:schemeClr val="tx1"/>
                </a:solidFill>
                <a:effectLst/>
                <a:latin typeface="+mn-lt"/>
                <a:ea typeface="+mn-ea"/>
                <a:cs typeface="+mn-cs"/>
              </a:rPr>
              <a:t>are</a:t>
            </a:r>
            <a:r>
              <a:rPr lang="zh-CN" altLang="en-US" sz="1200" i="0" kern="1200" smtClean="0">
                <a:solidFill>
                  <a:schemeClr val="tx1"/>
                </a:solidFill>
                <a:effectLst/>
                <a:latin typeface="+mn-lt"/>
                <a:ea typeface="+mn-ea"/>
                <a:cs typeface="+mn-cs"/>
              </a:rPr>
              <a:t> </a:t>
            </a:r>
            <a:r>
              <a:rPr lang="en-US" altLang="zh-CN" sz="1200" i="0" kern="1200" smtClean="0">
                <a:solidFill>
                  <a:schemeClr val="tx1"/>
                </a:solidFill>
                <a:effectLst/>
                <a:latin typeface="+mn-lt"/>
                <a:ea typeface="+mn-ea"/>
                <a:cs typeface="+mn-cs"/>
              </a:rPr>
              <a:t>moving</a:t>
            </a:r>
            <a:r>
              <a:rPr lang="zh-CN" altLang="en-US" sz="1200" i="0" kern="1200" smtClean="0">
                <a:solidFill>
                  <a:schemeClr val="tx1"/>
                </a:solidFill>
                <a:effectLst/>
                <a:latin typeface="+mn-lt"/>
                <a:ea typeface="+mn-ea"/>
                <a:cs typeface="+mn-cs"/>
              </a:rPr>
              <a:t> </a:t>
            </a:r>
            <a:r>
              <a:rPr lang="en-US" altLang="zh-CN" sz="1200" i="0" kern="1200" smtClean="0">
                <a:solidFill>
                  <a:schemeClr val="tx1"/>
                </a:solidFill>
                <a:effectLst/>
                <a:latin typeface="+mn-lt"/>
                <a:ea typeface="+mn-ea"/>
                <a:cs typeface="+mn-cs"/>
              </a:rPr>
              <a:t>toward</a:t>
            </a:r>
            <a:r>
              <a:rPr lang="zh-CN" altLang="en-US" sz="1200" i="0" kern="1200" smtClean="0">
                <a:solidFill>
                  <a:schemeClr val="tx1"/>
                </a:solidFill>
                <a:effectLst/>
                <a:latin typeface="+mn-lt"/>
                <a:ea typeface="+mn-ea"/>
                <a:cs typeface="+mn-cs"/>
              </a:rPr>
              <a:t> </a:t>
            </a:r>
            <a:r>
              <a:rPr lang="en-US" altLang="zh-CN" sz="1200" i="0" kern="1200" smtClean="0">
                <a:solidFill>
                  <a:schemeClr val="tx1"/>
                </a:solidFill>
                <a:effectLst/>
                <a:latin typeface="+mn-lt"/>
                <a:ea typeface="+mn-ea"/>
                <a:cs typeface="+mn-cs"/>
              </a:rPr>
              <a:t>a</a:t>
            </a:r>
            <a:r>
              <a:rPr lang="zh-CN" altLang="en-US" sz="1200" i="0" kern="1200" smtClean="0">
                <a:solidFill>
                  <a:schemeClr val="tx1"/>
                </a:solidFill>
                <a:effectLst/>
                <a:latin typeface="+mn-lt"/>
                <a:ea typeface="+mn-ea"/>
                <a:cs typeface="+mn-cs"/>
              </a:rPr>
              <a:t> </a:t>
            </a:r>
            <a:r>
              <a:rPr lang="en-US" altLang="zh-CN" sz="1200" i="0" kern="1200" smtClean="0">
                <a:solidFill>
                  <a:schemeClr val="tx1"/>
                </a:solidFill>
                <a:effectLst/>
                <a:latin typeface="+mn-lt"/>
                <a:ea typeface="+mn-ea"/>
                <a:cs typeface="+mn-cs"/>
              </a:rPr>
              <a:t>next-generation</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5G mobile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network.</a:t>
            </a:r>
            <a:r>
              <a:rPr lang="zh-CN" altLang="en-US" sz="1200" i="0" kern="1200" baseline="0" smtClean="0">
                <a:solidFill>
                  <a:schemeClr val="tx1"/>
                </a:solidFill>
                <a:effectLst/>
                <a:latin typeface="+mn-lt"/>
                <a:ea typeface="+mn-ea"/>
                <a:cs typeface="+mn-cs"/>
              </a:rPr>
              <a:t> </a:t>
            </a:r>
            <a:endParaRPr lang="en-US" altLang="zh-CN" sz="1200" i="0" kern="1200" baseline="0" smtClean="0">
              <a:solidFill>
                <a:schemeClr val="tx1"/>
              </a:solidFill>
              <a:effectLst/>
              <a:latin typeface="+mn-lt"/>
              <a:ea typeface="+mn-ea"/>
              <a:cs typeface="+mn-cs"/>
            </a:endParaRPr>
          </a:p>
          <a:p>
            <a:r>
              <a:rPr lang="en-US" altLang="zh-CN" sz="1200" i="0" kern="1200" baseline="0" smtClean="0">
                <a:solidFill>
                  <a:schemeClr val="tx1"/>
                </a:solidFill>
                <a:effectLst/>
                <a:latin typeface="+mn-lt"/>
                <a:ea typeface="+mn-ea"/>
                <a:cs typeface="+mn-cs"/>
              </a:rPr>
              <a:t>We have seen that a bunch of new mobile services that will hopefully be supported by 5G,</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such</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as</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the</a:t>
            </a:r>
            <a:r>
              <a:rPr lang="zh-CN" altLang="en-US" sz="1200"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real-time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mobile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VR,</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remote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mobile</a:t>
            </a:r>
            <a:r>
              <a:rPr lang="zh-CN" altLang="en-US" sz="1200"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healthcare</a:t>
            </a:r>
            <a:r>
              <a:rPr lang="en-US" altLang="zh-CN" sz="1200" i="0" kern="1200" baseline="0" smtClean="0">
                <a:solidFill>
                  <a:schemeClr val="tx1"/>
                </a:solidFill>
                <a:effectLst/>
                <a:latin typeface="+mn-lt"/>
                <a:ea typeface="+mn-ea"/>
                <a:cs typeface="+mn-cs"/>
              </a:rPr>
              <a:t>,</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communication</a:t>
            </a:r>
            <a:r>
              <a:rPr lang="zh-CN" altLang="en-US" sz="1200"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after</a:t>
            </a:r>
            <a:r>
              <a:rPr lang="zh-CN" altLang="en-US" sz="1200" b="1"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disaster,</a:t>
            </a:r>
            <a:r>
              <a:rPr lang="zh-CN" altLang="en-US" sz="1200" b="1"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mission-critical</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machine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type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communications,</a:t>
            </a:r>
            <a:r>
              <a:rPr lang="zh-CN" altLang="en-US" sz="1200"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safe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autonomous</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driving,</a:t>
            </a:r>
            <a:r>
              <a:rPr lang="zh-CN" altLang="en-US" sz="1200"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high-speed</a:t>
            </a:r>
            <a:r>
              <a:rPr lang="zh-CN" altLang="en-US" sz="1200" b="1"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mobility</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on</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the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train,</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to</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name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a</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few.</a:t>
            </a:r>
          </a:p>
          <a:p>
            <a:endParaRPr lang="en-US" altLang="zh-CN" sz="1200" i="0" kern="1200" baseline="0" smtClean="0">
              <a:solidFill>
                <a:schemeClr val="tx1"/>
              </a:solidFill>
              <a:effectLst/>
              <a:latin typeface="+mn-lt"/>
              <a:ea typeface="+mn-ea"/>
              <a:cs typeface="+mn-cs"/>
            </a:endParaRPr>
          </a:p>
          <a:p>
            <a:r>
              <a:rPr lang="en-US" altLang="zh-CN" sz="1200" i="0" kern="1200" baseline="0" smtClean="0">
                <a:solidFill>
                  <a:schemeClr val="tx1"/>
                </a:solidFill>
                <a:effectLst/>
                <a:latin typeface="+mn-lt"/>
                <a:ea typeface="+mn-ea"/>
                <a:cs typeface="+mn-cs"/>
              </a:rPr>
              <a:t>Although</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these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services</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are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very</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different</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from</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each</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other,</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they</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share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the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same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demand</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for</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the</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5G:</a:t>
            </a:r>
          </a:p>
          <a:p>
            <a:r>
              <a:rPr lang="en-US" altLang="zh-CN" sz="1200" i="0" kern="1200" baseline="0" smtClean="0">
                <a:solidFill>
                  <a:schemeClr val="tx1"/>
                </a:solidFill>
                <a:effectLst/>
                <a:latin typeface="+mn-lt"/>
                <a:ea typeface="+mn-ea"/>
                <a:cs typeface="+mn-cs"/>
              </a:rPr>
              <a:t>They</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want</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a</a:t>
            </a:r>
            <a:r>
              <a:rPr lang="zh-CN" altLang="en-US" sz="1200"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low-latency,</a:t>
            </a:r>
            <a:r>
              <a:rPr lang="zh-CN" altLang="en-US" sz="1200" b="1"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reliable</a:t>
            </a:r>
            <a:r>
              <a:rPr lang="zh-CN" altLang="en-US" sz="1200" b="1"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5G</a:t>
            </a:r>
            <a:r>
              <a:rPr lang="zh-CN" altLang="en-US" sz="1200" i="0" kern="1200" baseline="0" smtClean="0">
                <a:solidFill>
                  <a:schemeClr val="tx1"/>
                </a:solidFill>
                <a:effectLst/>
                <a:latin typeface="+mn-lt"/>
                <a:ea typeface="+mn-ea"/>
                <a:cs typeface="+mn-cs"/>
              </a:rPr>
              <a:t> </a:t>
            </a:r>
            <a:r>
              <a:rPr lang="en-US" altLang="zh-CN" sz="1200" b="1" i="0" kern="1200" baseline="0" smtClean="0">
                <a:solidFill>
                  <a:schemeClr val="tx1"/>
                </a:solidFill>
                <a:effectLst/>
                <a:latin typeface="+mn-lt"/>
                <a:ea typeface="+mn-ea"/>
                <a:cs typeface="+mn-cs"/>
              </a:rPr>
              <a:t>network</a:t>
            </a:r>
            <a:r>
              <a:rPr lang="zh-CN" altLang="en-US" sz="1200" i="0" kern="1200" baseline="0" smtClean="0">
                <a:solidFill>
                  <a:schemeClr val="tx1"/>
                </a:solidFill>
                <a:effectLst/>
                <a:latin typeface="+mn-lt"/>
                <a:ea typeface="+mn-ea"/>
                <a:cs typeface="+mn-cs"/>
              </a:rPr>
              <a:t> </a:t>
            </a:r>
            <a:r>
              <a:rPr lang="en-US" altLang="zh-CN" sz="1200" i="0" kern="1200" baseline="0" smtClean="0">
                <a:solidFill>
                  <a:schemeClr val="tx1"/>
                </a:solidFill>
                <a:effectLst/>
                <a:latin typeface="+mn-lt"/>
                <a:ea typeface="+mn-ea"/>
                <a:cs typeface="+mn-cs"/>
              </a:rPr>
              <a:t>infrastructure.</a:t>
            </a:r>
            <a:r>
              <a:rPr lang="zh-CN" altLang="en-US" sz="1200" i="0" kern="1200" baseline="0" smtClean="0">
                <a:solidFill>
                  <a:schemeClr val="tx1"/>
                </a:solidFill>
                <a:effectLst/>
                <a:latin typeface="+mn-lt"/>
                <a:ea typeface="+mn-ea"/>
                <a:cs typeface="+mn-cs"/>
              </a:rPr>
              <a:t> </a:t>
            </a:r>
            <a:endParaRPr lang="en-US" sz="1200" i="0" kern="1200" baseline="0" smtClean="0">
              <a:solidFill>
                <a:schemeClr val="tx1"/>
              </a:solidFill>
              <a:effectLst/>
              <a:latin typeface="+mn-lt"/>
              <a:ea typeface="+mn-ea"/>
              <a:cs typeface="+mn-cs"/>
            </a:endParaRPr>
          </a:p>
          <a:p>
            <a:endParaRPr lang="en-US" sz="1200" i="0" kern="120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a:t>
            </a:fld>
            <a:endParaRPr lang="en-US"/>
          </a:p>
        </p:txBody>
      </p:sp>
    </p:spTree>
    <p:extLst>
      <p:ext uri="{BB962C8B-B14F-4D97-AF65-F5344CB8AC3E}">
        <p14:creationId xmlns:p14="http://schemas.microsoft.com/office/powerpoint/2010/main" val="47700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i="1" kern="1200" dirty="0" smtClean="0">
                <a:solidFill>
                  <a:schemeClr val="tx1"/>
                </a:solidFill>
                <a:effectLst/>
                <a:latin typeface="+mn-lt"/>
                <a:ea typeface="+mn-ea"/>
                <a:cs typeface="+mn-cs"/>
              </a:rPr>
              <a:t>Second,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f control-plane failure happens, more suspensions would be incurred due to failure recovery, ranging from 500ms to up to 30s.</a:t>
            </a:r>
          </a:p>
          <a:p>
            <a:r>
              <a:rPr lang="en-US" sz="1200" kern="1200" dirty="0" smtClean="0">
                <a:solidFill>
                  <a:schemeClr val="tx1"/>
                </a:solidFill>
                <a:effectLst/>
                <a:latin typeface="+mn-lt"/>
                <a:ea typeface="+mn-ea"/>
                <a:cs typeface="+mn-cs"/>
              </a:rPr>
              <a:t>Clearly, this is not what mobile users want, since in this period it cannot use any data services.</a:t>
            </a:r>
          </a:p>
          <a:p>
            <a:r>
              <a:rPr lang="en-US" sz="1200" kern="1200" dirty="0" smtClean="0">
                <a:solidFill>
                  <a:schemeClr val="tx1"/>
                </a:solidFill>
                <a:effectLst/>
                <a:latin typeface="+mn-lt"/>
                <a:ea typeface="+mn-ea"/>
                <a:cs typeface="+mn-cs"/>
              </a:rPr>
              <a:t>Such long delay may</a:t>
            </a:r>
            <a:r>
              <a:rPr lang="en-US" sz="1200" kern="1200" baseline="0" dirty="0" smtClean="0">
                <a:solidFill>
                  <a:schemeClr val="tx1"/>
                </a:solidFill>
                <a:effectLst/>
                <a:latin typeface="+mn-lt"/>
                <a:ea typeface="+mn-ea"/>
                <a:cs typeface="+mn-cs"/>
              </a:rPr>
              <a:t> even make some 5G mobile services impossible. </a:t>
            </a:r>
          </a:p>
          <a:p>
            <a:r>
              <a:rPr lang="en-US" sz="1200" kern="1200" baseline="0" dirty="0" smtClean="0">
                <a:solidFill>
                  <a:schemeClr val="tx1"/>
                </a:solidFill>
                <a:effectLst/>
                <a:latin typeface="+mn-lt"/>
                <a:ea typeface="+mn-ea"/>
                <a:cs typeface="+mn-cs"/>
              </a:rPr>
              <a:t>For example, some virtual reality applications requires tens of </a:t>
            </a:r>
            <a:r>
              <a:rPr lang="en-US" sz="1200" kern="1200" baseline="0" dirty="0" err="1" smtClean="0">
                <a:solidFill>
                  <a:schemeClr val="tx1"/>
                </a:solidFill>
                <a:effectLst/>
                <a:latin typeface="+mn-lt"/>
                <a:ea typeface="+mn-ea"/>
                <a:cs typeface="+mn-cs"/>
              </a:rPr>
              <a:t>ms</a:t>
            </a:r>
            <a:r>
              <a:rPr lang="en-US" sz="1200" kern="1200" baseline="0" dirty="0" smtClean="0">
                <a:solidFill>
                  <a:schemeClr val="tx1"/>
                </a:solidFill>
                <a:effectLst/>
                <a:latin typeface="+mn-lt"/>
                <a:ea typeface="+mn-ea"/>
                <a:cs typeface="+mn-cs"/>
              </a:rPr>
              <a:t> end-to-end latency.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20</a:t>
            </a:fld>
            <a:endParaRPr lang="en-US"/>
          </a:p>
        </p:txBody>
      </p:sp>
    </p:spTree>
    <p:extLst>
      <p:ext uri="{BB962C8B-B14F-4D97-AF65-F5344CB8AC3E}">
        <p14:creationId xmlns:p14="http://schemas.microsoft.com/office/powerpoint/2010/main" val="530983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t>
            </a:r>
            <a:r>
              <a:rPr lang="en-US" sz="1200" kern="1200" dirty="0" smtClean="0">
                <a:solidFill>
                  <a:schemeClr val="tx1"/>
                </a:solidFill>
                <a:effectLst/>
                <a:latin typeface="+mn-lt"/>
                <a:ea typeface="+mn-ea"/>
                <a:cs typeface="+mn-cs"/>
              </a:rPr>
              <a:t>is another option. </a:t>
            </a:r>
          </a:p>
          <a:p>
            <a:r>
              <a:rPr lang="en-US" sz="1200" kern="1200" dirty="0" smtClean="0">
                <a:solidFill>
                  <a:schemeClr val="tx1"/>
                </a:solidFill>
                <a:effectLst/>
                <a:latin typeface="+mn-lt"/>
                <a:ea typeface="+mn-ea"/>
                <a:cs typeface="+mn-cs"/>
              </a:rPr>
              <a:t>In this option, the new tracking area begin to deliver user data without waiting for the device’s data session states.</a:t>
            </a:r>
          </a:p>
          <a:p>
            <a:r>
              <a:rPr lang="en-US" sz="1200" kern="1200" dirty="0" smtClean="0">
                <a:solidFill>
                  <a:schemeClr val="tx1"/>
                </a:solidFill>
                <a:effectLst/>
                <a:latin typeface="+mn-lt"/>
                <a:ea typeface="+mn-ea"/>
                <a:cs typeface="+mn-cs"/>
              </a:rPr>
              <a:t>Clearly, the availability is guaranteed, since the user can immediately get data service once the route is connected. Minimal suspension would be experienced.</a:t>
            </a:r>
          </a:p>
          <a:p>
            <a:r>
              <a:rPr lang="en-US" sz="1200" kern="1200" dirty="0" smtClean="0">
                <a:solidFill>
                  <a:schemeClr val="tx1"/>
                </a:solidFill>
                <a:effectLst/>
                <a:latin typeface="+mn-lt"/>
                <a:ea typeface="+mn-ea"/>
                <a:cs typeface="+mn-cs"/>
              </a:rPr>
              <a:t>However, now we cannot guarantee sequential consistency.</a:t>
            </a:r>
          </a:p>
          <a:p>
            <a:r>
              <a:rPr lang="en-US" sz="1200" kern="1200" dirty="0" smtClean="0">
                <a:solidFill>
                  <a:schemeClr val="tx1"/>
                </a:solidFill>
                <a:effectLst/>
                <a:latin typeface="+mn-lt"/>
                <a:ea typeface="+mn-ea"/>
                <a:cs typeface="+mn-cs"/>
              </a:rPr>
              <a:t>The nodes in new tracking area</a:t>
            </a:r>
            <a:r>
              <a:rPr lang="en-US" sz="1200" kern="1200" baseline="0" dirty="0" smtClean="0">
                <a:solidFill>
                  <a:schemeClr val="tx1"/>
                </a:solidFill>
                <a:effectLst/>
                <a:latin typeface="+mn-lt"/>
                <a:ea typeface="+mn-ea"/>
                <a:cs typeface="+mn-cs"/>
              </a:rPr>
              <a:t> know that the device has moved, but the old nodes don’t.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won’t be easy now to ensure that every packet is forwarded under the correct policy.</a:t>
            </a:r>
          </a:p>
          <a:p>
            <a:r>
              <a:rPr lang="en-US" sz="1200" kern="1200" dirty="0" smtClean="0">
                <a:solidFill>
                  <a:schemeClr val="tx1"/>
                </a:solidFill>
                <a:effectLst/>
                <a:latin typeface="+mn-lt"/>
                <a:ea typeface="+mn-ea"/>
                <a:cs typeface="+mn-cs"/>
              </a:rPr>
              <a:t>For example, the network may allocate higher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than what user deserves, or over charge the user mobile data based on incorrect data plan.</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21</a:t>
            </a:fld>
            <a:endParaRPr lang="en-US"/>
          </a:p>
        </p:txBody>
      </p:sp>
    </p:spTree>
    <p:extLst>
      <p:ext uri="{BB962C8B-B14F-4D97-AF65-F5344CB8AC3E}">
        <p14:creationId xmlns:p14="http://schemas.microsoft.com/office/powerpoint/2010/main" val="1782476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in</a:t>
            </a:r>
            <a:r>
              <a:rPr lang="en-US" sz="1200" kern="1200" baseline="0" dirty="0" smtClean="0">
                <a:solidFill>
                  <a:schemeClr val="tx1"/>
                </a:solidFill>
                <a:effectLst/>
                <a:latin typeface="+mn-lt"/>
                <a:ea typeface="+mn-ea"/>
                <a:cs typeface="+mn-cs"/>
              </a:rPr>
              <a:t> summary</a:t>
            </a:r>
            <a:r>
              <a:rPr lang="en-US" sz="1200" kern="1200" dirty="0" smtClean="0">
                <a:solidFill>
                  <a:schemeClr val="tx1"/>
                </a:solidFill>
                <a:effectLst/>
                <a:latin typeface="+mn-lt"/>
                <a:ea typeface="+mn-ea"/>
                <a:cs typeface="+mn-cs"/>
              </a:rPr>
              <a:t>, when we experience control-plane partitions, we </a:t>
            </a:r>
            <a:r>
              <a:rPr lang="en-US" altLang="zh-CN" sz="1200" kern="1200" dirty="0" smtClean="0">
                <a:solidFill>
                  <a:schemeClr val="tx1"/>
                </a:solidFill>
                <a:effectLst/>
                <a:latin typeface="+mn-lt"/>
                <a:ea typeface="+mn-ea"/>
                <a:cs typeface="+mn-cs"/>
              </a:rPr>
              <a:t>can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only</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pick up </a:t>
            </a:r>
            <a:r>
              <a:rPr lang="en-US" altLang="zh-CN" sz="1200" kern="1200" dirty="0" smtClean="0">
                <a:solidFill>
                  <a:schemeClr val="tx1"/>
                </a:solidFill>
                <a:effectLst/>
                <a:latin typeface="+mn-lt"/>
                <a:ea typeface="+mn-ea"/>
                <a:cs typeface="+mn-cs"/>
              </a:rPr>
              <a:t>one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availability and sequential consistency.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current mobility design like 2G-4G chooses to guarantee correctness by</a:t>
            </a:r>
            <a:r>
              <a:rPr lang="en-US" sz="1200" kern="1200" baseline="0" dirty="0" smtClean="0">
                <a:solidFill>
                  <a:schemeClr val="tx1"/>
                </a:solidFill>
                <a:effectLst/>
                <a:latin typeface="+mn-lt"/>
                <a:ea typeface="+mn-ea"/>
                <a:cs typeface="+mn-cs"/>
              </a:rPr>
              <a:t> mandating the sequential consistency. </a:t>
            </a:r>
          </a:p>
          <a:p>
            <a:r>
              <a:rPr lang="en-US" altLang="zh-CN" sz="1200" kern="1200" baseline="0" dirty="0" smtClean="0">
                <a:solidFill>
                  <a:schemeClr val="tx1"/>
                </a:solidFill>
                <a:effectLst/>
                <a:latin typeface="+mn-lt"/>
                <a:ea typeface="+mn-ea"/>
                <a:cs typeface="+mn-cs"/>
              </a:rPr>
              <a:t>But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slow,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appropriate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services.</a:t>
            </a:r>
            <a:r>
              <a:rPr lang="zh-CN" altLang="en-US" sz="1200" kern="1200" baseline="0" dirty="0" smtClean="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On the other hand, if we want to offer mobile users with highly-available mobile data service, mandating sequential consistency would not be a good choice. </a:t>
            </a:r>
          </a:p>
          <a:p>
            <a:r>
              <a:rPr lang="en-US" sz="1200" kern="1200" baseline="0" dirty="0" smtClean="0">
                <a:solidFill>
                  <a:schemeClr val="tx1"/>
                </a:solidFill>
                <a:effectLst/>
                <a:latin typeface="+mn-lt"/>
                <a:ea typeface="+mn-ea"/>
                <a:cs typeface="+mn-cs"/>
              </a:rPr>
              <a:t>However,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raises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question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guarantee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correct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service.</a:t>
            </a:r>
            <a:r>
              <a:rPr lang="zh-CN" altLang="en-US" sz="1200" kern="1200" baseline="0" dirty="0" smtClean="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Here we should clarify that partition tolerance cannot be forfeited, since it is unavoidable for wide-area cellular infrastructure.</a:t>
            </a:r>
          </a:p>
          <a:p>
            <a:r>
              <a:rPr lang="en-US" sz="1200" b="1" kern="1200" baseline="0" dirty="0" smtClean="0">
                <a:solidFill>
                  <a:schemeClr val="tx1"/>
                </a:solidFill>
                <a:effectLst/>
                <a:latin typeface="+mn-lt"/>
                <a:ea typeface="+mn-ea"/>
                <a:cs typeface="+mn-cs"/>
              </a:rPr>
              <a:t>This theorem applies to any design, from 2G to future 5G. </a:t>
            </a:r>
          </a:p>
          <a:p>
            <a:r>
              <a:rPr lang="en-US" sz="1200" b="1" kern="1200" baseline="0" dirty="0" smtClean="0">
                <a:solidFill>
                  <a:schemeClr val="tx1"/>
                </a:solidFill>
                <a:effectLst/>
                <a:latin typeface="+mn-lt"/>
                <a:ea typeface="+mn-ea"/>
                <a:cs typeface="+mn-cs"/>
              </a:rPr>
              <a:t>Now back to our question: in 5G, what should we do? (pause)</a:t>
            </a:r>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Should we follow the wisdom in 2G—4G, or try a different tradeoff?</a:t>
            </a:r>
            <a:endParaRPr lang="en-US" sz="1200" b="1"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Our argument is that, to support new mobile services, 5G should not follow the old wisdom.</a:t>
            </a:r>
          </a:p>
          <a:p>
            <a:r>
              <a:rPr lang="en-US" sz="1200" kern="1200" baseline="0" dirty="0" smtClean="0">
                <a:solidFill>
                  <a:schemeClr val="tx1"/>
                </a:solidFill>
                <a:effectLst/>
                <a:latin typeface="+mn-lt"/>
                <a:ea typeface="+mn-ea"/>
                <a:cs typeface="+mn-cs"/>
              </a:rPr>
              <a:t>Instead, we seek to re-balance these properties to offer higher availability of mobile data services. </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22</a:t>
            </a:fld>
            <a:endParaRPr lang="en-US"/>
          </a:p>
        </p:txBody>
      </p:sp>
    </p:spTree>
    <p:extLst>
      <p:ext uri="{BB962C8B-B14F-4D97-AF65-F5344CB8AC3E}">
        <p14:creationId xmlns:p14="http://schemas.microsoft.com/office/powerpoint/2010/main" val="944720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think about how to</a:t>
            </a:r>
            <a:r>
              <a:rPr lang="en-US" sz="1200" kern="1200" baseline="0" dirty="0" smtClean="0">
                <a:solidFill>
                  <a:schemeClr val="tx1"/>
                </a:solidFill>
                <a:effectLst/>
                <a:latin typeface="+mn-lt"/>
                <a:ea typeface="+mn-ea"/>
                <a:cs typeface="+mn-cs"/>
              </a:rPr>
              <a:t> re-balance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1EB7D0-1BDE-FF42-810C-E3E793CC31CD}" type="slidenum">
              <a:rPr lang="en-US" smtClean="0"/>
              <a:t>23</a:t>
            </a:fld>
            <a:endParaRPr lang="en-US"/>
          </a:p>
        </p:txBody>
      </p:sp>
    </p:spTree>
    <p:extLst>
      <p:ext uri="{BB962C8B-B14F-4D97-AF65-F5344CB8AC3E}">
        <p14:creationId xmlns:p14="http://schemas.microsoft.com/office/powerpoint/2010/main" val="390495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key issue is that, 4G LTE implicitly binds correctness with sequential consistency. </a:t>
            </a:r>
          </a:p>
          <a:p>
            <a:r>
              <a:rPr lang="en-US" sz="1200" kern="1200" dirty="0" smtClean="0">
                <a:solidFill>
                  <a:schemeClr val="tx1"/>
                </a:solidFill>
                <a:effectLst/>
                <a:latin typeface="+mn-lt"/>
                <a:ea typeface="+mn-ea"/>
                <a:cs typeface="+mn-cs"/>
              </a:rPr>
              <a:t>However, are they equivalent?  </a:t>
            </a:r>
          </a:p>
          <a:p>
            <a:r>
              <a:rPr lang="en-US" sz="1200" kern="1200" dirty="0" smtClean="0">
                <a:solidFill>
                  <a:schemeClr val="tx1"/>
                </a:solidFill>
                <a:effectLst/>
                <a:latin typeface="+mn-lt"/>
                <a:ea typeface="+mn-ea"/>
                <a:cs typeface="+mn-cs"/>
              </a:rPr>
              <a:t>Our answer is no. </a:t>
            </a:r>
          </a:p>
          <a:p>
            <a:r>
              <a:rPr lang="en-US" sz="1200" kern="1200" dirty="0" smtClean="0">
                <a:solidFill>
                  <a:schemeClr val="tx1"/>
                </a:solidFill>
                <a:effectLst/>
                <a:latin typeface="+mn-lt"/>
                <a:ea typeface="+mn-ea"/>
                <a:cs typeface="+mn-cs"/>
              </a:rPr>
              <a:t>We find that the sequential consistency is more than necessary for correct mobile data service. </a:t>
            </a:r>
          </a:p>
          <a:p>
            <a:r>
              <a:rPr lang="en-US" sz="1200" kern="1200" dirty="0" smtClean="0">
                <a:solidFill>
                  <a:schemeClr val="tx1"/>
                </a:solidFill>
                <a:effectLst/>
                <a:latin typeface="+mn-lt"/>
                <a:ea typeface="+mn-ea"/>
                <a:cs typeface="+mn-cs"/>
              </a:rPr>
              <a:t>Actually we can leverage a weaker consistency model to provide equivalently correct mobile data service. </a:t>
            </a:r>
          </a:p>
          <a:p>
            <a:r>
              <a:rPr lang="en-US" sz="1200" kern="1200" dirty="0" smtClean="0">
                <a:solidFill>
                  <a:schemeClr val="tx1"/>
                </a:solidFill>
                <a:effectLst/>
                <a:latin typeface="+mn-lt"/>
                <a:ea typeface="+mn-ea"/>
                <a:cs typeface="+mn-cs"/>
              </a:rPr>
              <a:t>In this way, we leave rooms to improve the availability and fault tolerance of mobile data service.  </a:t>
            </a:r>
          </a:p>
          <a:p>
            <a:r>
              <a:rPr lang="en-US" sz="1200" kern="1200" dirty="0" smtClean="0">
                <a:solidFill>
                  <a:schemeClr val="tx1"/>
                </a:solidFill>
                <a:effectLst/>
                <a:latin typeface="+mn-lt"/>
                <a:ea typeface="+mn-ea"/>
                <a:cs typeface="+mn-cs"/>
              </a:rPr>
              <a:t> </a:t>
            </a:r>
          </a:p>
          <a:p>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give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you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some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hints,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e next analyze two cellular functions in mobility support. </a:t>
            </a:r>
          </a:p>
          <a:p>
            <a:r>
              <a:rPr lang="en-US" sz="1200" kern="1200" dirty="0" smtClean="0">
                <a:solidFill>
                  <a:schemeClr val="tx1"/>
                </a:solidFill>
                <a:effectLst/>
                <a:latin typeface="+mn-lt"/>
                <a:ea typeface="+mn-ea"/>
                <a:cs typeface="+mn-cs"/>
              </a:rPr>
              <a:t>For more functions, you can</a:t>
            </a:r>
            <a:r>
              <a:rPr lang="en-US" sz="1200" kern="1200" baseline="0" dirty="0" smtClean="0">
                <a:solidFill>
                  <a:schemeClr val="tx1"/>
                </a:solidFill>
                <a:effectLst/>
                <a:latin typeface="+mn-lt"/>
                <a:ea typeface="+mn-ea"/>
                <a:cs typeface="+mn-cs"/>
              </a:rPr>
              <a:t> read our paper. </a:t>
            </a:r>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hese analysis gives us confidence that such a model exists and is doable.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24</a:t>
            </a:fld>
            <a:endParaRPr lang="en-US"/>
          </a:p>
        </p:txBody>
      </p:sp>
    </p:spTree>
    <p:extLst>
      <p:ext uri="{BB962C8B-B14F-4D97-AF65-F5344CB8AC3E}">
        <p14:creationId xmlns:p14="http://schemas.microsoft.com/office/powerpoint/2010/main" val="1178154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cellular functions is data forwarding. </a:t>
            </a:r>
          </a:p>
          <a:p>
            <a:r>
              <a:rPr lang="en-US" sz="1200" kern="1200" dirty="0" smtClean="0">
                <a:solidFill>
                  <a:schemeClr val="tx1"/>
                </a:solidFill>
                <a:effectLst/>
                <a:latin typeface="+mn-lt"/>
                <a:ea typeface="+mn-ea"/>
                <a:cs typeface="+mn-cs"/>
              </a:rPr>
              <a:t>In 4G LTE, before offering data service, all network nodes involved should have the latest user location. </a:t>
            </a:r>
          </a:p>
          <a:p>
            <a:r>
              <a:rPr lang="en-US" sz="1200" kern="1200" dirty="0" smtClean="0">
                <a:solidFill>
                  <a:schemeClr val="tx1"/>
                </a:solidFill>
                <a:effectLst/>
                <a:latin typeface="+mn-lt"/>
                <a:ea typeface="+mn-ea"/>
                <a:cs typeface="+mn-cs"/>
              </a:rPr>
              <a:t>But in fact, to correctly deliver packets to roaming users, only </a:t>
            </a:r>
            <a:r>
              <a:rPr lang="en-US" sz="1200" i="1" kern="1200" dirty="0" smtClean="0">
                <a:solidFill>
                  <a:schemeClr val="tx1"/>
                </a:solidFill>
                <a:effectLst/>
                <a:latin typeface="+mn-lt"/>
                <a:ea typeface="+mn-ea"/>
                <a:cs typeface="+mn-cs"/>
              </a:rPr>
              <a:t>a subset </a:t>
            </a:r>
            <a:r>
              <a:rPr lang="en-US" sz="1200" kern="1200" dirty="0" smtClean="0">
                <a:solidFill>
                  <a:schemeClr val="tx1"/>
                </a:solidFill>
                <a:effectLst/>
                <a:latin typeface="+mn-lt"/>
                <a:ea typeface="+mn-ea"/>
                <a:cs typeface="+mn-cs"/>
              </a:rPr>
              <a:t>of network nodes should have updated view on user locations. </a:t>
            </a:r>
          </a:p>
          <a:p>
            <a:r>
              <a:rPr lang="en-US" sz="1200" kern="1200" dirty="0" smtClean="0">
                <a:solidFill>
                  <a:schemeClr val="tx1"/>
                </a:solidFill>
                <a:effectLst/>
                <a:latin typeface="+mn-lt"/>
                <a:ea typeface="+mn-ea"/>
                <a:cs typeface="+mn-cs"/>
              </a:rPr>
              <a:t>For uplink data from device to Internet, only the serving base station (that the device currently connects to) and forwarding gateways need to learn the latest user location. </a:t>
            </a:r>
          </a:p>
          <a:p>
            <a:r>
              <a:rPr lang="en-US" sz="1200" kern="1200" dirty="0" smtClean="0">
                <a:solidFill>
                  <a:schemeClr val="tx1"/>
                </a:solidFill>
                <a:effectLst/>
                <a:latin typeface="+mn-lt"/>
                <a:ea typeface="+mn-ea"/>
                <a:cs typeface="+mn-cs"/>
              </a:rPr>
              <a:t>For downlink data from Internet to device, the old gateways that relay packets to the device should know the latest user location. </a:t>
            </a:r>
          </a:p>
          <a:p>
            <a:r>
              <a:rPr lang="en-US" sz="1200" kern="1200" dirty="0" smtClean="0">
                <a:solidFill>
                  <a:schemeClr val="tx1"/>
                </a:solidFill>
                <a:effectLst/>
                <a:latin typeface="+mn-lt"/>
                <a:ea typeface="+mn-ea"/>
                <a:cs typeface="+mn-cs"/>
              </a:rPr>
              <a:t>Except them, other nodes can tolerate the delayed information of user location.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25</a:t>
            </a:fld>
            <a:endParaRPr lang="en-US"/>
          </a:p>
        </p:txBody>
      </p:sp>
    </p:spTree>
    <p:extLst>
      <p:ext uri="{BB962C8B-B14F-4D97-AF65-F5344CB8AC3E}">
        <p14:creationId xmlns:p14="http://schemas.microsoft.com/office/powerpoint/2010/main" val="231843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function is data billing.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4G network, the device is billed based on its data usage volume and per-flow charging rules.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do so, each packet is thus counted and mapped to the proper flow for (possibly differentiated) charging.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current design, the data billing only starts after the forwarding gateway retrieves the user-specific charging rules.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a:t>
            </a:r>
            <a:r>
              <a:rPr lang="en-US" sz="1200" kern="1200" baseline="0" dirty="0" smtClean="0">
                <a:solidFill>
                  <a:schemeClr val="tx1"/>
                </a:solidFill>
                <a:effectLst/>
                <a:latin typeface="+mn-lt"/>
                <a:ea typeface="+mn-ea"/>
                <a:cs typeface="+mn-cs"/>
              </a:rPr>
              <a:t> this is too conservative for correct data charging.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Note that, we can decouple the data counting from the charging policies. </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data counting can be performed before the network nodes in new tracking area has installed the charging rules.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later the user-specific charging rules are installed, data accounting can be eventually </a:t>
            </a:r>
            <a:r>
              <a:rPr lang="en-US" sz="1200" i="1" kern="1200" dirty="0" smtClean="0">
                <a:solidFill>
                  <a:schemeClr val="tx1"/>
                </a:solidFill>
                <a:effectLst/>
                <a:latin typeface="+mn-lt"/>
                <a:ea typeface="+mn-ea"/>
                <a:cs typeface="+mn-cs"/>
              </a:rPr>
              <a:t>correct </a:t>
            </a:r>
            <a:r>
              <a:rPr lang="en-US" sz="1200" kern="1200" dirty="0" smtClean="0">
                <a:solidFill>
                  <a:schemeClr val="tx1"/>
                </a:solidFill>
                <a:effectLst/>
                <a:latin typeface="+mn-lt"/>
                <a:ea typeface="+mn-ea"/>
                <a:cs typeface="+mn-cs"/>
              </a:rPr>
              <a:t>by mapping the data usage to the proper charging policy.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26</a:t>
            </a:fld>
            <a:endParaRPr lang="en-US"/>
          </a:p>
        </p:txBody>
      </p:sp>
    </p:spTree>
    <p:extLst>
      <p:ext uri="{BB962C8B-B14F-4D97-AF65-F5344CB8AC3E}">
        <p14:creationId xmlns:p14="http://schemas.microsoft.com/office/powerpoint/2010/main" val="1864389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kern="1200" dirty="0" smtClean="0">
                <a:solidFill>
                  <a:schemeClr val="tx1"/>
                </a:solidFill>
                <a:effectLst/>
                <a:latin typeface="+mn-lt"/>
                <a:ea typeface="+mn-ea"/>
                <a:cs typeface="+mn-cs"/>
              </a:rPr>
              <a:t>Our workshop</a:t>
            </a:r>
            <a:r>
              <a:rPr lang="en-US" sz="1200" i="0" kern="1200" baseline="0" dirty="0" smtClean="0">
                <a:solidFill>
                  <a:schemeClr val="tx1"/>
                </a:solidFill>
                <a:effectLst/>
                <a:latin typeface="+mn-lt"/>
                <a:ea typeface="+mn-ea"/>
                <a:cs typeface="+mn-cs"/>
              </a:rPr>
              <a:t> paper discusses more cellular functions, such as the security and </a:t>
            </a:r>
            <a:r>
              <a:rPr lang="en-US" sz="1200" i="0" kern="1200" baseline="0" dirty="0" err="1" smtClean="0">
                <a:solidFill>
                  <a:schemeClr val="tx1"/>
                </a:solidFill>
                <a:effectLst/>
                <a:latin typeface="+mn-lt"/>
                <a:ea typeface="+mn-ea"/>
                <a:cs typeface="+mn-cs"/>
              </a:rPr>
              <a:t>QoS</a:t>
            </a:r>
            <a:r>
              <a:rPr lang="en-US" sz="1200" i="0" kern="1200" baseline="0" dirty="0" smtClean="0">
                <a:solidFill>
                  <a:schemeClr val="tx1"/>
                </a:solidFill>
                <a:effectLst/>
                <a:latin typeface="+mn-lt"/>
                <a:ea typeface="+mn-ea"/>
                <a:cs typeface="+mn-cs"/>
              </a:rPr>
              <a:t>. </a:t>
            </a:r>
          </a:p>
          <a:p>
            <a:pPr algn="l"/>
            <a:r>
              <a:rPr lang="en-US" altLang="zh-CN" sz="1200" i="0" kern="1200" baseline="0" dirty="0" smtClean="0">
                <a:solidFill>
                  <a:schemeClr val="tx1"/>
                </a:solidFill>
                <a:effectLst/>
                <a:latin typeface="+mn-lt"/>
                <a:ea typeface="+mn-ea"/>
                <a:cs typeface="+mn-cs"/>
              </a:rPr>
              <a:t>Overall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we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find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that</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all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these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functions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can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be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correctly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achieved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with</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more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flexible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consistency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mode,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rather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than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mandating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sequential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consistency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model.</a:t>
            </a:r>
            <a:r>
              <a:rPr lang="zh-CN" altLang="en-US" sz="1200" i="0" kern="1200" baseline="0" dirty="0" smtClean="0">
                <a:solidFill>
                  <a:schemeClr val="tx1"/>
                </a:solidFill>
                <a:effectLst/>
                <a:latin typeface="+mn-lt"/>
                <a:ea typeface="+mn-ea"/>
                <a:cs typeface="+mn-cs"/>
              </a:rPr>
              <a:t> </a:t>
            </a:r>
            <a:endParaRPr lang="en-US" sz="1200" i="0" kern="1200" baseline="0" dirty="0" smtClean="0">
              <a:solidFill>
                <a:schemeClr val="tx1"/>
              </a:solidFill>
              <a:effectLst/>
              <a:latin typeface="+mn-lt"/>
              <a:ea typeface="+mn-ea"/>
              <a:cs typeface="+mn-cs"/>
            </a:endParaRPr>
          </a:p>
          <a:p>
            <a:pPr algn="l"/>
            <a:r>
              <a:rPr lang="en-US" sz="1200" i="0" kern="1200" baseline="0" dirty="0" smtClean="0">
                <a:solidFill>
                  <a:schemeClr val="tx1"/>
                </a:solidFill>
                <a:effectLst/>
                <a:latin typeface="+mn-lt"/>
                <a:ea typeface="+mn-ea"/>
                <a:cs typeface="+mn-cs"/>
              </a:rPr>
              <a:t>If you are interested, you can read our paper.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27</a:t>
            </a:fld>
            <a:endParaRPr lang="en-US"/>
          </a:p>
        </p:txBody>
      </p:sp>
    </p:spTree>
    <p:extLst>
      <p:ext uri="{BB962C8B-B14F-4D97-AF65-F5344CB8AC3E}">
        <p14:creationId xmlns:p14="http://schemas.microsoft.com/office/powerpoint/2010/main" val="1299608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work is still </a:t>
            </a:r>
            <a:r>
              <a:rPr lang="en-US" altLang="zh-CN" sz="1200" kern="1200" dirty="0" smtClean="0">
                <a:solidFill>
                  <a:schemeClr val="tx1"/>
                </a:solidFill>
                <a:effectLst/>
                <a:latin typeface="+mn-lt"/>
                <a:ea typeface="+mn-ea"/>
                <a:cs typeface="+mn-cs"/>
              </a:rPr>
              <a:t>a</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work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progress</a:t>
            </a:r>
            <a:r>
              <a:rPr lang="en-US" sz="1200" kern="1200" dirty="0" smtClean="0">
                <a:solidFill>
                  <a:schemeClr val="tx1"/>
                </a:solidFill>
                <a:effectLst/>
                <a:latin typeface="+mn-lt"/>
                <a:ea typeface="+mn-ea"/>
                <a:cs typeface="+mn-cs"/>
              </a:rPr>
              <a:t>, and we believe that there are several important </a:t>
            </a:r>
            <a:r>
              <a:rPr lang="en-US" altLang="zh-CN" sz="1200" kern="1200" dirty="0" smtClean="0">
                <a:solidFill>
                  <a:schemeClr val="tx1"/>
                </a:solidFill>
                <a:effectLst/>
                <a:latin typeface="+mn-lt"/>
                <a:ea typeface="+mn-ea"/>
                <a:cs typeface="+mn-cs"/>
              </a:rPr>
              <a:t>open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issues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should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addressed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future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a:t>
            </a:r>
            <a:r>
              <a:rPr lang="en-US" altLang="zh-CN" sz="1200" kern="1200" dirty="0" smtClean="0">
                <a:solidFill>
                  <a:schemeClr val="tx1"/>
                </a:solidFill>
                <a:effectLst/>
                <a:latin typeface="+mn-lt"/>
                <a:ea typeface="+mn-ea"/>
                <a:cs typeface="+mn-cs"/>
              </a:rPr>
              <a:t>what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have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shown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you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some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hints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consistency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model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flexible.</a:t>
            </a:r>
          </a:p>
          <a:p>
            <a:r>
              <a:rPr lang="en-US" altLang="zh-CN" sz="1200" kern="1200" dirty="0" smtClean="0">
                <a:solidFill>
                  <a:schemeClr val="tx1"/>
                </a:solidFill>
                <a:effectLst/>
                <a:latin typeface="+mn-lt"/>
                <a:ea typeface="+mn-ea"/>
                <a:cs typeface="+mn-cs"/>
              </a:rPr>
              <a:t>But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systematic</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design</a:t>
            </a:r>
            <a:r>
              <a:rPr lang="en-US" sz="1200" kern="1200" dirty="0" smtClean="0">
                <a:solidFill>
                  <a:schemeClr val="tx1"/>
                </a:solidFill>
                <a:effectLst/>
                <a:latin typeface="+mn-lt"/>
                <a:ea typeface="+mn-ea"/>
                <a:cs typeface="+mn-cs"/>
              </a:rPr>
              <a:t>, we need a formal consistency model for mobility support. </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question is: what is the minimum consistency required in general to guarantee correct mobile data service?</a:t>
            </a:r>
          </a:p>
          <a:p>
            <a:r>
              <a:rPr lang="en-US" sz="1200" kern="1200" baseline="0" dirty="0" smtClean="0">
                <a:solidFill>
                  <a:schemeClr val="tx1"/>
                </a:solidFill>
                <a:effectLst/>
                <a:latin typeface="+mn-lt"/>
                <a:ea typeface="+mn-ea"/>
                <a:cs typeface="+mn-cs"/>
              </a:rPr>
              <a:t>This calls for </a:t>
            </a:r>
            <a:r>
              <a:rPr lang="en-US" altLang="zh-CN" sz="1200" kern="1200" baseline="0" dirty="0" smtClean="0">
                <a:solidFill>
                  <a:schemeClr val="tx1"/>
                </a:solidFill>
                <a:effectLst/>
                <a:latin typeface="+mn-lt"/>
                <a:ea typeface="+mn-ea"/>
                <a:cs typeface="+mn-cs"/>
              </a:rPr>
              <a:t>more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studies</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Second, </a:t>
            </a:r>
            <a:r>
              <a:rPr lang="en-US" altLang="zh-CN" sz="1200" kern="1200" dirty="0" smtClean="0">
                <a:solidFill>
                  <a:schemeClr val="tx1"/>
                </a:solidFill>
                <a:effectLst/>
                <a:latin typeface="+mn-lt"/>
                <a:ea typeface="+mn-ea"/>
                <a:cs typeface="+mn-cs"/>
              </a:rPr>
              <a:t>what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shown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you</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Boolean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tradeoff: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either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availability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consistency.</a:t>
            </a:r>
          </a:p>
          <a:p>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reality,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cellular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functions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arrive,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demand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suspension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changes,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maybe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want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continuous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tunable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tradeoff.</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Last, </a:t>
            </a:r>
            <a:r>
              <a:rPr lang="en-US" altLang="zh-CN" sz="1200" kern="1200" dirty="0" smtClean="0">
                <a:solidFill>
                  <a:schemeClr val="tx1"/>
                </a:solidFill>
                <a:effectLst/>
                <a:latin typeface="+mn-lt"/>
                <a:ea typeface="+mn-ea"/>
                <a:cs typeface="+mn-cs"/>
              </a:rPr>
              <a:t>the overall design so far only considers the partition on the control plane. </a:t>
            </a:r>
          </a:p>
          <a:p>
            <a:r>
              <a:rPr lang="en-US" sz="1200" kern="1200" dirty="0" smtClean="0">
                <a:solidFill>
                  <a:schemeClr val="tx1"/>
                </a:solidFill>
                <a:effectLst/>
                <a:latin typeface="+mn-lt"/>
                <a:ea typeface="+mn-ea"/>
                <a:cs typeface="+mn-cs"/>
              </a:rPr>
              <a:t>In reality, many partitions can also happen due to the</a:t>
            </a:r>
            <a:r>
              <a:rPr lang="en-US" sz="1200" kern="1200" baseline="0" dirty="0" smtClean="0">
                <a:solidFill>
                  <a:schemeClr val="tx1"/>
                </a:solidFill>
                <a:effectLst/>
                <a:latin typeface="+mn-lt"/>
                <a:ea typeface="+mn-ea"/>
                <a:cs typeface="+mn-cs"/>
              </a:rPr>
              <a:t> unreliable wireless link. </a:t>
            </a:r>
          </a:p>
          <a:p>
            <a:r>
              <a:rPr lang="en-US" sz="1200" kern="1200" baseline="0" dirty="0" smtClean="0">
                <a:solidFill>
                  <a:schemeClr val="tx1"/>
                </a:solidFill>
                <a:effectLst/>
                <a:latin typeface="+mn-lt"/>
                <a:ea typeface="+mn-ea"/>
                <a:cs typeface="+mn-cs"/>
              </a:rPr>
              <a:t>Possibly the CAP theorem will still hold, but will any differences?</a:t>
            </a:r>
          </a:p>
          <a:p>
            <a:r>
              <a:rPr lang="en-US" sz="1200" kern="1200" baseline="0" dirty="0" smtClean="0">
                <a:solidFill>
                  <a:schemeClr val="tx1"/>
                </a:solidFill>
                <a:effectLst/>
                <a:latin typeface="+mn-lt"/>
                <a:ea typeface="+mn-ea"/>
                <a:cs typeface="+mn-cs"/>
              </a:rPr>
              <a:t>How will it affect the tradeoff between different properties?</a:t>
            </a:r>
          </a:p>
          <a:p>
            <a:r>
              <a:rPr lang="en-US" sz="1200" kern="1200" baseline="0" dirty="0" smtClean="0">
                <a:solidFill>
                  <a:schemeClr val="tx1"/>
                </a:solidFill>
                <a:effectLst/>
                <a:latin typeface="+mn-lt"/>
                <a:ea typeface="+mn-ea"/>
                <a:cs typeface="+mn-cs"/>
              </a:rPr>
              <a:t>This requires more research efforts, particularly for experts in the wireless communication areas.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28</a:t>
            </a:fld>
            <a:endParaRPr lang="en-US"/>
          </a:p>
        </p:txBody>
      </p:sp>
    </p:spTree>
    <p:extLst>
      <p:ext uri="{BB962C8B-B14F-4D97-AF65-F5344CB8AC3E}">
        <p14:creationId xmlns:p14="http://schemas.microsoft.com/office/powerpoint/2010/main" val="1230938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conclude, in this work we have shown that, mandating the sequential </a:t>
            </a:r>
            <a:r>
              <a:rPr lang="en-US" sz="1200" kern="1200" dirty="0" err="1" smtClean="0">
                <a:solidFill>
                  <a:schemeClr val="tx1"/>
                </a:solidFill>
                <a:effectLst/>
                <a:latin typeface="+mn-lt"/>
                <a:ea typeface="+mn-ea"/>
                <a:cs typeface="+mn-cs"/>
              </a:rPr>
              <a:t>consistency</a:t>
            </a:r>
            <a:r>
              <a:rPr lang="en-US" sz="1200" kern="1200" baseline="0" dirty="0" err="1"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mobility support design limits the potential for high availability and fault tolerance. </a:t>
            </a:r>
          </a:p>
          <a:p>
            <a:r>
              <a:rPr lang="en-US" sz="1200" kern="1200" dirty="0" smtClean="0">
                <a:solidFill>
                  <a:schemeClr val="tx1"/>
                </a:solidFill>
                <a:effectLst/>
                <a:latin typeface="+mn-lt"/>
                <a:ea typeface="+mn-ea"/>
                <a:cs typeface="+mn-cs"/>
              </a:rPr>
              <a:t>Because of the CAP theorem, there is no free lunch for HA an FT. </a:t>
            </a:r>
          </a:p>
          <a:p>
            <a:r>
              <a:rPr lang="en-US" sz="1200" kern="1200" dirty="0" smtClean="0">
                <a:solidFill>
                  <a:schemeClr val="tx1"/>
                </a:solidFill>
                <a:effectLst/>
                <a:latin typeface="+mn-lt"/>
                <a:ea typeface="+mn-ea"/>
                <a:cs typeface="+mn-cs"/>
              </a:rPr>
              <a:t>We believe that it is time for us to rethink the necessity of mandating the sequential control, since we are reaching the breaking point of the upcoming 5G network. </a:t>
            </a:r>
          </a:p>
          <a:p>
            <a:r>
              <a:rPr lang="en-US" sz="1200" kern="1200" dirty="0" smtClean="0">
                <a:solidFill>
                  <a:schemeClr val="tx1"/>
                </a:solidFill>
                <a:effectLst/>
                <a:latin typeface="+mn-lt"/>
                <a:ea typeface="+mn-ea"/>
                <a:cs typeface="+mn-cs"/>
              </a:rPr>
              <a:t>We argue that for HA and FT, 5G needs a paradigm shift from sequential consistency. </a:t>
            </a:r>
          </a:p>
          <a:p>
            <a:r>
              <a:rPr lang="en-US" sz="1200" kern="1200" dirty="0" smtClean="0">
                <a:solidFill>
                  <a:schemeClr val="tx1"/>
                </a:solidFill>
                <a:effectLst/>
                <a:latin typeface="+mn-lt"/>
                <a:ea typeface="+mn-ea"/>
                <a:cs typeface="+mn-cs"/>
              </a:rPr>
              <a:t>We hope our work can stimulate more research along this direction.</a:t>
            </a:r>
            <a:endParaRPr lang="en-US" baseline="0" dirty="0" smtClean="0"/>
          </a:p>
          <a:p>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use</a:t>
            </a:r>
            <a:r>
              <a:rPr lang="zh-CN" altLang="en-US" baseline="0" dirty="0" smtClean="0"/>
              <a:t> </a:t>
            </a:r>
            <a:r>
              <a:rPr lang="en-US" altLang="zh-CN" baseline="0" dirty="0" smtClean="0"/>
              <a:t>more</a:t>
            </a:r>
            <a:r>
              <a:rPr lang="zh-CN" altLang="en-US" baseline="0" dirty="0" smtClean="0"/>
              <a:t> </a:t>
            </a:r>
            <a:r>
              <a:rPr lang="en-US" altLang="zh-CN" baseline="0" dirty="0" smtClean="0"/>
              <a:t>flexible</a:t>
            </a:r>
            <a:r>
              <a:rPr lang="zh-CN" altLang="en-US" baseline="0" dirty="0" smtClean="0"/>
              <a:t> </a:t>
            </a:r>
            <a:r>
              <a:rPr lang="en-US" altLang="zh-CN" baseline="0" dirty="0" smtClean="0"/>
              <a:t>consistency</a:t>
            </a:r>
            <a:r>
              <a:rPr lang="zh-CN" altLang="en-US" baseline="0" dirty="0" smtClean="0"/>
              <a:t> </a:t>
            </a:r>
            <a:r>
              <a:rPr lang="en-US" altLang="zh-CN" baseline="0" dirty="0" smtClean="0"/>
              <a:t>model.</a:t>
            </a:r>
            <a:r>
              <a:rPr lang="zh-CN" altLang="en-US" baseline="0" dirty="0" smtClean="0"/>
              <a:t> </a:t>
            </a:r>
            <a:endParaRPr lang="en-US" altLang="zh-CN" baseline="0" dirty="0" smtClean="0"/>
          </a:p>
          <a:p>
            <a:endParaRPr lang="en-US" baseline="0" dirty="0" smtClean="0"/>
          </a:p>
          <a:p>
            <a:r>
              <a:rPr lang="en-US" altLang="zh-CN" baseline="0" dirty="0" smtClean="0"/>
              <a:t>Thank</a:t>
            </a:r>
            <a:r>
              <a:rPr lang="zh-CN" altLang="en-US" baseline="0" dirty="0" smtClean="0"/>
              <a:t> </a:t>
            </a:r>
            <a:r>
              <a:rPr lang="en-US" altLang="zh-CN" baseline="0" dirty="0" smtClean="0"/>
              <a:t>you</a:t>
            </a:r>
            <a:r>
              <a:rPr lang="zh-CN" altLang="en-US" baseline="0" dirty="0" smtClean="0"/>
              <a:t> </a:t>
            </a:r>
            <a:r>
              <a:rPr lang="en-US" altLang="zh-CN" baseline="0" dirty="0" smtClean="0"/>
              <a:t>for</a:t>
            </a:r>
            <a:r>
              <a:rPr lang="zh-CN" altLang="en-US" baseline="0" dirty="0" smtClean="0"/>
              <a:t> </a:t>
            </a:r>
            <a:r>
              <a:rPr lang="en-US" altLang="zh-CN" baseline="0" dirty="0" smtClean="0"/>
              <a:t>listening</a:t>
            </a:r>
            <a:r>
              <a:rPr lang="zh-CN" altLang="en-US" baseline="0" dirty="0" smtClean="0"/>
              <a:t> </a:t>
            </a:r>
            <a:r>
              <a:rPr lang="en-US" altLang="zh-CN" baseline="0" dirty="0" smtClean="0"/>
              <a:t>to</a:t>
            </a:r>
            <a:r>
              <a:rPr lang="zh-CN" altLang="en-US" baseline="0" dirty="0" smtClean="0"/>
              <a:t> </a:t>
            </a:r>
            <a:r>
              <a:rPr lang="en-US" altLang="zh-CN" baseline="0" dirty="0" smtClean="0"/>
              <a:t>my</a:t>
            </a:r>
            <a:r>
              <a:rPr lang="zh-CN" altLang="en-US" baseline="0" dirty="0" smtClean="0"/>
              <a:t> </a:t>
            </a:r>
            <a:r>
              <a:rPr lang="en-US" altLang="zh-CN" baseline="0" dirty="0" smtClean="0"/>
              <a:t>talk.</a:t>
            </a:r>
            <a:r>
              <a:rPr lang="zh-CN" altLang="en-US" baseline="0" dirty="0" smtClean="0"/>
              <a:t> </a:t>
            </a:r>
            <a:r>
              <a:rPr lang="en-US" altLang="zh-CN" baseline="0" dirty="0" smtClean="0"/>
              <a:t>I</a:t>
            </a:r>
            <a:r>
              <a:rPr lang="zh-CN" altLang="en-US" baseline="0" dirty="0" smtClean="0"/>
              <a:t> </a:t>
            </a:r>
            <a:r>
              <a:rPr lang="en-US" altLang="zh-CN" baseline="0" dirty="0" smtClean="0"/>
              <a:t>am</a:t>
            </a:r>
            <a:r>
              <a:rPr lang="zh-CN" altLang="en-US" baseline="0" dirty="0" smtClean="0"/>
              <a:t> </a:t>
            </a:r>
            <a:r>
              <a:rPr lang="en-US" altLang="zh-CN" baseline="0" dirty="0" smtClean="0"/>
              <a:t>happy</a:t>
            </a:r>
            <a:r>
              <a:rPr lang="zh-CN" altLang="en-US" baseline="0" dirty="0" smtClean="0"/>
              <a:t> </a:t>
            </a:r>
            <a:r>
              <a:rPr lang="en-US" altLang="zh-CN" baseline="0" dirty="0" smtClean="0"/>
              <a:t>to</a:t>
            </a:r>
            <a:r>
              <a:rPr lang="zh-CN" altLang="en-US" baseline="0" dirty="0" smtClean="0"/>
              <a:t> </a:t>
            </a:r>
            <a:r>
              <a:rPr lang="en-US" altLang="zh-CN" baseline="0" dirty="0" smtClean="0"/>
              <a:t>take</a:t>
            </a:r>
            <a:r>
              <a:rPr lang="zh-CN" altLang="en-US" baseline="0" dirty="0" smtClean="0"/>
              <a:t> </a:t>
            </a:r>
            <a:r>
              <a:rPr lang="en-US" altLang="zh-CN" baseline="0" dirty="0" smtClean="0"/>
              <a:t>your</a:t>
            </a:r>
            <a:r>
              <a:rPr lang="zh-CN" altLang="en-US" baseline="0" dirty="0" smtClean="0"/>
              <a:t> </a:t>
            </a:r>
            <a:r>
              <a:rPr lang="en-US" altLang="zh-CN" baseline="0" dirty="0" smtClean="0"/>
              <a:t>questions.</a:t>
            </a:r>
            <a:r>
              <a:rPr lang="zh-CN" altLang="en-US" baseline="0" dirty="0" smtClean="0"/>
              <a:t> </a:t>
            </a:r>
            <a:endParaRPr lang="en-US" dirty="0"/>
          </a:p>
        </p:txBody>
      </p:sp>
      <p:sp>
        <p:nvSpPr>
          <p:cNvPr id="4" name="Slide Number Placeholder 3"/>
          <p:cNvSpPr>
            <a:spLocks noGrp="1"/>
          </p:cNvSpPr>
          <p:nvPr>
            <p:ph type="sldNum" sz="quarter" idx="10"/>
          </p:nvPr>
        </p:nvSpPr>
        <p:spPr/>
        <p:txBody>
          <a:bodyPr/>
          <a:lstStyle/>
          <a:p>
            <a:fld id="{0B1EB7D0-1BDE-FF42-810C-E3E793CC31CD}" type="slidenum">
              <a:rPr lang="en-US" smtClean="0"/>
              <a:t>29</a:t>
            </a:fld>
            <a:endParaRPr lang="en-US"/>
          </a:p>
        </p:txBody>
      </p:sp>
    </p:spTree>
    <p:extLst>
      <p:ext uri="{BB962C8B-B14F-4D97-AF65-F5344CB8AC3E}">
        <p14:creationId xmlns:p14="http://schemas.microsoft.com/office/powerpoint/2010/main" val="30329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baseline="0" dirty="0" smtClean="0">
                <a:solidFill>
                  <a:schemeClr val="tx1"/>
                </a:solidFill>
                <a:effectLst/>
                <a:latin typeface="+mn-lt"/>
                <a:ea typeface="+mn-ea"/>
                <a:cs typeface="+mn-cs"/>
              </a:rPr>
              <a:t>Toward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goal,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two key technical enablers are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very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critical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 5G. </a:t>
            </a:r>
          </a:p>
          <a:p>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first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course,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improve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speed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reliability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wireless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connectivity.</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recent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years,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many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exciting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efforts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along this direction,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such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60GHz</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wireless,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visible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light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communication,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massive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MIMO,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interference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cancellation,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dense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small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cell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deployments.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dimension,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mechanisms.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Although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less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explored,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actually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equally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important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wireless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connectivity.</a:t>
            </a:r>
          </a:p>
          <a:p>
            <a:r>
              <a:rPr lang="en-US" altLang="zh-CN" sz="1200" kern="1200" baseline="0" dirty="0" smtClean="0">
                <a:solidFill>
                  <a:schemeClr val="tx1"/>
                </a:solidFill>
                <a:effectLst/>
                <a:latin typeface="+mn-lt"/>
                <a:ea typeface="+mn-ea"/>
                <a:cs typeface="+mn-cs"/>
              </a:rPr>
              <a:t>How should it evolve in 5G network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services? </a:t>
            </a:r>
          </a:p>
          <a:p>
            <a:r>
              <a:rPr lang="en-US" altLang="zh-CN" sz="1200" kern="1200" baseline="0" dirty="0" smtClean="0">
                <a:solidFill>
                  <a:schemeClr val="tx1"/>
                </a:solidFill>
                <a:effectLst/>
                <a:latin typeface="+mn-lt"/>
                <a:ea typeface="+mn-ea"/>
                <a:cs typeface="+mn-cs"/>
              </a:rPr>
              <a:t>Should we continue to use today’s mobility management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mechanisms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from 4G LTE, or renovate the design to support these new mobile services?</a:t>
            </a:r>
          </a:p>
          <a:p>
            <a:r>
              <a:rPr lang="en-US" altLang="zh-CN" sz="1200" kern="1200" baseline="0" dirty="0" smtClean="0">
                <a:solidFill>
                  <a:schemeClr val="tx1"/>
                </a:solidFill>
                <a:effectLst/>
                <a:latin typeface="+mn-lt"/>
                <a:ea typeface="+mn-ea"/>
                <a:cs typeface="+mn-cs"/>
              </a:rPr>
              <a:t>Motivated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work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seek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answer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questions.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endParaRPr lang="en-US" altLang="zh-CN"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a:t>
            </a:fld>
            <a:endParaRPr lang="en-US"/>
          </a:p>
        </p:txBody>
      </p:sp>
    </p:spTree>
    <p:extLst>
      <p:ext uri="{BB962C8B-B14F-4D97-AF65-F5344CB8AC3E}">
        <p14:creationId xmlns:p14="http://schemas.microsoft.com/office/powerpoint/2010/main" val="95289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Let’s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first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look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works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today.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the cellular networks such as 3G and 4G are the only large-scale wireless infrastructure that offers wide-area data service in practice.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user moves from one location to another, it</a:t>
            </a:r>
            <a:r>
              <a:rPr lang="en-US" sz="1200" kern="1200" baseline="0" dirty="0" smtClean="0">
                <a:solidFill>
                  <a:schemeClr val="tx1"/>
                </a:solidFill>
                <a:effectLst/>
                <a:latin typeface="+mn-lt"/>
                <a:ea typeface="+mn-ea"/>
                <a:cs typeface="+mn-cs"/>
              </a:rPr>
              <a:t> aims to offer </a:t>
            </a:r>
            <a:r>
              <a:rPr lang="en-US" sz="1200" kern="1200" dirty="0" smtClean="0">
                <a:solidFill>
                  <a:schemeClr val="tx1"/>
                </a:solidFill>
                <a:effectLst/>
                <a:latin typeface="+mn-lt"/>
                <a:ea typeface="+mn-ea"/>
                <a:cs typeface="+mn-cs"/>
              </a:rPr>
              <a:t>seamless connectivity and high-quality data service to users.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4</a:t>
            </a:fld>
            <a:endParaRPr lang="en-US"/>
          </a:p>
        </p:txBody>
      </p:sp>
    </p:spTree>
    <p:extLst>
      <p:ext uri="{BB962C8B-B14F-4D97-AF65-F5344CB8AC3E}">
        <p14:creationId xmlns:p14="http://schemas.microsoft.com/office/powerpoint/2010/main" val="144846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mobility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support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distributed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nature.</a:t>
            </a:r>
            <a:r>
              <a:rPr lang="zh-CN" alt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In 4G LTE, it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spans on multiple infrastructure nodes, including the base stations, the gateways, mobility controllers and user-profile databases. </a:t>
            </a:r>
          </a:p>
          <a:p>
            <a:r>
              <a:rPr lang="en-US" sz="1200" kern="1200" dirty="0" smtClean="0">
                <a:solidFill>
                  <a:schemeClr val="tx1"/>
                </a:solidFill>
                <a:effectLst/>
                <a:latin typeface="+mn-lt"/>
                <a:ea typeface="+mn-ea"/>
                <a:cs typeface="+mn-cs"/>
              </a:rPr>
              <a:t>For scalability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large-area</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mobility</a:t>
            </a:r>
            <a:r>
              <a:rPr lang="en-US" sz="1200" kern="1200" dirty="0" smtClean="0">
                <a:solidFill>
                  <a:schemeClr val="tx1"/>
                </a:solidFill>
                <a:effectLst/>
                <a:latin typeface="+mn-lt"/>
                <a:ea typeface="+mn-ea"/>
                <a:cs typeface="+mn-cs"/>
              </a:rPr>
              <a:t>, 4G-LTE splits these nodes into multiple location domains called tracking areas, each of which is managed by a mobility controller and includes multiple base stations and gateways.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the mobile device moves to a new location domain, </a:t>
            </a:r>
            <a:r>
              <a:rPr lang="en-US" altLang="zh-CN" sz="1200" kern="120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should</a:t>
            </a:r>
            <a:r>
              <a:rPr lang="zh-CN" altLang="en-US" sz="1200"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resume</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the</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data</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service</a:t>
            </a:r>
            <a:r>
              <a:rPr lang="en-US" altLang="zh-CN" sz="1200" kern="1200" baseline="0" dirty="0" smtClean="0">
                <a:solidFill>
                  <a:schemeClr val="tx1"/>
                </a:solidFill>
                <a:effectLst/>
                <a:latin typeface="+mn-lt"/>
                <a:ea typeface="+mn-ea"/>
                <a:cs typeface="+mn-cs"/>
              </a:rPr>
              <a:t>.</a:t>
            </a:r>
          </a:p>
          <a:p>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triggers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several micro-level control procedures, including the establishing radio connectivity, user location update, fetch user’s data session states from old location domains, update routing path between gateways and base stations, update user profile, then location update accept.</a:t>
            </a:r>
          </a:p>
          <a:p>
            <a:r>
              <a:rPr lang="en-US" altLang="zh-CN" sz="1200" kern="1200" dirty="0" smtClean="0">
                <a:solidFill>
                  <a:schemeClr val="tx1"/>
                </a:solidFill>
                <a:effectLst/>
                <a:latin typeface="+mn-lt"/>
                <a:ea typeface="+mn-ea"/>
                <a:cs typeface="+mn-cs"/>
              </a:rPr>
              <a:t>Afterwards,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user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will</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able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send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receive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data.</a:t>
            </a:r>
            <a:r>
              <a:rPr lang="zh-CN" altLang="en-US" sz="1200" kern="1200" dirty="0" smtClean="0">
                <a:solidFill>
                  <a:schemeClr val="tx1"/>
                </a:solidFill>
                <a:effectLst/>
                <a:latin typeface="+mn-lt"/>
                <a:ea typeface="+mn-ea"/>
                <a:cs typeface="+mn-cs"/>
              </a:rPr>
              <a:t> </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performing</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these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control</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procedures,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involved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network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nodes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should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collaborate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distributed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fashion.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5</a:t>
            </a:fld>
            <a:endParaRPr lang="en-US"/>
          </a:p>
        </p:txBody>
      </p:sp>
    </p:spTree>
    <p:extLst>
      <p:ext uri="{BB962C8B-B14F-4D97-AF65-F5344CB8AC3E}">
        <p14:creationId xmlns:p14="http://schemas.microsoft.com/office/powerpoint/2010/main" val="37629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user’s perspective, we want the mobility support to be </a:t>
            </a:r>
            <a:r>
              <a:rPr lang="en-US" sz="1200" b="1" kern="1200" dirty="0" smtClean="0">
                <a:solidFill>
                  <a:schemeClr val="tx1"/>
                </a:solidFill>
                <a:effectLst/>
                <a:latin typeface="+mn-lt"/>
                <a:ea typeface="+mn-ea"/>
                <a:cs typeface="+mn-cs"/>
              </a:rPr>
              <a:t>fast, correct and reliable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should provide immediate mobile data service to users once the radio and data path are connected.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should provide correct mobile data service. For example, </a:t>
            </a:r>
            <a:r>
              <a:rPr lang="en-US" altLang="zh-CN" sz="1200" kern="1200" dirty="0" smtClean="0">
                <a:solidFill>
                  <a:schemeClr val="tx1"/>
                </a:solidFill>
                <a:effectLst/>
                <a:latin typeface="+mn-lt"/>
                <a:ea typeface="+mn-ea"/>
                <a:cs typeface="+mn-cs"/>
              </a:rPr>
              <a:t>forward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data</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right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user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location.</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only the authorized user can have data service. All user’s data should be encrypted over the air. The user should experience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as its data plan promises, and it should be correctly billed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mobile user wants continuous data service, even when some failures happen.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natural question would arise then: can we always achieve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 of them simultaneously? </a:t>
            </a:r>
          </a:p>
        </p:txBody>
      </p:sp>
      <p:sp>
        <p:nvSpPr>
          <p:cNvPr id="4" name="Slide Number Placeholder 3"/>
          <p:cNvSpPr>
            <a:spLocks noGrp="1"/>
          </p:cNvSpPr>
          <p:nvPr>
            <p:ph type="sldNum" sz="quarter" idx="10"/>
          </p:nvPr>
        </p:nvSpPr>
        <p:spPr/>
        <p:txBody>
          <a:bodyPr/>
          <a:lstStyle/>
          <a:p>
            <a:fld id="{0B1EB7D0-1BDE-FF42-810C-E3E793CC31CD}" type="slidenum">
              <a:rPr lang="en-US" smtClean="0"/>
              <a:t>6</a:t>
            </a:fld>
            <a:endParaRPr lang="en-US"/>
          </a:p>
        </p:txBody>
      </p:sp>
    </p:spTree>
    <p:extLst>
      <p:ext uri="{BB962C8B-B14F-4D97-AF65-F5344CB8AC3E}">
        <p14:creationId xmlns:p14="http://schemas.microsoft.com/office/powerpoint/2010/main" val="1062353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a:t>
            </a:r>
            <a:r>
              <a:rPr lang="en-US" altLang="zh-CN" sz="1200" kern="1200" dirty="0" smtClean="0">
                <a:solidFill>
                  <a:schemeClr val="tx1"/>
                </a:solidFill>
                <a:effectLst/>
                <a:latin typeface="+mn-lt"/>
                <a:ea typeface="+mn-ea"/>
                <a:cs typeface="+mn-cs"/>
              </a:rPr>
              <a:t>work</a:t>
            </a:r>
            <a:r>
              <a:rPr lang="en-US" sz="1200" kern="1200" dirty="0" smtClean="0">
                <a:solidFill>
                  <a:schemeClr val="tx1"/>
                </a:solidFill>
                <a:effectLst/>
                <a:latin typeface="+mn-lt"/>
                <a:ea typeface="+mn-ea"/>
                <a:cs typeface="+mn-cs"/>
              </a:rPr>
              <a:t>, we will study this </a:t>
            </a:r>
            <a:r>
              <a:rPr lang="en-US" altLang="zh-CN" sz="1200" kern="1200" dirty="0" smtClean="0">
                <a:solidFill>
                  <a:schemeClr val="tx1"/>
                </a:solidFill>
                <a:effectLst/>
                <a:latin typeface="+mn-lt"/>
                <a:ea typeface="+mn-ea"/>
                <a:cs typeface="+mn-cs"/>
              </a:rPr>
              <a:t>problem</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 the distributed system perspective.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show a fundamental limit exists for any mobility support design.  </a:t>
            </a:r>
          </a:p>
          <a:p>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proved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theorem,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which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profoundly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affected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database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community,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also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holds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Simplify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speaking</a:t>
            </a:r>
            <a:r>
              <a:rPr lang="en-US" sz="1200" kern="1200" dirty="0" smtClean="0">
                <a:solidFill>
                  <a:schemeClr val="tx1"/>
                </a:solidFill>
                <a:effectLst/>
                <a:latin typeface="+mn-lt"/>
                <a:ea typeface="+mn-ea"/>
                <a:cs typeface="+mn-cs"/>
              </a:rPr>
              <a:t>, if we </a:t>
            </a:r>
            <a:r>
              <a:rPr lang="en-US" altLang="zh-CN" sz="1200" kern="1200" dirty="0" smtClean="0">
                <a:solidFill>
                  <a:schemeClr val="tx1"/>
                </a:solidFill>
                <a:effectLst/>
                <a:latin typeface="+mn-lt"/>
                <a:ea typeface="+mn-ea"/>
                <a:cs typeface="+mn-cs"/>
              </a:rPr>
              <a:t>follow</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done today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3G/4G</a:t>
            </a:r>
            <a:r>
              <a:rPr lang="en-US" sz="1200" kern="1200" dirty="0" smtClean="0">
                <a:solidFill>
                  <a:schemeClr val="tx1"/>
                </a:solidFill>
                <a:effectLst/>
                <a:latin typeface="+mn-lt"/>
                <a:ea typeface="+mn-ea"/>
                <a:cs typeface="+mn-cs"/>
              </a:rPr>
              <a:t>, we can never satisfy all simultaneously.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motivates us to rethink the traditional wisdom</a:t>
            </a:r>
            <a:r>
              <a:rPr lang="en-US" sz="1200" kern="1200" baseline="0" dirty="0" smtClean="0">
                <a:solidFill>
                  <a:schemeClr val="tx1"/>
                </a:solidFill>
                <a:effectLst/>
                <a:latin typeface="+mn-lt"/>
                <a:ea typeface="+mn-ea"/>
                <a:cs typeface="+mn-cs"/>
              </a:rPr>
              <a:t> in the mobility design. </a:t>
            </a:r>
          </a:p>
          <a:p>
            <a:r>
              <a:rPr lang="en-US" sz="1200" kern="1200" baseline="0" dirty="0" smtClean="0">
                <a:solidFill>
                  <a:schemeClr val="tx1"/>
                </a:solidFill>
                <a:effectLst/>
                <a:latin typeface="+mn-lt"/>
                <a:ea typeface="+mn-ea"/>
                <a:cs typeface="+mn-cs"/>
              </a:rPr>
              <a:t>We will discuss </a:t>
            </a:r>
            <a:r>
              <a:rPr lang="en-US" sz="1200" kern="1200" dirty="0" smtClean="0">
                <a:solidFill>
                  <a:schemeClr val="tx1"/>
                </a:solidFill>
                <a:effectLst/>
                <a:latin typeface="+mn-lt"/>
                <a:ea typeface="+mn-ea"/>
                <a:cs typeface="+mn-cs"/>
              </a:rPr>
              <a:t>the tradeoffs between these properties,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argue that the future 5G needs a paradigm shift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mobility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support,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re-balance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different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good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properties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7</a:t>
            </a:fld>
            <a:endParaRPr lang="en-US"/>
          </a:p>
        </p:txBody>
      </p:sp>
    </p:spTree>
    <p:extLst>
      <p:ext uri="{BB962C8B-B14F-4D97-AF65-F5344CB8AC3E}">
        <p14:creationId xmlns:p14="http://schemas.microsoft.com/office/powerpoint/2010/main" val="210015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i="0" kern="1200" dirty="0" smtClean="0">
                <a:solidFill>
                  <a:schemeClr val="tx1"/>
                </a:solidFill>
                <a:effectLst/>
                <a:latin typeface="+mn-lt"/>
                <a:ea typeface="+mn-ea"/>
                <a:cs typeface="+mn-cs"/>
              </a:rPr>
              <a:t>The rest of the talk will focus</a:t>
            </a:r>
            <a:r>
              <a:rPr lang="en-US" altLang="zh-CN" sz="1200" i="0" kern="1200" baseline="0" dirty="0" smtClean="0">
                <a:solidFill>
                  <a:schemeClr val="tx1"/>
                </a:solidFill>
                <a:effectLst/>
                <a:latin typeface="+mn-lt"/>
                <a:ea typeface="+mn-ea"/>
                <a:cs typeface="+mn-cs"/>
              </a:rPr>
              <a:t> on three </a:t>
            </a:r>
            <a:r>
              <a:rPr lang="en-US" altLang="zh-CN" sz="1200" b="1" i="0" kern="1200" baseline="0" dirty="0" smtClean="0">
                <a:solidFill>
                  <a:schemeClr val="tx1"/>
                </a:solidFill>
                <a:effectLst/>
                <a:latin typeface="+mn-lt"/>
                <a:ea typeface="+mn-ea"/>
                <a:cs typeface="+mn-cs"/>
              </a:rPr>
              <a:t>concrete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questions</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8</a:t>
            </a:fld>
            <a:endParaRPr lang="en-US"/>
          </a:p>
        </p:txBody>
      </p:sp>
    </p:spTree>
    <p:extLst>
      <p:ext uri="{BB962C8B-B14F-4D97-AF65-F5344CB8AC3E}">
        <p14:creationId xmlns:p14="http://schemas.microsoft.com/office/powerpoint/2010/main" val="167587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first think about what properties we would expect for a mobility support.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provide “anywhere, anytime” mobile data service to users, we would expect that this design should satisfy three properties. </a:t>
            </a:r>
          </a:p>
          <a:p>
            <a:endParaRPr lang="en-US" dirty="0"/>
          </a:p>
        </p:txBody>
      </p:sp>
      <p:sp>
        <p:nvSpPr>
          <p:cNvPr id="4" name="Slide Number Placeholder 3"/>
          <p:cNvSpPr>
            <a:spLocks noGrp="1"/>
          </p:cNvSpPr>
          <p:nvPr>
            <p:ph type="sldNum" sz="quarter" idx="10"/>
          </p:nvPr>
        </p:nvSpPr>
        <p:spPr/>
        <p:txBody>
          <a:bodyPr/>
          <a:lstStyle/>
          <a:p>
            <a:fld id="{0B1EB7D0-1BDE-FF42-810C-E3E793CC31CD}" type="slidenum">
              <a:rPr lang="en-US" smtClean="0"/>
              <a:t>9</a:t>
            </a:fld>
            <a:endParaRPr lang="en-US"/>
          </a:p>
        </p:txBody>
      </p:sp>
    </p:spTree>
    <p:extLst>
      <p:ext uri="{BB962C8B-B14F-4D97-AF65-F5344CB8AC3E}">
        <p14:creationId xmlns:p14="http://schemas.microsoft.com/office/powerpoint/2010/main" val="138592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5A44170D-8746-E04B-8FFC-F4C903D1F3A7}"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61280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3E1BA778-C5FE-D244-930A-539DBB28C60B}"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06304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CBF6EDF0-681D-694D-8C9B-6C22A3F46057}"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61865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AC7514FC-CB54-7D41-8B6D-84910729A786}"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553403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D2B411A8-13A2-F74C-9904-F0F032E232A0}"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09799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DB1D925B-5596-B947-8728-7C3E36669C02}" type="datetime1">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67859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CA327ACE-3DA8-2D40-A8FB-DC5D0BAF4F24}" type="datetime1">
              <a:rPr lang="en-US" smtClean="0"/>
              <a:t>10/13/16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208924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3889874F-9C32-924D-B060-5C9F61CB07B7}" type="datetime1">
              <a:rPr lang="en-US" smtClean="0"/>
              <a:t>10/13/16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42666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01765-9259-3846-908A-810227BE6CCA}" type="datetime1">
              <a:rPr lang="en-US" smtClean="0"/>
              <a:t>10/13/16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45326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DF81DA62-9DBE-3648-BF59-82D2A917E418}" type="datetime1">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83178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5570CD-CFC2-6348-B8FF-DA9654B9187C}" type="datetime1">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8651681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E29EB-8B83-FD4A-8318-1CA4FC06C0E1}" type="datetime1">
              <a:rPr lang="en-US" smtClean="0"/>
              <a:t>10/13/16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9A075-DFF4-2045-8324-40BF310EB4D7}" type="slidenum">
              <a:rPr lang="en-US" smtClean="0"/>
              <a:t>‹#›</a:t>
            </a:fld>
            <a:endParaRPr lang="en-US"/>
          </a:p>
        </p:txBody>
      </p:sp>
    </p:spTree>
    <p:extLst>
      <p:ext uri="{BB962C8B-B14F-4D97-AF65-F5344CB8AC3E}">
        <p14:creationId xmlns:p14="http://schemas.microsoft.com/office/powerpoint/2010/main" val="1844314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23.emf"/><Relationship Id="rId20" Type="http://schemas.openxmlformats.org/officeDocument/2006/relationships/image" Target="../media/image34.tiff"/><Relationship Id="rId21" Type="http://schemas.openxmlformats.org/officeDocument/2006/relationships/image" Target="../media/image35.tiff"/><Relationship Id="rId22" Type="http://schemas.openxmlformats.org/officeDocument/2006/relationships/image" Target="../media/image37.png"/><Relationship Id="rId10" Type="http://schemas.openxmlformats.org/officeDocument/2006/relationships/image" Target="../media/image24.emf"/><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29.emf"/><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15.emf"/><Relationship Id="rId19"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tif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1.emf"/><Relationship Id="rId7" Type="http://schemas.openxmlformats.org/officeDocument/2006/relationships/image" Target="../media/image20.emf"/><Relationship Id="rId8" Type="http://schemas.openxmlformats.org/officeDocument/2006/relationships/image" Target="../media/image22.emf"/></Relationships>
</file>

<file path=ppt/slides/_rels/slide11.xml.rels><?xml version="1.0" encoding="UTF-8" standalone="yes"?>
<Relationships xmlns="http://schemas.openxmlformats.org/package/2006/relationships"><Relationship Id="rId9" Type="http://schemas.openxmlformats.org/officeDocument/2006/relationships/image" Target="../media/image23.emf"/><Relationship Id="rId20" Type="http://schemas.openxmlformats.org/officeDocument/2006/relationships/image" Target="../media/image34.tiff"/><Relationship Id="rId21" Type="http://schemas.openxmlformats.org/officeDocument/2006/relationships/image" Target="../media/image35.tiff"/><Relationship Id="rId22" Type="http://schemas.openxmlformats.org/officeDocument/2006/relationships/image" Target="../media/image37.png"/><Relationship Id="rId10" Type="http://schemas.openxmlformats.org/officeDocument/2006/relationships/image" Target="../media/image24.emf"/><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29.emf"/><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15.emf"/><Relationship Id="rId19"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tif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29.emf"/><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15.emf"/><Relationship Id="rId19"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17.tiff"/><Relationship Id="rId6" Type="http://schemas.openxmlformats.org/officeDocument/2006/relationships/image" Target="../media/image21.emf"/><Relationship Id="rId7" Type="http://schemas.openxmlformats.org/officeDocument/2006/relationships/image" Target="../media/image20.emf"/><Relationship Id="rId8" Type="http://schemas.openxmlformats.org/officeDocument/2006/relationships/image" Target="../media/image22.emf"/><Relationship Id="rId9" Type="http://schemas.openxmlformats.org/officeDocument/2006/relationships/image" Target="../media/image23.emf"/><Relationship Id="rId10" Type="http://schemas.openxmlformats.org/officeDocument/2006/relationships/image" Target="../media/image24.emf"/></Relationships>
</file>

<file path=ppt/slides/_rels/slide14.xml.rels><?xml version="1.0" encoding="UTF-8" standalone="yes"?>
<Relationships xmlns="http://schemas.openxmlformats.org/package/2006/relationships"><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29.emf"/><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15.emf"/><Relationship Id="rId19"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17.tiff"/><Relationship Id="rId6" Type="http://schemas.openxmlformats.org/officeDocument/2006/relationships/image" Target="../media/image21.emf"/><Relationship Id="rId7" Type="http://schemas.openxmlformats.org/officeDocument/2006/relationships/image" Target="../media/image20.emf"/><Relationship Id="rId8" Type="http://schemas.openxmlformats.org/officeDocument/2006/relationships/image" Target="../media/image22.emf"/><Relationship Id="rId9" Type="http://schemas.openxmlformats.org/officeDocument/2006/relationships/image" Target="../media/image23.emf"/><Relationship Id="rId10"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26.emf"/><Relationship Id="rId12" Type="http://schemas.openxmlformats.org/officeDocument/2006/relationships/image" Target="../media/image27.emf"/><Relationship Id="rId13" Type="http://schemas.openxmlformats.org/officeDocument/2006/relationships/image" Target="../media/image28.emf"/><Relationship Id="rId14" Type="http://schemas.openxmlformats.org/officeDocument/2006/relationships/image" Target="../media/image29.emf"/><Relationship Id="rId15" Type="http://schemas.openxmlformats.org/officeDocument/2006/relationships/image" Target="../media/image30.emf"/><Relationship Id="rId16" Type="http://schemas.openxmlformats.org/officeDocument/2006/relationships/image" Target="../media/image31.emf"/><Relationship Id="rId17" Type="http://schemas.openxmlformats.org/officeDocument/2006/relationships/image" Target="../media/image15.emf"/><Relationship Id="rId18"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0" Type="http://schemas.openxmlformats.org/officeDocument/2006/relationships/image" Target="../media/image25.emf"/></Relationships>
</file>

<file path=ppt/slides/_rels/slide18.xml.rels><?xml version="1.0" encoding="UTF-8" standalone="yes"?>
<Relationships xmlns="http://schemas.openxmlformats.org/package/2006/relationships"><Relationship Id="rId9" Type="http://schemas.openxmlformats.org/officeDocument/2006/relationships/image" Target="../media/image23.emf"/><Relationship Id="rId20" Type="http://schemas.openxmlformats.org/officeDocument/2006/relationships/image" Target="../media/image33.tiff"/><Relationship Id="rId21" Type="http://schemas.openxmlformats.org/officeDocument/2006/relationships/image" Target="../media/image34.tiff"/><Relationship Id="rId22" Type="http://schemas.openxmlformats.org/officeDocument/2006/relationships/image" Target="../media/image35.tiff"/><Relationship Id="rId23" Type="http://schemas.openxmlformats.org/officeDocument/2006/relationships/image" Target="../media/image37.png"/><Relationship Id="rId24" Type="http://schemas.openxmlformats.org/officeDocument/2006/relationships/image" Target="../media/image39.png"/><Relationship Id="rId10" Type="http://schemas.openxmlformats.org/officeDocument/2006/relationships/image" Target="../media/image24.emf"/><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29.emf"/><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15.emf"/><Relationship Id="rId19"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17.tif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39.png"/><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em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jp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39.png"/><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4.emf"/><Relationship Id="rId8" Type="http://schemas.openxmlformats.org/officeDocument/2006/relationships/image" Target="../media/image45.emf"/><Relationship Id="rId9" Type="http://schemas.openxmlformats.org/officeDocument/2006/relationships/image" Target="../media/image46.emf"/><Relationship Id="rId10"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9" Type="http://schemas.openxmlformats.org/officeDocument/2006/relationships/image" Target="../media/image23.emf"/><Relationship Id="rId20" Type="http://schemas.openxmlformats.org/officeDocument/2006/relationships/image" Target="../media/image33.tiff"/><Relationship Id="rId21" Type="http://schemas.openxmlformats.org/officeDocument/2006/relationships/image" Target="../media/image34.tiff"/><Relationship Id="rId22" Type="http://schemas.openxmlformats.org/officeDocument/2006/relationships/image" Target="../media/image35.tiff"/><Relationship Id="rId23" Type="http://schemas.openxmlformats.org/officeDocument/2006/relationships/image" Target="../media/image37.png"/><Relationship Id="rId24" Type="http://schemas.openxmlformats.org/officeDocument/2006/relationships/image" Target="../media/image47.png"/><Relationship Id="rId10" Type="http://schemas.openxmlformats.org/officeDocument/2006/relationships/image" Target="../media/image24.emf"/><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29.emf"/><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15.emf"/><Relationship Id="rId19"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tif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7.png"/><Relationship Id="rId5" Type="http://schemas.openxmlformats.org/officeDocument/2006/relationships/image" Target="../media/image48.tiff"/><Relationship Id="rId6" Type="http://schemas.openxmlformats.org/officeDocument/2006/relationships/image" Target="../media/image49.tiff"/><Relationship Id="rId7" Type="http://schemas.openxmlformats.org/officeDocument/2006/relationships/image" Target="../media/image50.tiff"/><Relationship Id="rId8" Type="http://schemas.openxmlformats.org/officeDocument/2006/relationships/image" Target="../media/image51.tiff"/><Relationship Id="rId9"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0.png"/></Relationships>
</file>

<file path=ppt/slides/_rels/slide25.xml.rels><?xml version="1.0" encoding="UTF-8" standalone="yes"?>
<Relationships xmlns="http://schemas.openxmlformats.org/package/2006/relationships"><Relationship Id="rId11" Type="http://schemas.openxmlformats.org/officeDocument/2006/relationships/image" Target="../media/image26.emf"/><Relationship Id="rId12" Type="http://schemas.openxmlformats.org/officeDocument/2006/relationships/image" Target="../media/image27.emf"/><Relationship Id="rId13" Type="http://schemas.openxmlformats.org/officeDocument/2006/relationships/image" Target="../media/image28.emf"/><Relationship Id="rId14" Type="http://schemas.openxmlformats.org/officeDocument/2006/relationships/image" Target="../media/image31.emf"/><Relationship Id="rId15" Type="http://schemas.openxmlformats.org/officeDocument/2006/relationships/image" Target="../media/image15.emf"/><Relationship Id="rId16" Type="http://schemas.openxmlformats.org/officeDocument/2006/relationships/image" Target="../media/image32.emf"/><Relationship Id="rId17" Type="http://schemas.openxmlformats.org/officeDocument/2006/relationships/image" Target="../media/image30.emf"/><Relationship Id="rId18" Type="http://schemas.openxmlformats.org/officeDocument/2006/relationships/image" Target="../media/image29.emf"/><Relationship Id="rId19"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tif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0" Type="http://schemas.openxmlformats.org/officeDocument/2006/relationships/image" Target="../media/image25.emf"/></Relationships>
</file>

<file path=ppt/slides/_rels/slide26.xml.rels><?xml version="1.0" encoding="UTF-8" standalone="yes"?>
<Relationships xmlns="http://schemas.openxmlformats.org/package/2006/relationships"><Relationship Id="rId9" Type="http://schemas.openxmlformats.org/officeDocument/2006/relationships/image" Target="../media/image23.emf"/><Relationship Id="rId20" Type="http://schemas.openxmlformats.org/officeDocument/2006/relationships/image" Target="../media/image21.emf"/><Relationship Id="rId21" Type="http://schemas.openxmlformats.org/officeDocument/2006/relationships/image" Target="../media/image37.png"/><Relationship Id="rId10" Type="http://schemas.openxmlformats.org/officeDocument/2006/relationships/image" Target="../media/image24.emf"/><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31.emf"/><Relationship Id="rId16" Type="http://schemas.openxmlformats.org/officeDocument/2006/relationships/image" Target="../media/image15.emf"/><Relationship Id="rId17" Type="http://schemas.openxmlformats.org/officeDocument/2006/relationships/image" Target="../media/image32.emf"/><Relationship Id="rId18" Type="http://schemas.openxmlformats.org/officeDocument/2006/relationships/image" Target="../media/image30.emf"/><Relationship Id="rId19"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18.emf"/><Relationship Id="rId5" Type="http://schemas.openxmlformats.org/officeDocument/2006/relationships/image" Target="../media/image17.tif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png"/><Relationship Id="rId7"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png"/><Relationship Id="rId6" Type="http://schemas.openxmlformats.org/officeDocument/2006/relationships/image" Target="../media/image3.tiff"/><Relationship Id="rId7" Type="http://schemas.openxmlformats.org/officeDocument/2006/relationships/image" Target="../media/image6.tiff"/><Relationship Id="rId8" Type="http://schemas.openxmlformats.org/officeDocument/2006/relationships/image" Target="../media/image7.jpg"/><Relationship Id="rId9" Type="http://schemas.openxmlformats.org/officeDocument/2006/relationships/image" Target="../media/image4.emf"/><Relationship Id="rId10" Type="http://schemas.openxmlformats.org/officeDocument/2006/relationships/image" Target="../media/image5.tiff"/><Relationship Id="rId11"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emf"/><Relationship Id="rId14" Type="http://schemas.openxmlformats.org/officeDocument/2006/relationships/image" Target="../media/image28.emf"/><Relationship Id="rId15" Type="http://schemas.openxmlformats.org/officeDocument/2006/relationships/image" Target="../media/image29.emf"/><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15.emf"/><Relationship Id="rId19"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tif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9" Type="http://schemas.openxmlformats.org/officeDocument/2006/relationships/image" Target="../media/image23.emf"/><Relationship Id="rId10"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348"/>
            <a:ext cx="12191999" cy="3007687"/>
          </a:xfrm>
        </p:spPr>
        <p:txBody>
          <a:bodyPr>
            <a:normAutofit/>
          </a:bodyPr>
          <a:lstStyle/>
          <a:p>
            <a:r>
              <a:rPr lang="en-US" altLang="zh-CN" sz="4800" dirty="0" smtClean="0">
                <a:latin typeface="Helvetica" charset="0"/>
                <a:ea typeface="Helvetica" charset="0"/>
                <a:cs typeface="Helvetica" charset="0"/>
              </a:rPr>
              <a:t/>
            </a:r>
            <a:br>
              <a:rPr lang="en-US" altLang="zh-CN" sz="4800" dirty="0" smtClean="0">
                <a:latin typeface="Helvetica" charset="0"/>
                <a:ea typeface="Helvetica" charset="0"/>
                <a:cs typeface="Helvetica" charset="0"/>
              </a:rPr>
            </a:br>
            <a:r>
              <a:rPr lang="en-US" altLang="zh-CN" sz="4800" dirty="0" smtClean="0">
                <a:latin typeface="Helvetica" charset="0"/>
                <a:ea typeface="Helvetica" charset="0"/>
                <a:cs typeface="Helvetica" charset="0"/>
              </a:rPr>
              <a:t>CAP</a:t>
            </a:r>
            <a:r>
              <a:rPr lang="zh-CN" altLang="en-US" sz="4800" dirty="0" smtClean="0">
                <a:latin typeface="Helvetica" charset="0"/>
                <a:ea typeface="Helvetica" charset="0"/>
                <a:cs typeface="Helvetica" charset="0"/>
              </a:rPr>
              <a:t> </a:t>
            </a:r>
            <a:r>
              <a:rPr lang="en-US" altLang="zh-CN" sz="4800" dirty="0" smtClean="0">
                <a:latin typeface="Helvetica" charset="0"/>
                <a:ea typeface="Helvetica" charset="0"/>
                <a:cs typeface="Helvetica" charset="0"/>
              </a:rPr>
              <a:t>for Mobility</a:t>
            </a:r>
            <a:r>
              <a:rPr lang="zh-CN" altLang="en-US" sz="4800" dirty="0" smtClean="0">
                <a:latin typeface="Helvetica" charset="0"/>
                <a:ea typeface="Helvetica" charset="0"/>
                <a:cs typeface="Helvetica" charset="0"/>
              </a:rPr>
              <a:t> </a:t>
            </a:r>
            <a:r>
              <a:rPr lang="en-US" altLang="zh-CN" sz="4800" dirty="0" smtClean="0">
                <a:latin typeface="Helvetica" charset="0"/>
                <a:ea typeface="Helvetica" charset="0"/>
                <a:cs typeface="Helvetica" charset="0"/>
              </a:rPr>
              <a:t>Support</a:t>
            </a:r>
            <a:endParaRPr lang="en-US" sz="4800" dirty="0">
              <a:latin typeface="Helvetica" charset="0"/>
              <a:ea typeface="Helvetica" charset="0"/>
              <a:cs typeface="Helvetica" charset="0"/>
            </a:endParaRPr>
          </a:p>
        </p:txBody>
      </p:sp>
      <p:sp>
        <p:nvSpPr>
          <p:cNvPr id="3" name="Subtitle 2"/>
          <p:cNvSpPr>
            <a:spLocks noGrp="1"/>
          </p:cNvSpPr>
          <p:nvPr>
            <p:ph type="subTitle" idx="1"/>
          </p:nvPr>
        </p:nvSpPr>
        <p:spPr>
          <a:xfrm>
            <a:off x="762000" y="3602038"/>
            <a:ext cx="10668000" cy="1655762"/>
          </a:xfrm>
        </p:spPr>
        <p:txBody>
          <a:bodyPr>
            <a:normAutofit/>
          </a:bodyPr>
          <a:lstStyle/>
          <a:p>
            <a:r>
              <a:rPr lang="en-US" altLang="zh-CN" b="1" dirty="0" err="1" smtClean="0">
                <a:latin typeface="Helvetica" charset="0"/>
                <a:ea typeface="Helvetica" charset="0"/>
                <a:cs typeface="Helvetica" charset="0"/>
              </a:rPr>
              <a:t>Yuanjie</a:t>
            </a:r>
            <a:r>
              <a:rPr lang="zh-CN" altLang="en-US" b="1" dirty="0" smtClean="0">
                <a:latin typeface="Helvetica" charset="0"/>
                <a:ea typeface="Helvetica" charset="0"/>
                <a:cs typeface="Helvetica" charset="0"/>
              </a:rPr>
              <a:t> </a:t>
            </a:r>
            <a:r>
              <a:rPr lang="en-US" altLang="zh-CN" b="1" dirty="0" smtClean="0">
                <a:latin typeface="Helvetica" charset="0"/>
                <a:ea typeface="Helvetica" charset="0"/>
                <a:cs typeface="Helvetica" charset="0"/>
              </a:rPr>
              <a:t>Li</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Zengwen</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Yuan</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a:latin typeface="Helvetica" charset="0"/>
                <a:ea typeface="Helvetica" charset="0"/>
                <a:cs typeface="Helvetica" charset="0"/>
              </a:rPr>
              <a:t>Chunyi</a:t>
            </a:r>
            <a:r>
              <a:rPr lang="zh-CN" altLang="en-US" dirty="0">
                <a:latin typeface="Helvetica" charset="0"/>
                <a:ea typeface="Helvetica" charset="0"/>
                <a:cs typeface="Helvetica" charset="0"/>
              </a:rPr>
              <a:t> </a:t>
            </a:r>
            <a:r>
              <a:rPr lang="en-US" altLang="zh-CN" dirty="0">
                <a:latin typeface="Helvetica" charset="0"/>
                <a:ea typeface="Helvetica" charset="0"/>
                <a:cs typeface="Helvetica" charset="0"/>
              </a:rPr>
              <a:t>Peng</a:t>
            </a:r>
            <a:r>
              <a:rPr lang="en-US" altLang="zh-CN" baseline="30000" dirty="0">
                <a:latin typeface="Helvetica" charset="0"/>
                <a:ea typeface="Helvetica" charset="0"/>
                <a:cs typeface="Helvetica" charset="0"/>
              </a:rPr>
              <a:t>2</a:t>
            </a:r>
            <a:r>
              <a:rPr lang="en-US" altLang="zh-CN" dirty="0">
                <a:latin typeface="Helvetica" charset="0"/>
                <a:ea typeface="Helvetica" charset="0"/>
                <a:cs typeface="Helvetica" charset="0"/>
              </a:rPr>
              <a:t>,</a:t>
            </a:r>
            <a:r>
              <a:rPr lang="zh-CN" altLang="en-US" dirty="0">
                <a:latin typeface="Helvetica" charset="0"/>
                <a:ea typeface="Helvetica" charset="0"/>
                <a:cs typeface="Helvetica" charset="0"/>
              </a:rPr>
              <a:t> </a:t>
            </a:r>
            <a:r>
              <a:rPr lang="en-US" altLang="zh-CN" dirty="0" err="1" smtClean="0">
                <a:latin typeface="Helvetica" charset="0"/>
                <a:ea typeface="Helvetica" charset="0"/>
                <a:cs typeface="Helvetica" charset="0"/>
              </a:rPr>
              <a:t>Songwu</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Lu</a:t>
            </a:r>
            <a:r>
              <a:rPr lang="en-US" altLang="zh-CN" baseline="30000" dirty="0">
                <a:latin typeface="Helvetica" charset="0"/>
                <a:ea typeface="Helvetica" charset="0"/>
                <a:cs typeface="Helvetica" charset="0"/>
              </a:rPr>
              <a:t>1</a:t>
            </a:r>
            <a:endParaRPr lang="zh-CN" altLang="en-US" baseline="30000" dirty="0" smtClean="0">
              <a:latin typeface="Helvetica" charset="0"/>
              <a:ea typeface="Helvetica" charset="0"/>
              <a:cs typeface="Helvetica" charset="0"/>
            </a:endParaRPr>
          </a:p>
          <a:p>
            <a:r>
              <a:rPr lang="en-US" altLang="zh-CN" sz="2000" baseline="30000" dirty="0" smtClean="0">
                <a:latin typeface="Helvetica" charset="0"/>
                <a:ea typeface="Helvetica" charset="0"/>
                <a:cs typeface="Helvetica" charset="0"/>
              </a:rPr>
              <a:t>1</a:t>
            </a:r>
            <a:r>
              <a:rPr lang="en-US" altLang="zh-CN" sz="2000" dirty="0" smtClean="0">
                <a:latin typeface="Helvetica" charset="0"/>
                <a:ea typeface="Helvetica" charset="0"/>
                <a:cs typeface="Helvetica" charset="0"/>
              </a:rPr>
              <a:t>University</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of</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California,</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Los</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Angeles</a:t>
            </a:r>
            <a:endParaRPr lang="zh-CN" altLang="en-US" sz="2000" dirty="0" smtClean="0">
              <a:latin typeface="Helvetica" charset="0"/>
              <a:ea typeface="Helvetica" charset="0"/>
              <a:cs typeface="Helvetica" charset="0"/>
            </a:endParaRPr>
          </a:p>
          <a:p>
            <a:r>
              <a:rPr lang="en-US" altLang="zh-CN" sz="2000" baseline="30000" dirty="0" smtClean="0">
                <a:latin typeface="Helvetica" charset="0"/>
                <a:ea typeface="Helvetica" charset="0"/>
                <a:cs typeface="Helvetica" charset="0"/>
              </a:rPr>
              <a:t>2</a:t>
            </a:r>
            <a:r>
              <a:rPr lang="en-US" altLang="zh-CN" sz="2000" dirty="0" smtClean="0">
                <a:latin typeface="Helvetica" charset="0"/>
                <a:ea typeface="Helvetica" charset="0"/>
                <a:cs typeface="Helvetica" charset="0"/>
              </a:rPr>
              <a:t>The</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Ohio</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State</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University</a:t>
            </a:r>
            <a:endParaRPr lang="zh-CN" altLang="en-US" sz="2000" dirty="0" smtClean="0">
              <a:latin typeface="Helvetica" charset="0"/>
              <a:ea typeface="Helvetica" charset="0"/>
              <a:cs typeface="Helvetica" charset="0"/>
            </a:endParaRPr>
          </a:p>
          <a:p>
            <a:endParaRPr lang="en-US" dirty="0">
              <a:latin typeface="Helvetica" charset="0"/>
              <a:ea typeface="Helvetica" charset="0"/>
              <a:cs typeface="Helvetica" charset="0"/>
            </a:endParaRPr>
          </a:p>
        </p:txBody>
      </p:sp>
      <p:pic>
        <p:nvPicPr>
          <p:cNvPr id="9" name="Picture 15"/>
          <p:cNvPicPr>
            <a:picLocks noChangeAspect="1"/>
          </p:cNvPicPr>
          <p:nvPr/>
        </p:nvPicPr>
        <p:blipFill>
          <a:blip r:embed="rId3"/>
          <a:stretch>
            <a:fillRect/>
          </a:stretch>
        </p:blipFill>
        <p:spPr>
          <a:xfrm>
            <a:off x="7391280" y="5392002"/>
            <a:ext cx="1118556" cy="1120926"/>
          </a:xfrm>
          <a:prstGeom prst="rect">
            <a:avLst/>
          </a:prstGeom>
        </p:spPr>
      </p:pic>
      <p:pic>
        <p:nvPicPr>
          <p:cNvPr id="10" name="Picture 21"/>
          <p:cNvPicPr>
            <a:picLocks noChangeAspect="1"/>
          </p:cNvPicPr>
          <p:nvPr/>
        </p:nvPicPr>
        <p:blipFill>
          <a:blip r:embed="rId4"/>
          <a:stretch>
            <a:fillRect/>
          </a:stretch>
        </p:blipFill>
        <p:spPr>
          <a:xfrm>
            <a:off x="3508464" y="5349875"/>
            <a:ext cx="1135726" cy="1163053"/>
          </a:xfrm>
          <a:prstGeom prst="rect">
            <a:avLst/>
          </a:prstGeom>
        </p:spPr>
      </p:pic>
    </p:spTree>
    <p:extLst>
      <p:ext uri="{BB962C8B-B14F-4D97-AF65-F5344CB8AC3E}">
        <p14:creationId xmlns:p14="http://schemas.microsoft.com/office/powerpoint/2010/main" val="378614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stretch>
            <a:fillRect/>
          </a:stretch>
        </p:blipFill>
        <p:spPr>
          <a:xfrm>
            <a:off x="8090597" y="2759426"/>
            <a:ext cx="1011361" cy="975666"/>
          </a:xfrm>
          <a:prstGeom prst="rect">
            <a:avLst/>
          </a:prstGeom>
        </p:spPr>
      </p:pic>
      <p:grpSp>
        <p:nvGrpSpPr>
          <p:cNvPr id="32" name="Group 31"/>
          <p:cNvGrpSpPr/>
          <p:nvPr/>
        </p:nvGrpSpPr>
        <p:grpSpPr>
          <a:xfrm>
            <a:off x="6299848" y="3650146"/>
            <a:ext cx="2753060" cy="2392817"/>
            <a:chOff x="6299848" y="3443110"/>
            <a:chExt cx="2753060" cy="2392817"/>
          </a:xfrm>
        </p:grpSpPr>
        <p:pic>
          <p:nvPicPr>
            <p:cNvPr id="26" name="Picture 25"/>
            <p:cNvPicPr>
              <a:picLocks noChangeAspect="1"/>
            </p:cNvPicPr>
            <p:nvPr/>
          </p:nvPicPr>
          <p:blipFill>
            <a:blip r:embed="rId4"/>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5" name="Picture 44"/>
          <p:cNvPicPr>
            <a:picLocks noChangeAspect="1"/>
          </p:cNvPicPr>
          <p:nvPr/>
        </p:nvPicPr>
        <p:blipFill>
          <a:blip r:embed="rId5"/>
          <a:stretch>
            <a:fillRect/>
          </a:stretch>
        </p:blipFill>
        <p:spPr>
          <a:xfrm rot="2561892">
            <a:off x="8258085" y="5472245"/>
            <a:ext cx="1328192" cy="502433"/>
          </a:xfrm>
          <a:prstGeom prst="rect">
            <a:avLst/>
          </a:prstGeom>
        </p:spPr>
      </p:pic>
      <p:pic>
        <p:nvPicPr>
          <p:cNvPr id="51" name="Picture 50"/>
          <p:cNvPicPr>
            <a:picLocks noChangeAspect="1"/>
          </p:cNvPicPr>
          <p:nvPr/>
        </p:nvPicPr>
        <p:blipFill>
          <a:blip r:embed="rId6"/>
          <a:stretch>
            <a:fillRect/>
          </a:stretch>
        </p:blipFill>
        <p:spPr>
          <a:xfrm>
            <a:off x="9195762" y="5801556"/>
            <a:ext cx="342900" cy="635000"/>
          </a:xfrm>
          <a:prstGeom prst="rect">
            <a:avLst/>
          </a:prstGeom>
        </p:spPr>
      </p:pic>
      <p:grpSp>
        <p:nvGrpSpPr>
          <p:cNvPr id="31" name="Group 30"/>
          <p:cNvGrpSpPr/>
          <p:nvPr/>
        </p:nvGrpSpPr>
        <p:grpSpPr>
          <a:xfrm>
            <a:off x="2387600" y="3650146"/>
            <a:ext cx="2809707" cy="2385890"/>
            <a:chOff x="2387600" y="3443110"/>
            <a:chExt cx="2809707" cy="2385890"/>
          </a:xfrm>
        </p:grpSpPr>
        <p:pic>
          <p:nvPicPr>
            <p:cNvPr id="24" name="Picture 23"/>
            <p:cNvPicPr>
              <a:picLocks noChangeAspect="1"/>
            </p:cNvPicPr>
            <p:nvPr/>
          </p:nvPicPr>
          <p:blipFill>
            <a:blip r:embed="rId7"/>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a:latin typeface="Helvetica Neue" charset="0"/>
                <a:ea typeface="Helvetica Neue" charset="0"/>
                <a:cs typeface="Helvetica Neue" charset="0"/>
              </a:rPr>
              <a:t>What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Properties</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d</a:t>
            </a:r>
            <a:r>
              <a:rPr lang="en-US" altLang="zh-CN" dirty="0" smtClean="0">
                <a:latin typeface="Helvetica Neue" charset="0"/>
                <a:ea typeface="Helvetica Neue" charset="0"/>
                <a:cs typeface="Helvetica Neue" charset="0"/>
              </a:rPr>
              <a:t>o</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Want?</a:t>
            </a:r>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8"/>
          <a:stretch>
            <a:fillRect/>
          </a:stretch>
        </p:blipFill>
        <p:spPr>
          <a:xfrm>
            <a:off x="4109412" y="4703338"/>
            <a:ext cx="736600" cy="419100"/>
          </a:xfrm>
          <a:prstGeom prst="rect">
            <a:avLst/>
          </a:prstGeom>
        </p:spPr>
      </p:pic>
      <p:pic>
        <p:nvPicPr>
          <p:cNvPr id="9" name="Picture 8"/>
          <p:cNvPicPr>
            <a:picLocks noChangeAspect="1"/>
          </p:cNvPicPr>
          <p:nvPr/>
        </p:nvPicPr>
        <p:blipFill>
          <a:blip r:embed="rId9"/>
          <a:stretch>
            <a:fillRect/>
          </a:stretch>
        </p:blipFill>
        <p:spPr>
          <a:xfrm>
            <a:off x="6897307" y="4703338"/>
            <a:ext cx="736600" cy="419100"/>
          </a:xfrm>
          <a:prstGeom prst="rect">
            <a:avLst/>
          </a:prstGeom>
        </p:spPr>
      </p:pic>
      <p:pic>
        <p:nvPicPr>
          <p:cNvPr id="10" name="Picture 9"/>
          <p:cNvPicPr>
            <a:picLocks noChangeAspect="1"/>
          </p:cNvPicPr>
          <p:nvPr/>
        </p:nvPicPr>
        <p:blipFill>
          <a:blip r:embed="rId10"/>
          <a:stretch>
            <a:fillRect/>
          </a:stretch>
        </p:blipFill>
        <p:spPr>
          <a:xfrm>
            <a:off x="5604993" y="4890918"/>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grpSp>
        <p:nvGrpSpPr>
          <p:cNvPr id="89" name="Group 88"/>
          <p:cNvGrpSpPr/>
          <p:nvPr/>
        </p:nvGrpSpPr>
        <p:grpSpPr>
          <a:xfrm>
            <a:off x="3005387" y="3394252"/>
            <a:ext cx="5887118" cy="2060506"/>
            <a:chOff x="3005387" y="3187216"/>
            <a:chExt cx="5887118" cy="2060506"/>
          </a:xfrm>
        </p:grpSpPr>
        <p:pic>
          <p:nvPicPr>
            <p:cNvPr id="85" name="Picture 84"/>
            <p:cNvPicPr>
              <a:picLocks noChangeAspect="1"/>
            </p:cNvPicPr>
            <p:nvPr/>
          </p:nvPicPr>
          <p:blipFill>
            <a:blip r:embed="rId5"/>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5"/>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5"/>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5"/>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5"/>
          <a:stretch>
            <a:fillRect/>
          </a:stretch>
        </p:blipFill>
        <p:spPr>
          <a:xfrm>
            <a:off x="3566196" y="3759698"/>
            <a:ext cx="749300" cy="495300"/>
          </a:xfrm>
          <a:prstGeom prst="rect">
            <a:avLst/>
          </a:prstGeom>
        </p:spPr>
      </p:pic>
      <p:pic>
        <p:nvPicPr>
          <p:cNvPr id="8" name="Picture 7"/>
          <p:cNvPicPr>
            <a:picLocks noChangeAspect="1"/>
          </p:cNvPicPr>
          <p:nvPr/>
        </p:nvPicPr>
        <p:blipFill>
          <a:blip r:embed="rId16"/>
          <a:stretch>
            <a:fillRect/>
          </a:stretch>
        </p:blipFill>
        <p:spPr>
          <a:xfrm>
            <a:off x="6897307" y="3772398"/>
            <a:ext cx="736600" cy="469900"/>
          </a:xfrm>
          <a:prstGeom prst="rect">
            <a:avLst/>
          </a:prstGeom>
        </p:spPr>
      </p:pic>
      <p:sp>
        <p:nvSpPr>
          <p:cNvPr id="29" name="Cloud 28"/>
          <p:cNvSpPr/>
          <p:nvPr/>
        </p:nvSpPr>
        <p:spPr>
          <a:xfrm>
            <a:off x="4702601" y="3065145"/>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7"/>
          <a:stretch>
            <a:fillRect/>
          </a:stretch>
        </p:blipFill>
        <p:spPr>
          <a:xfrm>
            <a:off x="2474622" y="4805894"/>
            <a:ext cx="571500" cy="825500"/>
          </a:xfrm>
          <a:prstGeom prst="rect">
            <a:avLst/>
          </a:prstGeom>
        </p:spPr>
      </p:pic>
      <p:pic>
        <p:nvPicPr>
          <p:cNvPr id="11" name="Picture 10"/>
          <p:cNvPicPr>
            <a:picLocks noChangeAspect="1"/>
          </p:cNvPicPr>
          <p:nvPr/>
        </p:nvPicPr>
        <p:blipFill>
          <a:blip r:embed="rId18"/>
          <a:stretch>
            <a:fillRect/>
          </a:stretch>
        </p:blipFill>
        <p:spPr>
          <a:xfrm>
            <a:off x="8187784" y="4805894"/>
            <a:ext cx="571500" cy="825500"/>
          </a:xfrm>
          <a:prstGeom prst="rect">
            <a:avLst/>
          </a:prstGeom>
        </p:spPr>
      </p:pic>
      <p:pic>
        <p:nvPicPr>
          <p:cNvPr id="91" name="Picture 90"/>
          <p:cNvPicPr>
            <a:picLocks noChangeAspect="1"/>
          </p:cNvPicPr>
          <p:nvPr/>
        </p:nvPicPr>
        <p:blipFill>
          <a:blip r:embed="rId19"/>
          <a:stretch>
            <a:fillRect/>
          </a:stretch>
        </p:blipFill>
        <p:spPr>
          <a:xfrm>
            <a:off x="9290180" y="3270409"/>
            <a:ext cx="876300" cy="304800"/>
          </a:xfrm>
          <a:prstGeom prst="rect">
            <a:avLst/>
          </a:prstGeom>
        </p:spPr>
      </p:pic>
      <p:sp>
        <p:nvSpPr>
          <p:cNvPr id="92" name="TextBox 91"/>
          <p:cNvSpPr txBox="1"/>
          <p:nvPr/>
        </p:nvSpPr>
        <p:spPr>
          <a:xfrm>
            <a:off x="10140722" y="3240653"/>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525355"/>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694632"/>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20"/>
          <a:stretch>
            <a:fillRect/>
          </a:stretch>
        </p:blipFill>
        <p:spPr>
          <a:xfrm>
            <a:off x="9495051" y="4695603"/>
            <a:ext cx="1409404" cy="657722"/>
          </a:xfrm>
          <a:prstGeom prst="rect">
            <a:avLst/>
          </a:prstGeom>
        </p:spPr>
      </p:pic>
      <p:pic>
        <p:nvPicPr>
          <p:cNvPr id="48" name="Picture 47"/>
          <p:cNvPicPr>
            <a:picLocks noChangeAspect="1"/>
          </p:cNvPicPr>
          <p:nvPr/>
        </p:nvPicPr>
        <p:blipFill>
          <a:blip r:embed="rId21"/>
          <a:stretch>
            <a:fillRect/>
          </a:stretch>
        </p:blipFill>
        <p:spPr>
          <a:xfrm>
            <a:off x="8684350" y="4633180"/>
            <a:ext cx="859304" cy="859304"/>
          </a:xfrm>
          <a:prstGeom prst="rect">
            <a:avLst/>
          </a:prstGeom>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66773" y="3183322"/>
            <a:ext cx="825015" cy="825015"/>
          </a:xfrm>
          <a:prstGeom prst="rect">
            <a:avLst/>
          </a:prstGeom>
        </p:spPr>
      </p:pic>
      <p:sp>
        <p:nvSpPr>
          <p:cNvPr id="53" name="Content Placeholder 2"/>
          <p:cNvSpPr txBox="1">
            <a:spLocks/>
          </p:cNvSpPr>
          <p:nvPr/>
        </p:nvSpPr>
        <p:spPr>
          <a:xfrm>
            <a:off x="843458" y="1428106"/>
            <a:ext cx="10515600" cy="1319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b="1" dirty="0" smtClean="0">
                <a:solidFill>
                  <a:srgbClr val="FF0000"/>
                </a:solidFill>
                <a:latin typeface="Helvetica Neue" charset="0"/>
                <a:ea typeface="Helvetica Neue" charset="0"/>
                <a:cs typeface="Helvetica Neue" charset="0"/>
              </a:rPr>
              <a:t>C</a:t>
            </a:r>
            <a:r>
              <a:rPr lang="en-US" altLang="zh-CN" b="1" dirty="0" smtClean="0">
                <a:latin typeface="Helvetica Neue" charset="0"/>
                <a:ea typeface="Helvetica Neue" charset="0"/>
                <a:cs typeface="Helvetica Neue" charset="0"/>
              </a:rPr>
              <a:t>orrectness</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Forward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every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packet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under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correct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policies</a:t>
            </a:r>
          </a:p>
        </p:txBody>
      </p:sp>
      <p:sp>
        <p:nvSpPr>
          <p:cNvPr id="3" name="Slide Number Placeholder 2"/>
          <p:cNvSpPr>
            <a:spLocks noGrp="1"/>
          </p:cNvSpPr>
          <p:nvPr>
            <p:ph type="sldNum" sz="quarter" idx="12"/>
          </p:nvPr>
        </p:nvSpPr>
        <p:spPr/>
        <p:txBody>
          <a:bodyPr/>
          <a:lstStyle/>
          <a:p>
            <a:fld id="{BF49A075-DFF4-2045-8324-40BF310EB4D7}" type="slidenum">
              <a:rPr lang="en-US" smtClean="0"/>
              <a:t>10</a:t>
            </a:fld>
            <a:endParaRPr lang="en-US"/>
          </a:p>
        </p:txBody>
      </p:sp>
    </p:spTree>
    <p:extLst>
      <p:ext uri="{BB962C8B-B14F-4D97-AF65-F5344CB8AC3E}">
        <p14:creationId xmlns:p14="http://schemas.microsoft.com/office/powerpoint/2010/main" val="191641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stretch>
            <a:fillRect/>
          </a:stretch>
        </p:blipFill>
        <p:spPr>
          <a:xfrm>
            <a:off x="8090597" y="2759426"/>
            <a:ext cx="1011361" cy="975666"/>
          </a:xfrm>
          <a:prstGeom prst="rect">
            <a:avLst/>
          </a:prstGeom>
        </p:spPr>
      </p:pic>
      <p:grpSp>
        <p:nvGrpSpPr>
          <p:cNvPr id="32" name="Group 31"/>
          <p:cNvGrpSpPr/>
          <p:nvPr/>
        </p:nvGrpSpPr>
        <p:grpSpPr>
          <a:xfrm>
            <a:off x="6299848" y="3650146"/>
            <a:ext cx="2753060" cy="2392817"/>
            <a:chOff x="6299848" y="3443110"/>
            <a:chExt cx="2753060" cy="2392817"/>
          </a:xfrm>
        </p:grpSpPr>
        <p:pic>
          <p:nvPicPr>
            <p:cNvPr id="26" name="Picture 25"/>
            <p:cNvPicPr>
              <a:picLocks noChangeAspect="1"/>
            </p:cNvPicPr>
            <p:nvPr/>
          </p:nvPicPr>
          <p:blipFill>
            <a:blip r:embed="rId4"/>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57" name="Picture 56"/>
          <p:cNvPicPr>
            <a:picLocks noChangeAspect="1"/>
          </p:cNvPicPr>
          <p:nvPr/>
        </p:nvPicPr>
        <p:blipFill>
          <a:blip r:embed="rId5"/>
          <a:stretch>
            <a:fillRect/>
          </a:stretch>
        </p:blipFill>
        <p:spPr>
          <a:xfrm rot="2561892">
            <a:off x="8258085" y="5472245"/>
            <a:ext cx="1328192" cy="502433"/>
          </a:xfrm>
          <a:prstGeom prst="rect">
            <a:avLst/>
          </a:prstGeom>
        </p:spPr>
      </p:pic>
      <p:pic>
        <p:nvPicPr>
          <p:cNvPr id="52" name="Picture 51"/>
          <p:cNvPicPr>
            <a:picLocks noChangeAspect="1"/>
          </p:cNvPicPr>
          <p:nvPr/>
        </p:nvPicPr>
        <p:blipFill>
          <a:blip r:embed="rId6"/>
          <a:stretch>
            <a:fillRect/>
          </a:stretch>
        </p:blipFill>
        <p:spPr>
          <a:xfrm>
            <a:off x="2364460" y="2790125"/>
            <a:ext cx="2705100" cy="868960"/>
          </a:xfrm>
          <a:prstGeom prst="rect">
            <a:avLst/>
          </a:prstGeom>
        </p:spPr>
      </p:pic>
      <p:pic>
        <p:nvPicPr>
          <p:cNvPr id="53" name="Picture 52"/>
          <p:cNvPicPr>
            <a:picLocks noChangeAspect="1"/>
          </p:cNvPicPr>
          <p:nvPr/>
        </p:nvPicPr>
        <p:blipFill>
          <a:blip r:embed="rId4"/>
          <a:stretch>
            <a:fillRect/>
          </a:stretch>
        </p:blipFill>
        <p:spPr>
          <a:xfrm>
            <a:off x="6343200" y="2790125"/>
            <a:ext cx="2705376" cy="855423"/>
          </a:xfrm>
          <a:prstGeom prst="rect">
            <a:avLst/>
          </a:prstGeom>
        </p:spPr>
      </p:pic>
      <p:pic>
        <p:nvPicPr>
          <p:cNvPr id="51" name="Picture 50"/>
          <p:cNvPicPr>
            <a:picLocks noChangeAspect="1"/>
          </p:cNvPicPr>
          <p:nvPr/>
        </p:nvPicPr>
        <p:blipFill>
          <a:blip r:embed="rId7"/>
          <a:stretch>
            <a:fillRect/>
          </a:stretch>
        </p:blipFill>
        <p:spPr>
          <a:xfrm>
            <a:off x="9195762" y="5801556"/>
            <a:ext cx="342900" cy="635000"/>
          </a:xfrm>
          <a:prstGeom prst="rect">
            <a:avLst/>
          </a:prstGeom>
        </p:spPr>
      </p:pic>
      <p:grpSp>
        <p:nvGrpSpPr>
          <p:cNvPr id="31" name="Group 30"/>
          <p:cNvGrpSpPr/>
          <p:nvPr/>
        </p:nvGrpSpPr>
        <p:grpSpPr>
          <a:xfrm>
            <a:off x="2387600" y="3650146"/>
            <a:ext cx="2809707" cy="2385890"/>
            <a:chOff x="2387600" y="3443110"/>
            <a:chExt cx="2809707" cy="2385890"/>
          </a:xfrm>
        </p:grpSpPr>
        <p:pic>
          <p:nvPicPr>
            <p:cNvPr id="24" name="Picture 23"/>
            <p:cNvPicPr>
              <a:picLocks noChangeAspect="1"/>
            </p:cNvPicPr>
            <p:nvPr/>
          </p:nvPicPr>
          <p:blipFill>
            <a:blip r:embed="rId6"/>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a:latin typeface="Helvetica Neue" charset="0"/>
                <a:ea typeface="Helvetica Neue" charset="0"/>
                <a:cs typeface="Helvetica Neue" charset="0"/>
              </a:rPr>
              <a:t>What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Properties</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d</a:t>
            </a:r>
            <a:r>
              <a:rPr lang="en-US" altLang="zh-CN" dirty="0" smtClean="0">
                <a:latin typeface="Helvetica Neue" charset="0"/>
                <a:ea typeface="Helvetica Neue" charset="0"/>
                <a:cs typeface="Helvetica Neue" charset="0"/>
              </a:rPr>
              <a:t>o</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Want?</a:t>
            </a:r>
            <a:endParaRPr lang="en-US" b="1" dirty="0">
              <a:solidFill>
                <a:srgbClr val="FF0000"/>
              </a:solidFill>
              <a:latin typeface="Helvetica Neue" charset="0"/>
              <a:ea typeface="Helvetica Neue" charset="0"/>
              <a:cs typeface="Helvetica Neue" charset="0"/>
            </a:endParaRPr>
          </a:p>
        </p:txBody>
      </p:sp>
      <p:pic>
        <p:nvPicPr>
          <p:cNvPr id="7" name="Picture 6"/>
          <p:cNvPicPr>
            <a:picLocks noChangeAspect="1"/>
          </p:cNvPicPr>
          <p:nvPr/>
        </p:nvPicPr>
        <p:blipFill>
          <a:blip r:embed="rId8"/>
          <a:stretch>
            <a:fillRect/>
          </a:stretch>
        </p:blipFill>
        <p:spPr>
          <a:xfrm>
            <a:off x="4109412" y="4703338"/>
            <a:ext cx="736600" cy="419100"/>
          </a:xfrm>
          <a:prstGeom prst="rect">
            <a:avLst/>
          </a:prstGeom>
        </p:spPr>
      </p:pic>
      <p:pic>
        <p:nvPicPr>
          <p:cNvPr id="9" name="Picture 8"/>
          <p:cNvPicPr>
            <a:picLocks noChangeAspect="1"/>
          </p:cNvPicPr>
          <p:nvPr/>
        </p:nvPicPr>
        <p:blipFill>
          <a:blip r:embed="rId9"/>
          <a:stretch>
            <a:fillRect/>
          </a:stretch>
        </p:blipFill>
        <p:spPr>
          <a:xfrm>
            <a:off x="6897307" y="4703338"/>
            <a:ext cx="736600" cy="419100"/>
          </a:xfrm>
          <a:prstGeom prst="rect">
            <a:avLst/>
          </a:prstGeom>
        </p:spPr>
      </p:pic>
      <p:pic>
        <p:nvPicPr>
          <p:cNvPr id="10" name="Picture 9"/>
          <p:cNvPicPr>
            <a:picLocks noChangeAspect="1"/>
          </p:cNvPicPr>
          <p:nvPr/>
        </p:nvPicPr>
        <p:blipFill>
          <a:blip r:embed="rId10"/>
          <a:stretch>
            <a:fillRect/>
          </a:stretch>
        </p:blipFill>
        <p:spPr>
          <a:xfrm>
            <a:off x="5604993" y="4890918"/>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grpSp>
        <p:nvGrpSpPr>
          <p:cNvPr id="38" name="Group 37"/>
          <p:cNvGrpSpPr/>
          <p:nvPr/>
        </p:nvGrpSpPr>
        <p:grpSpPr>
          <a:xfrm>
            <a:off x="8805588" y="5485921"/>
            <a:ext cx="2426751" cy="500697"/>
            <a:chOff x="8805588" y="5278885"/>
            <a:chExt cx="2426751" cy="500697"/>
          </a:xfrm>
        </p:grpSpPr>
        <p:cxnSp>
          <p:nvCxnSpPr>
            <p:cNvPr id="35" name="Straight Arrow Connector 34"/>
            <p:cNvCxnSpPr/>
            <p:nvPr/>
          </p:nvCxnSpPr>
          <p:spPr>
            <a:xfrm>
              <a:off x="8805588" y="5278885"/>
              <a:ext cx="557353" cy="500697"/>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164144" y="5278885"/>
              <a:ext cx="2068195" cy="369332"/>
            </a:xfrm>
            <a:prstGeom prst="rect">
              <a:avLst/>
            </a:prstGeom>
            <a:noFill/>
          </p:spPr>
          <p:txBody>
            <a:bodyPr wrap="none" rtlCol="0">
              <a:spAutoFit/>
            </a:bodyPr>
            <a:lstStyle/>
            <a:p>
              <a:r>
                <a:rPr lang="en-US" altLang="zh-CN" dirty="0" smtClean="0">
                  <a:solidFill>
                    <a:srgbClr val="FFC000"/>
                  </a:solidFill>
                  <a:latin typeface="Helvetica Neue" charset="0"/>
                  <a:ea typeface="Helvetica Neue" charset="0"/>
                  <a:cs typeface="Helvetica Neue" charset="0"/>
                </a:rPr>
                <a:t>Radio conn. setup</a:t>
              </a:r>
              <a:endParaRPr lang="en-US" dirty="0">
                <a:solidFill>
                  <a:srgbClr val="FFC000"/>
                </a:solidFill>
                <a:latin typeface="Helvetica Neue" charset="0"/>
                <a:ea typeface="Helvetica Neue" charset="0"/>
                <a:cs typeface="Helvetica Neue" charset="0"/>
              </a:endParaRPr>
            </a:p>
          </p:txBody>
        </p:sp>
      </p:grpSp>
      <p:cxnSp>
        <p:nvCxnSpPr>
          <p:cNvPr id="39" name="Straight Arrow Connector 38"/>
          <p:cNvCxnSpPr/>
          <p:nvPr/>
        </p:nvCxnSpPr>
        <p:spPr>
          <a:xfrm>
            <a:off x="7762477" y="4903461"/>
            <a:ext cx="1401667" cy="1117887"/>
          </a:xfrm>
          <a:prstGeom prst="straightConnector1">
            <a:avLst/>
          </a:prstGeom>
          <a:ln w="5715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896325" y="4658589"/>
            <a:ext cx="1794640" cy="1872"/>
          </a:xfrm>
          <a:prstGeom prst="straightConnector1">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913873" y="4833263"/>
            <a:ext cx="1794640" cy="1872"/>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545923" y="4256863"/>
            <a:ext cx="2420856" cy="369332"/>
          </a:xfrm>
          <a:prstGeom prst="rect">
            <a:avLst/>
          </a:prstGeom>
          <a:noFill/>
        </p:spPr>
        <p:txBody>
          <a:bodyPr wrap="none" rtlCol="0">
            <a:spAutoFit/>
          </a:bodyPr>
          <a:lstStyle/>
          <a:p>
            <a:r>
              <a:rPr lang="en-US" altLang="zh-CN" dirty="0" smtClean="0">
                <a:solidFill>
                  <a:srgbClr val="02A7F2"/>
                </a:solidFill>
                <a:latin typeface="Helvetica Neue" charset="0"/>
                <a:ea typeface="Helvetica Neue" charset="0"/>
                <a:cs typeface="Helvetica Neue" charset="0"/>
              </a:rPr>
              <a:t>Session state transfer</a:t>
            </a:r>
            <a:endParaRPr lang="en-US" dirty="0">
              <a:solidFill>
                <a:srgbClr val="02A7F2"/>
              </a:solidFill>
              <a:latin typeface="Helvetica Neue" charset="0"/>
              <a:ea typeface="Helvetica Neue" charset="0"/>
              <a:cs typeface="Helvetica Neue" charset="0"/>
            </a:endParaRPr>
          </a:p>
        </p:txBody>
      </p:sp>
      <p:cxnSp>
        <p:nvCxnSpPr>
          <p:cNvPr id="49" name="Straight Arrow Connector 48"/>
          <p:cNvCxnSpPr/>
          <p:nvPr/>
        </p:nvCxnSpPr>
        <p:spPr>
          <a:xfrm>
            <a:off x="7260478" y="4242298"/>
            <a:ext cx="10258" cy="44659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798954" y="4012089"/>
            <a:ext cx="1794640" cy="1872"/>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7674601" y="4664701"/>
            <a:ext cx="610189" cy="45773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8371" y="3626560"/>
            <a:ext cx="1773242" cy="369332"/>
          </a:xfrm>
          <a:prstGeom prst="rect">
            <a:avLst/>
          </a:prstGeom>
          <a:noFill/>
        </p:spPr>
        <p:txBody>
          <a:bodyPr wrap="none" rtlCol="0">
            <a:spAutoFit/>
          </a:bodyPr>
          <a:lstStyle/>
          <a:p>
            <a:r>
              <a:rPr lang="en-US" altLang="zh-CN" dirty="0" smtClean="0">
                <a:solidFill>
                  <a:srgbClr val="FF0000"/>
                </a:solidFill>
                <a:latin typeface="Helvetica Neue" charset="0"/>
                <a:ea typeface="Helvetica Neue" charset="0"/>
                <a:cs typeface="Helvetica Neue" charset="0"/>
              </a:rPr>
              <a:t>Routing update</a:t>
            </a:r>
            <a:endParaRPr lang="en-US" dirty="0">
              <a:solidFill>
                <a:srgbClr val="FF0000"/>
              </a:solidFill>
              <a:latin typeface="Helvetica Neue" charset="0"/>
              <a:ea typeface="Helvetica Neue" charset="0"/>
              <a:cs typeface="Helvetica Neue" charset="0"/>
            </a:endParaRPr>
          </a:p>
        </p:txBody>
      </p:sp>
      <p:cxnSp>
        <p:nvCxnSpPr>
          <p:cNvPr id="61" name="Straight Arrow Connector 60"/>
          <p:cNvCxnSpPr/>
          <p:nvPr/>
        </p:nvCxnSpPr>
        <p:spPr>
          <a:xfrm>
            <a:off x="4846012" y="5049586"/>
            <a:ext cx="658572" cy="245654"/>
          </a:xfrm>
          <a:prstGeom prst="straightConnector1">
            <a:avLst/>
          </a:prstGeom>
          <a:ln w="5715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789863" y="5214977"/>
            <a:ext cx="658572" cy="245654"/>
          </a:xfrm>
          <a:prstGeom prst="straightConnector1">
            <a:avLst/>
          </a:pr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6204532" y="5049586"/>
            <a:ext cx="626844" cy="204359"/>
          </a:xfrm>
          <a:prstGeom prst="straightConnector1">
            <a:avLst/>
          </a:prstGeom>
          <a:ln w="5715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204532" y="5182195"/>
            <a:ext cx="688058" cy="211378"/>
          </a:xfrm>
          <a:prstGeom prst="straightConnector1">
            <a:avLst/>
          </a:pr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769942" y="5462630"/>
            <a:ext cx="2152192" cy="369332"/>
          </a:xfrm>
          <a:prstGeom prst="rect">
            <a:avLst/>
          </a:prstGeom>
          <a:noFill/>
        </p:spPr>
        <p:txBody>
          <a:bodyPr wrap="none" rtlCol="0">
            <a:spAutoFit/>
          </a:bodyPr>
          <a:lstStyle/>
          <a:p>
            <a:r>
              <a:rPr lang="en-US" altLang="zh-CN" smtClean="0">
                <a:solidFill>
                  <a:srgbClr val="7030A0"/>
                </a:solidFill>
                <a:latin typeface="Helvetica Neue" charset="0"/>
                <a:ea typeface="Helvetica Neue" charset="0"/>
                <a:cs typeface="Helvetica Neue" charset="0"/>
              </a:rPr>
              <a:t>User profile update</a:t>
            </a:r>
            <a:endParaRPr lang="en-US" dirty="0">
              <a:solidFill>
                <a:srgbClr val="7030A0"/>
              </a:solidFill>
              <a:latin typeface="Helvetica Neue" charset="0"/>
              <a:ea typeface="Helvetica Neue" charset="0"/>
              <a:cs typeface="Helvetica Neue" charset="0"/>
            </a:endParaRPr>
          </a:p>
        </p:txBody>
      </p:sp>
      <p:cxnSp>
        <p:nvCxnSpPr>
          <p:cNvPr id="78" name="Straight Arrow Connector 77"/>
          <p:cNvCxnSpPr/>
          <p:nvPr/>
        </p:nvCxnSpPr>
        <p:spPr>
          <a:xfrm>
            <a:off x="7646909" y="5019273"/>
            <a:ext cx="1401667" cy="1117887"/>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996026" y="5949848"/>
            <a:ext cx="1925527" cy="646331"/>
          </a:xfrm>
          <a:prstGeom prst="rect">
            <a:avLst/>
          </a:prstGeom>
          <a:noFill/>
        </p:spPr>
        <p:txBody>
          <a:bodyPr wrap="none" rtlCol="0">
            <a:spAutoFit/>
          </a:bodyPr>
          <a:lstStyle/>
          <a:p>
            <a:pPr algn="ctr"/>
            <a:r>
              <a:rPr lang="en-US" altLang="zh-CN" dirty="0" smtClean="0">
                <a:solidFill>
                  <a:srgbClr val="00B050"/>
                </a:solidFill>
                <a:latin typeface="Helvetica Neue" charset="0"/>
                <a:ea typeface="Helvetica Neue" charset="0"/>
                <a:cs typeface="Helvetica Neue" charset="0"/>
              </a:rPr>
              <a:t>Location update </a:t>
            </a:r>
          </a:p>
          <a:p>
            <a:pPr algn="ctr"/>
            <a:r>
              <a:rPr lang="en-US" altLang="zh-CN" dirty="0" smtClean="0">
                <a:solidFill>
                  <a:srgbClr val="00B050"/>
                </a:solidFill>
                <a:latin typeface="Helvetica Neue" charset="0"/>
                <a:ea typeface="Helvetica Neue" charset="0"/>
                <a:cs typeface="Helvetica Neue" charset="0"/>
              </a:rPr>
              <a:t>accept</a:t>
            </a:r>
            <a:endParaRPr lang="en-US" dirty="0">
              <a:solidFill>
                <a:srgbClr val="00B050"/>
              </a:solidFill>
              <a:latin typeface="Helvetica Neue" charset="0"/>
              <a:ea typeface="Helvetica Neue" charset="0"/>
              <a:cs typeface="Helvetica Neue" charset="0"/>
            </a:endParaRPr>
          </a:p>
        </p:txBody>
      </p:sp>
      <p:grpSp>
        <p:nvGrpSpPr>
          <p:cNvPr id="89" name="Group 88"/>
          <p:cNvGrpSpPr/>
          <p:nvPr/>
        </p:nvGrpSpPr>
        <p:grpSpPr>
          <a:xfrm>
            <a:off x="3005387" y="3394252"/>
            <a:ext cx="5887118" cy="2060506"/>
            <a:chOff x="3005387" y="3187216"/>
            <a:chExt cx="5887118" cy="2060506"/>
          </a:xfrm>
        </p:grpSpPr>
        <p:pic>
          <p:nvPicPr>
            <p:cNvPr id="85" name="Picture 84"/>
            <p:cNvPicPr>
              <a:picLocks noChangeAspect="1"/>
            </p:cNvPicPr>
            <p:nvPr/>
          </p:nvPicPr>
          <p:blipFill>
            <a:blip r:embed="rId5"/>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5"/>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5"/>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5"/>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5"/>
          <a:stretch>
            <a:fillRect/>
          </a:stretch>
        </p:blipFill>
        <p:spPr>
          <a:xfrm>
            <a:off x="3566196" y="3759698"/>
            <a:ext cx="749300" cy="495300"/>
          </a:xfrm>
          <a:prstGeom prst="rect">
            <a:avLst/>
          </a:prstGeom>
        </p:spPr>
      </p:pic>
      <p:pic>
        <p:nvPicPr>
          <p:cNvPr id="8" name="Picture 7"/>
          <p:cNvPicPr>
            <a:picLocks noChangeAspect="1"/>
          </p:cNvPicPr>
          <p:nvPr/>
        </p:nvPicPr>
        <p:blipFill>
          <a:blip r:embed="rId16"/>
          <a:stretch>
            <a:fillRect/>
          </a:stretch>
        </p:blipFill>
        <p:spPr>
          <a:xfrm>
            <a:off x="6897307" y="3772398"/>
            <a:ext cx="736600" cy="469900"/>
          </a:xfrm>
          <a:prstGeom prst="rect">
            <a:avLst/>
          </a:prstGeom>
        </p:spPr>
      </p:pic>
      <p:sp>
        <p:nvSpPr>
          <p:cNvPr id="29" name="Cloud 28"/>
          <p:cNvSpPr/>
          <p:nvPr/>
        </p:nvSpPr>
        <p:spPr>
          <a:xfrm>
            <a:off x="4702601" y="3065145"/>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sp>
        <p:nvSpPr>
          <p:cNvPr id="41" name="TextBox 40"/>
          <p:cNvSpPr txBox="1"/>
          <p:nvPr/>
        </p:nvSpPr>
        <p:spPr>
          <a:xfrm>
            <a:off x="8851895" y="5094761"/>
            <a:ext cx="2697213" cy="369332"/>
          </a:xfrm>
          <a:prstGeom prst="rect">
            <a:avLst/>
          </a:prstGeom>
          <a:noFill/>
        </p:spPr>
        <p:txBody>
          <a:bodyPr wrap="none" rtlCol="0">
            <a:spAutoFit/>
          </a:bodyPr>
          <a:lstStyle/>
          <a:p>
            <a:r>
              <a:rPr lang="en-US" altLang="zh-CN" dirty="0" smtClean="0">
                <a:solidFill>
                  <a:srgbClr val="FFC000"/>
                </a:solidFill>
                <a:latin typeface="Helvetica Neue" charset="0"/>
                <a:ea typeface="Helvetica Neue" charset="0"/>
                <a:cs typeface="Helvetica Neue" charset="0"/>
              </a:rPr>
              <a:t>Location update request</a:t>
            </a:r>
            <a:endParaRPr lang="en-US" dirty="0">
              <a:solidFill>
                <a:srgbClr val="FFC000"/>
              </a:solidFill>
              <a:latin typeface="Helvetica Neue" charset="0"/>
              <a:ea typeface="Helvetica Neue" charset="0"/>
              <a:cs typeface="Helvetica Neue" charset="0"/>
            </a:endParaRPr>
          </a:p>
        </p:txBody>
      </p:sp>
      <p:pic>
        <p:nvPicPr>
          <p:cNvPr id="5" name="Picture 4"/>
          <p:cNvPicPr>
            <a:picLocks noChangeAspect="1"/>
          </p:cNvPicPr>
          <p:nvPr/>
        </p:nvPicPr>
        <p:blipFill>
          <a:blip r:embed="rId17"/>
          <a:stretch>
            <a:fillRect/>
          </a:stretch>
        </p:blipFill>
        <p:spPr>
          <a:xfrm>
            <a:off x="2474622" y="4805894"/>
            <a:ext cx="571500" cy="825500"/>
          </a:xfrm>
          <a:prstGeom prst="rect">
            <a:avLst/>
          </a:prstGeom>
        </p:spPr>
      </p:pic>
      <p:pic>
        <p:nvPicPr>
          <p:cNvPr id="11" name="Picture 10"/>
          <p:cNvPicPr>
            <a:picLocks noChangeAspect="1"/>
          </p:cNvPicPr>
          <p:nvPr/>
        </p:nvPicPr>
        <p:blipFill>
          <a:blip r:embed="rId18"/>
          <a:stretch>
            <a:fillRect/>
          </a:stretch>
        </p:blipFill>
        <p:spPr>
          <a:xfrm>
            <a:off x="8187784" y="4805894"/>
            <a:ext cx="571500" cy="825500"/>
          </a:xfrm>
          <a:prstGeom prst="rect">
            <a:avLst/>
          </a:prstGeom>
        </p:spPr>
      </p:pic>
      <p:pic>
        <p:nvPicPr>
          <p:cNvPr id="91" name="Picture 90"/>
          <p:cNvPicPr>
            <a:picLocks noChangeAspect="1"/>
          </p:cNvPicPr>
          <p:nvPr/>
        </p:nvPicPr>
        <p:blipFill>
          <a:blip r:embed="rId19"/>
          <a:stretch>
            <a:fillRect/>
          </a:stretch>
        </p:blipFill>
        <p:spPr>
          <a:xfrm>
            <a:off x="9290180" y="3270409"/>
            <a:ext cx="876300" cy="304800"/>
          </a:xfrm>
          <a:prstGeom prst="rect">
            <a:avLst/>
          </a:prstGeom>
        </p:spPr>
      </p:pic>
      <p:sp>
        <p:nvSpPr>
          <p:cNvPr id="92" name="TextBox 91"/>
          <p:cNvSpPr txBox="1"/>
          <p:nvPr/>
        </p:nvSpPr>
        <p:spPr>
          <a:xfrm>
            <a:off x="10140722" y="3240653"/>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525355"/>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694632"/>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843458" y="1428106"/>
            <a:ext cx="10515600" cy="1494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b="1" dirty="0" smtClean="0">
                <a:solidFill>
                  <a:srgbClr val="FF0000"/>
                </a:solidFill>
                <a:latin typeface="Helvetica Neue" charset="0"/>
                <a:ea typeface="Helvetica Neue" charset="0"/>
                <a:cs typeface="Helvetica Neue" charset="0"/>
              </a:rPr>
              <a:t>C</a:t>
            </a:r>
            <a:r>
              <a:rPr lang="en-US" altLang="zh-CN" b="1" dirty="0" smtClean="0">
                <a:latin typeface="Helvetica Neue" charset="0"/>
                <a:ea typeface="Helvetica Neue" charset="0"/>
                <a:cs typeface="Helvetica Neue" charset="0"/>
              </a:rPr>
              <a:t>orrectness</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Forward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every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packet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under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correct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policies</a:t>
            </a:r>
          </a:p>
          <a:p>
            <a:pPr lvl="1"/>
            <a:r>
              <a:rPr lang="en-US" altLang="zh-CN" dirty="0" smtClean="0">
                <a:latin typeface="Helvetica Neue" charset="0"/>
                <a:ea typeface="Helvetica Neue" charset="0"/>
                <a:cs typeface="Helvetica Neue" charset="0"/>
              </a:rPr>
              <a:t>4G LTE: correctness via </a:t>
            </a:r>
            <a:r>
              <a:rPr lang="en-US" altLang="zh-CN" b="1" dirty="0" smtClean="0">
                <a:solidFill>
                  <a:srgbClr val="FF0000"/>
                </a:solidFill>
                <a:latin typeface="Helvetica Neue" charset="0"/>
                <a:ea typeface="Helvetica Neue" charset="0"/>
                <a:cs typeface="Helvetica Neue" charset="0"/>
              </a:rPr>
              <a:t>sequential consistency</a:t>
            </a:r>
          </a:p>
        </p:txBody>
      </p:sp>
      <p:pic>
        <p:nvPicPr>
          <p:cNvPr id="60" name="Picture 59"/>
          <p:cNvPicPr>
            <a:picLocks noChangeAspect="1"/>
          </p:cNvPicPr>
          <p:nvPr/>
        </p:nvPicPr>
        <p:blipFill>
          <a:blip r:embed="rId20"/>
          <a:stretch>
            <a:fillRect/>
          </a:stretch>
        </p:blipFill>
        <p:spPr>
          <a:xfrm>
            <a:off x="9495051" y="4695603"/>
            <a:ext cx="1409404" cy="657722"/>
          </a:xfrm>
          <a:prstGeom prst="rect">
            <a:avLst/>
          </a:prstGeom>
        </p:spPr>
      </p:pic>
      <p:pic>
        <p:nvPicPr>
          <p:cNvPr id="62" name="Picture 61"/>
          <p:cNvPicPr>
            <a:picLocks noChangeAspect="1"/>
          </p:cNvPicPr>
          <p:nvPr/>
        </p:nvPicPr>
        <p:blipFill>
          <a:blip r:embed="rId21"/>
          <a:stretch>
            <a:fillRect/>
          </a:stretch>
        </p:blipFill>
        <p:spPr>
          <a:xfrm>
            <a:off x="8684350" y="4633180"/>
            <a:ext cx="859304" cy="859304"/>
          </a:xfrm>
          <a:prstGeom prst="rect">
            <a:avLst/>
          </a:prstGeom>
        </p:spPr>
      </p:pic>
      <p:pic>
        <p:nvPicPr>
          <p:cNvPr id="63" name="Picture 6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66773" y="3183322"/>
            <a:ext cx="825015" cy="825015"/>
          </a:xfrm>
          <a:prstGeom prst="rect">
            <a:avLst/>
          </a:prstGeom>
        </p:spPr>
      </p:pic>
    </p:spTree>
    <p:extLst>
      <p:ext uri="{BB962C8B-B14F-4D97-AF65-F5344CB8AC3E}">
        <p14:creationId xmlns:p14="http://schemas.microsoft.com/office/powerpoint/2010/main" val="227739924"/>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9"/>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29167E-6 3.7037E-7 L -0.00169 -0.28843 " pathEditMode="relative" rAng="0" ptsTypes="AA">
                                      <p:cBhvr>
                                        <p:cTn id="50" dur="1000" fill="hold"/>
                                        <p:tgtEl>
                                          <p:spTgt spid="5"/>
                                        </p:tgtEl>
                                        <p:attrNameLst>
                                          <p:attrName>ppt_x</p:attrName>
                                          <p:attrName>ppt_y</p:attrName>
                                        </p:attrNameLst>
                                      </p:cBhvr>
                                      <p:rCtr x="-91" y="-14421"/>
                                    </p:animMotion>
                                  </p:childTnLst>
                                </p:cTn>
                              </p:par>
                              <p:par>
                                <p:cTn id="51" presetID="42" presetClass="path" presetSubtype="0" accel="50000" decel="50000" fill="hold" nodeType="withEffect">
                                  <p:stCondLst>
                                    <p:cond delay="0"/>
                                  </p:stCondLst>
                                  <p:childTnLst>
                                    <p:animMotion origin="layout" path="M 2.91667E-6 7.40741E-7 L -0.03282 -0.10741 " pathEditMode="relative" rAng="0" ptsTypes="AA">
                                      <p:cBhvr>
                                        <p:cTn id="52" dur="1000" fill="hold"/>
                                        <p:tgtEl>
                                          <p:spTgt spid="6"/>
                                        </p:tgtEl>
                                        <p:attrNameLst>
                                          <p:attrName>ppt_x</p:attrName>
                                          <p:attrName>ppt_y</p:attrName>
                                        </p:attrNameLst>
                                      </p:cBhvr>
                                      <p:rCtr x="-1641" y="-5370"/>
                                    </p:animMotion>
                                  </p:childTnLst>
                                </p:cTn>
                              </p:par>
                              <p:par>
                                <p:cTn id="53" presetID="42" presetClass="path" presetSubtype="0" accel="50000" decel="50000" fill="hold" nodeType="withEffect">
                                  <p:stCondLst>
                                    <p:cond delay="0"/>
                                  </p:stCondLst>
                                  <p:childTnLst>
                                    <p:animMotion origin="layout" path="M 2.29167E-6 4.81481E-6 L 0.00234 -0.24375 " pathEditMode="relative" rAng="0" ptsTypes="AA">
                                      <p:cBhvr>
                                        <p:cTn id="54" dur="1000" fill="hold"/>
                                        <p:tgtEl>
                                          <p:spTgt spid="7"/>
                                        </p:tgtEl>
                                        <p:attrNameLst>
                                          <p:attrName>ppt_x</p:attrName>
                                          <p:attrName>ppt_y</p:attrName>
                                        </p:attrNameLst>
                                      </p:cBhvr>
                                      <p:rCtr x="117" y="-12199"/>
                                    </p:animMotion>
                                  </p:childTnLst>
                                </p:cTn>
                              </p:par>
                              <p:par>
                                <p:cTn id="55" presetID="42" presetClass="path" presetSubtype="0" accel="50000" decel="50000" fill="hold" nodeType="withEffect">
                                  <p:stCondLst>
                                    <p:cond delay="0"/>
                                  </p:stCondLst>
                                  <p:childTnLst>
                                    <p:animMotion origin="layout" path="M 1.875E-6 1.48148E-6 L -0.00287 -0.28958 " pathEditMode="relative" rAng="0" ptsTypes="AA">
                                      <p:cBhvr>
                                        <p:cTn id="56" dur="1000" fill="hold"/>
                                        <p:tgtEl>
                                          <p:spTgt spid="10"/>
                                        </p:tgtEl>
                                        <p:attrNameLst>
                                          <p:attrName>ppt_x</p:attrName>
                                          <p:attrName>ppt_y</p:attrName>
                                        </p:attrNameLst>
                                      </p:cBhvr>
                                      <p:rCtr x="-143" y="-14491"/>
                                    </p:animMotion>
                                  </p:childTnLst>
                                </p:cTn>
                              </p:par>
                              <p:par>
                                <p:cTn id="57" presetID="42" presetClass="path" presetSubtype="0" accel="50000" decel="50000" fill="hold" nodeType="withEffect">
                                  <p:stCondLst>
                                    <p:cond delay="0"/>
                                  </p:stCondLst>
                                  <p:childTnLst>
                                    <p:animMotion origin="layout" path="M -3.54167E-6 7.40741E-7 L 0.0267 -0.11181 " pathEditMode="relative" rAng="0" ptsTypes="AA">
                                      <p:cBhvr>
                                        <p:cTn id="58" dur="1000" fill="hold"/>
                                        <p:tgtEl>
                                          <p:spTgt spid="8"/>
                                        </p:tgtEl>
                                        <p:attrNameLst>
                                          <p:attrName>ppt_x</p:attrName>
                                          <p:attrName>ppt_y</p:attrName>
                                        </p:attrNameLst>
                                      </p:cBhvr>
                                      <p:rCtr x="1328" y="-5602"/>
                                    </p:animMotion>
                                  </p:childTnLst>
                                </p:cTn>
                              </p:par>
                              <p:par>
                                <p:cTn id="59" presetID="42" presetClass="path" presetSubtype="0" accel="50000" decel="50000" fill="hold" nodeType="withEffect">
                                  <p:stCondLst>
                                    <p:cond delay="0"/>
                                  </p:stCondLst>
                                  <p:childTnLst>
                                    <p:animMotion origin="layout" path="M -3.54167E-6 4.81481E-6 L -0.04062 -0.24375 " pathEditMode="relative" rAng="0" ptsTypes="AA">
                                      <p:cBhvr>
                                        <p:cTn id="60" dur="1000" fill="hold"/>
                                        <p:tgtEl>
                                          <p:spTgt spid="9"/>
                                        </p:tgtEl>
                                        <p:attrNameLst>
                                          <p:attrName>ppt_x</p:attrName>
                                          <p:attrName>ppt_y</p:attrName>
                                        </p:attrNameLst>
                                      </p:cBhvr>
                                      <p:rCtr x="-2031" y="-12199"/>
                                    </p:animMotion>
                                  </p:childTnLst>
                                </p:cTn>
                              </p:par>
                              <p:par>
                                <p:cTn id="61" presetID="42" presetClass="path" presetSubtype="0" accel="50000" decel="50000" fill="hold" nodeType="withEffect">
                                  <p:stCondLst>
                                    <p:cond delay="0"/>
                                  </p:stCondLst>
                                  <p:childTnLst>
                                    <p:animMotion origin="layout" path="M -2.08333E-6 3.7037E-7 L 0.0043 -0.29213 " pathEditMode="relative" rAng="0" ptsTypes="AA">
                                      <p:cBhvr>
                                        <p:cTn id="62" dur="1000" fill="hold"/>
                                        <p:tgtEl>
                                          <p:spTgt spid="11"/>
                                        </p:tgtEl>
                                        <p:attrNameLst>
                                          <p:attrName>ppt_x</p:attrName>
                                          <p:attrName>ppt_y</p:attrName>
                                        </p:attrNameLst>
                                      </p:cBhvr>
                                      <p:rCtr x="208" y="-14606"/>
                                    </p:animMotion>
                                  </p:childTnLst>
                                </p:cTn>
                              </p:par>
                              <p:par>
                                <p:cTn id="63" presetID="9" presetClass="exit" presetSubtype="0" fill="hold" grpId="0" nodeType="withEffect">
                                  <p:stCondLst>
                                    <p:cond delay="0"/>
                                  </p:stCondLst>
                                  <p:childTnLst>
                                    <p:animEffect transition="out" filter="dissolve">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9" presetClass="exit" presetSubtype="0" fill="hold" nodeType="withEffect">
                                  <p:stCondLst>
                                    <p:cond delay="0"/>
                                  </p:stCondLst>
                                  <p:childTnLst>
                                    <p:animEffect transition="out" filter="dissolve">
                                      <p:cBhvr>
                                        <p:cTn id="67" dur="500"/>
                                        <p:tgtEl>
                                          <p:spTgt spid="43"/>
                                        </p:tgtEl>
                                      </p:cBhvr>
                                    </p:animEffect>
                                    <p:set>
                                      <p:cBhvr>
                                        <p:cTn id="68" dur="1" fill="hold">
                                          <p:stCondLst>
                                            <p:cond delay="499"/>
                                          </p:stCondLst>
                                        </p:cTn>
                                        <p:tgtEl>
                                          <p:spTgt spid="43"/>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par>
                                <p:cTn id="72" presetID="9" presetClass="exit" presetSubtype="0" fill="hold" grpId="0" nodeType="withEffect">
                                  <p:stCondLst>
                                    <p:cond delay="0"/>
                                  </p:stCondLst>
                                  <p:childTnLst>
                                    <p:animEffect transition="out" filter="dissolve">
                                      <p:cBhvr>
                                        <p:cTn id="73" dur="500"/>
                                        <p:tgtEl>
                                          <p:spTgt spid="58"/>
                                        </p:tgtEl>
                                      </p:cBhvr>
                                    </p:animEffect>
                                    <p:set>
                                      <p:cBhvr>
                                        <p:cTn id="74" dur="1" fill="hold">
                                          <p:stCondLst>
                                            <p:cond delay="499"/>
                                          </p:stCondLst>
                                        </p:cTn>
                                        <p:tgtEl>
                                          <p:spTgt spid="58"/>
                                        </p:tgtEl>
                                        <p:attrNameLst>
                                          <p:attrName>style.visibility</p:attrName>
                                        </p:attrNameLst>
                                      </p:cBhvr>
                                      <p:to>
                                        <p:strVal val="hidden"/>
                                      </p:to>
                                    </p:set>
                                  </p:childTnLst>
                                </p:cTn>
                              </p:par>
                              <p:par>
                                <p:cTn id="75" presetID="9" presetClass="exit" presetSubtype="0" fill="hold" nodeType="withEffect">
                                  <p:stCondLst>
                                    <p:cond delay="0"/>
                                  </p:stCondLst>
                                  <p:childTnLst>
                                    <p:animEffect transition="out" filter="dissolve">
                                      <p:cBhvr>
                                        <p:cTn id="76" dur="500"/>
                                        <p:tgtEl>
                                          <p:spTgt spid="54"/>
                                        </p:tgtEl>
                                      </p:cBhvr>
                                    </p:animEffect>
                                    <p:set>
                                      <p:cBhvr>
                                        <p:cTn id="77" dur="1" fill="hold">
                                          <p:stCondLst>
                                            <p:cond delay="499"/>
                                          </p:stCondLst>
                                        </p:cTn>
                                        <p:tgtEl>
                                          <p:spTgt spid="54"/>
                                        </p:tgtEl>
                                        <p:attrNameLst>
                                          <p:attrName>style.visibility</p:attrName>
                                        </p:attrNameLst>
                                      </p:cBhvr>
                                      <p:to>
                                        <p:strVal val="hidden"/>
                                      </p:to>
                                    </p:set>
                                  </p:childTnLst>
                                </p:cTn>
                              </p:par>
                              <p:par>
                                <p:cTn id="78" presetID="9" presetClass="exit" presetSubtype="0" fill="hold" nodeType="withEffect">
                                  <p:stCondLst>
                                    <p:cond delay="0"/>
                                  </p:stCondLst>
                                  <p:childTnLst>
                                    <p:animEffect transition="out" filter="dissolve">
                                      <p:cBhvr>
                                        <p:cTn id="79" dur="500"/>
                                        <p:tgtEl>
                                          <p:spTgt spid="61"/>
                                        </p:tgtEl>
                                      </p:cBhvr>
                                    </p:animEffect>
                                    <p:set>
                                      <p:cBhvr>
                                        <p:cTn id="80" dur="1" fill="hold">
                                          <p:stCondLst>
                                            <p:cond delay="499"/>
                                          </p:stCondLst>
                                        </p:cTn>
                                        <p:tgtEl>
                                          <p:spTgt spid="61"/>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65"/>
                                        </p:tgtEl>
                                      </p:cBhvr>
                                    </p:animEffect>
                                    <p:set>
                                      <p:cBhvr>
                                        <p:cTn id="83" dur="1" fill="hold">
                                          <p:stCondLst>
                                            <p:cond delay="499"/>
                                          </p:stCondLst>
                                        </p:cTn>
                                        <p:tgtEl>
                                          <p:spTgt spid="65"/>
                                        </p:tgtEl>
                                        <p:attrNameLst>
                                          <p:attrName>style.visibility</p:attrName>
                                        </p:attrNameLst>
                                      </p:cBhvr>
                                      <p:to>
                                        <p:strVal val="hidden"/>
                                      </p:to>
                                    </p:set>
                                  </p:childTnLst>
                                </p:cTn>
                              </p:par>
                              <p:par>
                                <p:cTn id="84" presetID="9" presetClass="exit" presetSubtype="0" fill="hold" grpId="0" nodeType="withEffect">
                                  <p:stCondLst>
                                    <p:cond delay="0"/>
                                  </p:stCondLst>
                                  <p:childTnLst>
                                    <p:animEffect transition="out" filter="dissolve">
                                      <p:cBhvr>
                                        <p:cTn id="85" dur="500"/>
                                        <p:tgtEl>
                                          <p:spTgt spid="77"/>
                                        </p:tgtEl>
                                      </p:cBhvr>
                                    </p:animEffect>
                                    <p:set>
                                      <p:cBhvr>
                                        <p:cTn id="86" dur="1" fill="hold">
                                          <p:stCondLst>
                                            <p:cond delay="499"/>
                                          </p:stCondLst>
                                        </p:cTn>
                                        <p:tgtEl>
                                          <p:spTgt spid="77"/>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67"/>
                                        </p:tgtEl>
                                      </p:cBhvr>
                                    </p:animEffect>
                                    <p:set>
                                      <p:cBhvr>
                                        <p:cTn id="89" dur="1" fill="hold">
                                          <p:stCondLst>
                                            <p:cond delay="499"/>
                                          </p:stCondLst>
                                        </p:cTn>
                                        <p:tgtEl>
                                          <p:spTgt spid="67"/>
                                        </p:tgtEl>
                                        <p:attrNameLst>
                                          <p:attrName>style.visibility</p:attrName>
                                        </p:attrNameLst>
                                      </p:cBhvr>
                                      <p:to>
                                        <p:strVal val="hidden"/>
                                      </p:to>
                                    </p:set>
                                  </p:childTnLst>
                                </p:cTn>
                              </p:par>
                              <p:par>
                                <p:cTn id="90" presetID="9" presetClass="exit" presetSubtype="0" fill="hold" nodeType="withEffect">
                                  <p:stCondLst>
                                    <p:cond delay="0"/>
                                  </p:stCondLst>
                                  <p:childTnLst>
                                    <p:animEffect transition="out" filter="dissolve">
                                      <p:cBhvr>
                                        <p:cTn id="91" dur="500"/>
                                        <p:tgtEl>
                                          <p:spTgt spid="66"/>
                                        </p:tgtEl>
                                      </p:cBhvr>
                                    </p:animEffect>
                                    <p:set>
                                      <p:cBhvr>
                                        <p:cTn id="92" dur="1" fill="hold">
                                          <p:stCondLst>
                                            <p:cond delay="499"/>
                                          </p:stCondLst>
                                        </p:cTn>
                                        <p:tgtEl>
                                          <p:spTgt spid="66"/>
                                        </p:tgtEl>
                                        <p:attrNameLst>
                                          <p:attrName>style.visibility</p:attrName>
                                        </p:attrNameLst>
                                      </p:cBhvr>
                                      <p:to>
                                        <p:strVal val="hidden"/>
                                      </p:to>
                                    </p:set>
                                  </p:childTnLst>
                                </p:cTn>
                              </p:par>
                              <p:par>
                                <p:cTn id="93" presetID="9" presetClass="exit" presetSubtype="0" fill="hold" nodeType="withEffect">
                                  <p:stCondLst>
                                    <p:cond delay="0"/>
                                  </p:stCondLst>
                                  <p:childTnLst>
                                    <p:animEffect transition="out" filter="dissolve">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par>
                                <p:cTn id="96" presetID="9" presetClass="exit" presetSubtype="0" fill="hold" nodeType="withEffect">
                                  <p:stCondLst>
                                    <p:cond delay="0"/>
                                  </p:stCondLst>
                                  <p:childTnLst>
                                    <p:animEffect transition="out" filter="dissolve">
                                      <p:cBhvr>
                                        <p:cTn id="97" dur="500"/>
                                        <p:tgtEl>
                                          <p:spTgt spid="89"/>
                                        </p:tgtEl>
                                      </p:cBhvr>
                                    </p:animEffect>
                                    <p:set>
                                      <p:cBhvr>
                                        <p:cTn id="98" dur="1" fill="hold">
                                          <p:stCondLst>
                                            <p:cond delay="499"/>
                                          </p:stCondLst>
                                        </p:cTn>
                                        <p:tgtEl>
                                          <p:spTgt spid="89"/>
                                        </p:tgtEl>
                                        <p:attrNameLst>
                                          <p:attrName>style.visibility</p:attrName>
                                        </p:attrNameLst>
                                      </p:cBhvr>
                                      <p:to>
                                        <p:strVal val="hidden"/>
                                      </p:to>
                                    </p:set>
                                  </p:childTnLst>
                                </p:cTn>
                              </p:par>
                              <p:par>
                                <p:cTn id="99" presetID="9" presetClass="exit" presetSubtype="0" fill="hold" nodeType="withEffect">
                                  <p:stCondLst>
                                    <p:cond delay="0"/>
                                  </p:stCondLst>
                                  <p:childTnLst>
                                    <p:animEffect transition="out" filter="dissolve">
                                      <p:cBhvr>
                                        <p:cTn id="100" dur="500"/>
                                        <p:tgtEl>
                                          <p:spTgt spid="38"/>
                                        </p:tgtEl>
                                      </p:cBhvr>
                                    </p:animEffect>
                                    <p:set>
                                      <p:cBhvr>
                                        <p:cTn id="101" dur="1" fill="hold">
                                          <p:stCondLst>
                                            <p:cond delay="499"/>
                                          </p:stCondLst>
                                        </p:cTn>
                                        <p:tgtEl>
                                          <p:spTgt spid="38"/>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78"/>
                                        </p:tgtEl>
                                      </p:cBhvr>
                                    </p:animEffect>
                                    <p:set>
                                      <p:cBhvr>
                                        <p:cTn id="104" dur="1" fill="hold">
                                          <p:stCondLst>
                                            <p:cond delay="499"/>
                                          </p:stCondLst>
                                        </p:cTn>
                                        <p:tgtEl>
                                          <p:spTgt spid="78"/>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9" presetClass="exit" presetSubtype="0" fill="hold" grpId="0" nodeType="withEffect">
                                  <p:stCondLst>
                                    <p:cond delay="0"/>
                                  </p:stCondLst>
                                  <p:childTnLst>
                                    <p:animEffect transition="out" filter="dissolve">
                                      <p:cBhvr>
                                        <p:cTn id="109" dur="500"/>
                                        <p:tgtEl>
                                          <p:spTgt spid="79"/>
                                        </p:tgtEl>
                                      </p:cBhvr>
                                    </p:animEffect>
                                    <p:set>
                                      <p:cBhvr>
                                        <p:cTn id="110" dur="1" fill="hold">
                                          <p:stCondLst>
                                            <p:cond delay="499"/>
                                          </p:stCondLst>
                                        </p:cTn>
                                        <p:tgtEl>
                                          <p:spTgt spid="79"/>
                                        </p:tgtEl>
                                        <p:attrNameLst>
                                          <p:attrName>style.visibility</p:attrName>
                                        </p:attrNameLst>
                                      </p:cBhvr>
                                      <p:to>
                                        <p:strVal val="hidden"/>
                                      </p:to>
                                    </p:set>
                                  </p:childTnLst>
                                </p:cTn>
                              </p:par>
                              <p:par>
                                <p:cTn id="111" presetID="9" presetClass="exit" presetSubtype="0" fill="hold" grpId="0" nodeType="withEffect">
                                  <p:stCondLst>
                                    <p:cond delay="0"/>
                                  </p:stCondLst>
                                  <p:childTnLst>
                                    <p:animEffect transition="out" filter="dissolve">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par>
                                <p:cTn id="114" presetID="9" presetClass="exit" presetSubtype="0" fill="hold" grpId="0" nodeType="withEffect">
                                  <p:stCondLst>
                                    <p:cond delay="0"/>
                                  </p:stCondLst>
                                  <p:childTnLst>
                                    <p:animEffect transition="out" filter="dissolve">
                                      <p:cBhvr>
                                        <p:cTn id="115" dur="1000"/>
                                        <p:tgtEl>
                                          <p:spTgt spid="29"/>
                                        </p:tgtEl>
                                      </p:cBhvr>
                                    </p:animEffect>
                                    <p:set>
                                      <p:cBhvr>
                                        <p:cTn id="116" dur="1" fill="hold">
                                          <p:stCondLst>
                                            <p:cond delay="999"/>
                                          </p:stCondLst>
                                        </p:cTn>
                                        <p:tgtEl>
                                          <p:spTgt spid="29"/>
                                        </p:tgtEl>
                                        <p:attrNameLst>
                                          <p:attrName>style.visibility</p:attrName>
                                        </p:attrNameLst>
                                      </p:cBhvr>
                                      <p:to>
                                        <p:strVal val="hidden"/>
                                      </p:to>
                                    </p:set>
                                  </p:childTnLst>
                                </p:cTn>
                              </p:par>
                              <p:par>
                                <p:cTn id="117" presetID="9" presetClass="exit" presetSubtype="0" fill="hold" nodeType="withEffect">
                                  <p:stCondLst>
                                    <p:cond delay="0"/>
                                  </p:stCondLst>
                                  <p:childTnLst>
                                    <p:animEffect transition="out" filter="dissolve">
                                      <p:cBhvr>
                                        <p:cTn id="118" dur="1000"/>
                                        <p:tgtEl>
                                          <p:spTgt spid="55"/>
                                        </p:tgtEl>
                                      </p:cBhvr>
                                    </p:animEffect>
                                    <p:set>
                                      <p:cBhvr>
                                        <p:cTn id="119" dur="1" fill="hold">
                                          <p:stCondLst>
                                            <p:cond delay="999"/>
                                          </p:stCondLst>
                                        </p:cTn>
                                        <p:tgtEl>
                                          <p:spTgt spid="55"/>
                                        </p:tgtEl>
                                        <p:attrNameLst>
                                          <p:attrName>style.visibility</p:attrName>
                                        </p:attrNameLst>
                                      </p:cBhvr>
                                      <p:to>
                                        <p:strVal val="hidden"/>
                                      </p:to>
                                    </p:set>
                                  </p:childTnLst>
                                </p:cTn>
                              </p:par>
                              <p:par>
                                <p:cTn id="120" presetID="9" presetClass="exit" presetSubtype="0" fill="hold" nodeType="withEffect">
                                  <p:stCondLst>
                                    <p:cond delay="0"/>
                                  </p:stCondLst>
                                  <p:childTnLst>
                                    <p:animEffect transition="out" filter="dissolve">
                                      <p:cBhvr>
                                        <p:cTn id="121" dur="500"/>
                                        <p:tgtEl>
                                          <p:spTgt spid="91"/>
                                        </p:tgtEl>
                                      </p:cBhvr>
                                    </p:animEffect>
                                    <p:set>
                                      <p:cBhvr>
                                        <p:cTn id="122" dur="1" fill="hold">
                                          <p:stCondLst>
                                            <p:cond delay="499"/>
                                          </p:stCondLst>
                                        </p:cTn>
                                        <p:tgtEl>
                                          <p:spTgt spid="91"/>
                                        </p:tgtEl>
                                        <p:attrNameLst>
                                          <p:attrName>style.visibility</p:attrName>
                                        </p:attrNameLst>
                                      </p:cBhvr>
                                      <p:to>
                                        <p:strVal val="hidden"/>
                                      </p:to>
                                    </p:set>
                                  </p:childTnLst>
                                </p:cTn>
                              </p:par>
                              <p:par>
                                <p:cTn id="123" presetID="9" presetClass="exit" presetSubtype="0" fill="hold" grpId="0" nodeType="withEffect">
                                  <p:stCondLst>
                                    <p:cond delay="0"/>
                                  </p:stCondLst>
                                  <p:childTnLst>
                                    <p:animEffect transition="out" filter="dissolve">
                                      <p:cBhvr>
                                        <p:cTn id="124" dur="500"/>
                                        <p:tgtEl>
                                          <p:spTgt spid="92"/>
                                        </p:tgtEl>
                                      </p:cBhvr>
                                    </p:animEffect>
                                    <p:set>
                                      <p:cBhvr>
                                        <p:cTn id="125" dur="1" fill="hold">
                                          <p:stCondLst>
                                            <p:cond delay="499"/>
                                          </p:stCondLst>
                                        </p:cTn>
                                        <p:tgtEl>
                                          <p:spTgt spid="92"/>
                                        </p:tgtEl>
                                        <p:attrNameLst>
                                          <p:attrName>style.visibility</p:attrName>
                                        </p:attrNameLst>
                                      </p:cBhvr>
                                      <p:to>
                                        <p:strVal val="hidden"/>
                                      </p:to>
                                    </p:set>
                                  </p:childTnLst>
                                </p:cTn>
                              </p:par>
                              <p:par>
                                <p:cTn id="126" presetID="9" presetClass="exit" presetSubtype="0" fill="hold" grpId="0" nodeType="withEffect">
                                  <p:stCondLst>
                                    <p:cond delay="0"/>
                                  </p:stCondLst>
                                  <p:childTnLst>
                                    <p:animEffect transition="out" filter="dissolve">
                                      <p:cBhvr>
                                        <p:cTn id="127" dur="500"/>
                                        <p:tgtEl>
                                          <p:spTgt spid="93"/>
                                        </p:tgtEl>
                                      </p:cBhvr>
                                    </p:animEffect>
                                    <p:set>
                                      <p:cBhvr>
                                        <p:cTn id="128" dur="1" fill="hold">
                                          <p:stCondLst>
                                            <p:cond delay="499"/>
                                          </p:stCondLst>
                                        </p:cTn>
                                        <p:tgtEl>
                                          <p:spTgt spid="93"/>
                                        </p:tgtEl>
                                        <p:attrNameLst>
                                          <p:attrName>style.visibility</p:attrName>
                                        </p:attrNameLst>
                                      </p:cBhvr>
                                      <p:to>
                                        <p:strVal val="hidden"/>
                                      </p:to>
                                    </p:set>
                                  </p:childTnLst>
                                </p:cTn>
                              </p:par>
                              <p:par>
                                <p:cTn id="129" presetID="9" presetClass="exit" presetSubtype="0" fill="hold" nodeType="withEffect">
                                  <p:stCondLst>
                                    <p:cond delay="0"/>
                                  </p:stCondLst>
                                  <p:childTnLst>
                                    <p:animEffect transition="out" filter="dissolve">
                                      <p:cBhvr>
                                        <p:cTn id="130" dur="500"/>
                                        <p:tgtEl>
                                          <p:spTgt spid="94"/>
                                        </p:tgtEl>
                                      </p:cBhvr>
                                    </p:animEffect>
                                    <p:set>
                                      <p:cBhvr>
                                        <p:cTn id="131" dur="1" fill="hold">
                                          <p:stCondLst>
                                            <p:cond delay="499"/>
                                          </p:stCondLst>
                                        </p:cTn>
                                        <p:tgtEl>
                                          <p:spTgt spid="94"/>
                                        </p:tgtEl>
                                        <p:attrNameLst>
                                          <p:attrName>style.visibility</p:attrName>
                                        </p:attrNameLst>
                                      </p:cBhvr>
                                      <p:to>
                                        <p:strVal val="hidden"/>
                                      </p:to>
                                    </p:set>
                                  </p:childTnLst>
                                </p:cTn>
                              </p:par>
                              <p:par>
                                <p:cTn id="132" presetID="42" presetClass="path" presetSubtype="0" accel="50000" decel="50000" fill="hold" nodeType="withEffect">
                                  <p:stCondLst>
                                    <p:cond delay="0"/>
                                  </p:stCondLst>
                                  <p:childTnLst>
                                    <p:animMotion origin="layout" path="M 6.25E-7 -1.11111E-6 L 0.06094 -0.41967 " pathEditMode="relative" rAng="0" ptsTypes="AA">
                                      <p:cBhvr>
                                        <p:cTn id="133" dur="1000" fill="hold"/>
                                        <p:tgtEl>
                                          <p:spTgt spid="51"/>
                                        </p:tgtEl>
                                        <p:attrNameLst>
                                          <p:attrName>ppt_x</p:attrName>
                                          <p:attrName>ppt_y</p:attrName>
                                        </p:attrNameLst>
                                      </p:cBhvr>
                                      <p:rCtr x="3047" y="-20995"/>
                                    </p:animMotion>
                                  </p:childTnLst>
                                </p:cTn>
                              </p:par>
                              <p:par>
                                <p:cTn id="134" presetID="9" presetClass="exit" presetSubtype="0" fill="hold" nodeType="withEffect">
                                  <p:stCondLst>
                                    <p:cond delay="0"/>
                                  </p:stCondLst>
                                  <p:childTnLst>
                                    <p:animEffect transition="out" filter="dissolve">
                                      <p:cBhvr>
                                        <p:cTn id="135" dur="1000"/>
                                        <p:tgtEl>
                                          <p:spTgt spid="31"/>
                                        </p:tgtEl>
                                      </p:cBhvr>
                                    </p:animEffect>
                                    <p:set>
                                      <p:cBhvr>
                                        <p:cTn id="136" dur="1" fill="hold">
                                          <p:stCondLst>
                                            <p:cond delay="999"/>
                                          </p:stCondLst>
                                        </p:cTn>
                                        <p:tgtEl>
                                          <p:spTgt spid="31"/>
                                        </p:tgtEl>
                                        <p:attrNameLst>
                                          <p:attrName>style.visibility</p:attrName>
                                        </p:attrNameLst>
                                      </p:cBhvr>
                                      <p:to>
                                        <p:strVal val="hidden"/>
                                      </p:to>
                                    </p:set>
                                  </p:childTnLst>
                                </p:cTn>
                              </p:par>
                              <p:par>
                                <p:cTn id="137" presetID="9" presetClass="exit" presetSubtype="0" fill="hold" nodeType="withEffect">
                                  <p:stCondLst>
                                    <p:cond delay="0"/>
                                  </p:stCondLst>
                                  <p:childTnLst>
                                    <p:animEffect transition="out" filter="dissolve">
                                      <p:cBhvr>
                                        <p:cTn id="138" dur="1000"/>
                                        <p:tgtEl>
                                          <p:spTgt spid="32"/>
                                        </p:tgtEl>
                                      </p:cBhvr>
                                    </p:animEffect>
                                    <p:set>
                                      <p:cBhvr>
                                        <p:cTn id="139" dur="1" fill="hold">
                                          <p:stCondLst>
                                            <p:cond delay="999"/>
                                          </p:stCondLst>
                                        </p:cTn>
                                        <p:tgtEl>
                                          <p:spTgt spid="32"/>
                                        </p:tgtEl>
                                        <p:attrNameLst>
                                          <p:attrName>style.visibility</p:attrName>
                                        </p:attrNameLst>
                                      </p:cBhvr>
                                      <p:to>
                                        <p:strVal val="hidden"/>
                                      </p:to>
                                    </p:set>
                                  </p:childTnLst>
                                </p:cTn>
                              </p:par>
                              <p:par>
                                <p:cTn id="140" presetID="9" presetClass="entr" presetSubtype="0" fill="hold" nodeType="with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dissolve">
                                      <p:cBhvr>
                                        <p:cTn id="142" dur="1000"/>
                                        <p:tgtEl>
                                          <p:spTgt spid="53"/>
                                        </p:tgtEl>
                                      </p:cBhvr>
                                    </p:animEffect>
                                  </p:childTnLst>
                                </p:cTn>
                              </p:par>
                              <p:par>
                                <p:cTn id="143" presetID="9" presetClass="entr" presetSubtype="0" fill="hold" nodeType="with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dissolve">
                                      <p:cBhvr>
                                        <p:cTn id="145" dur="1000"/>
                                        <p:tgtEl>
                                          <p:spTgt spid="52"/>
                                        </p:tgtEl>
                                      </p:cBhvr>
                                    </p:animEffect>
                                  </p:childTnLst>
                                </p:cTn>
                              </p:par>
                              <p:par>
                                <p:cTn id="146" presetID="9" presetClass="exit" presetSubtype="0" fill="hold" nodeType="withEffect">
                                  <p:stCondLst>
                                    <p:cond delay="0"/>
                                  </p:stCondLst>
                                  <p:childTnLst>
                                    <p:animEffect transition="out" filter="dissolve">
                                      <p:cBhvr>
                                        <p:cTn id="147" dur="1000"/>
                                        <p:tgtEl>
                                          <p:spTgt spid="57"/>
                                        </p:tgtEl>
                                      </p:cBhvr>
                                    </p:animEffect>
                                    <p:set>
                                      <p:cBhvr>
                                        <p:cTn id="148" dur="1" fill="hold">
                                          <p:stCondLst>
                                            <p:cond delay="9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58" grpId="0"/>
      <p:bldP spid="58" grpId="1"/>
      <p:bldP spid="77" grpId="0"/>
      <p:bldP spid="77" grpId="1"/>
      <p:bldP spid="79" grpId="0"/>
      <p:bldP spid="79" grpId="1"/>
      <p:bldP spid="29" grpId="0" animBg="1"/>
      <p:bldP spid="41" grpId="0"/>
      <p:bldP spid="41" grpId="1"/>
      <p:bldP spid="92" grpId="0"/>
      <p:bldP spid="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a:latin typeface="Helvetica Neue" charset="0"/>
                <a:ea typeface="Helvetica Neue" charset="0"/>
                <a:cs typeface="Helvetica Neue" charset="0"/>
              </a:rPr>
              <a:t>What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Properties</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d</a:t>
            </a:r>
            <a:r>
              <a:rPr lang="en-US" altLang="zh-CN" dirty="0" smtClean="0">
                <a:latin typeface="Helvetica Neue" charset="0"/>
                <a:ea typeface="Helvetica Neue" charset="0"/>
                <a:cs typeface="Helvetica Neue" charset="0"/>
              </a:rPr>
              <a:t>o</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Want?</a:t>
            </a:r>
            <a:endParaRPr lang="en-US" b="1" dirty="0">
              <a:solidFill>
                <a:srgbClr val="FF0000"/>
              </a:solidFill>
              <a:latin typeface="Helvetica Neue" charset="0"/>
              <a:ea typeface="Helvetica Neue" charset="0"/>
              <a:cs typeface="Helvetica Neue" charset="0"/>
            </a:endParaRPr>
          </a:p>
        </p:txBody>
      </p:sp>
      <p:pic>
        <p:nvPicPr>
          <p:cNvPr id="19" name="Picture 18"/>
          <p:cNvPicPr>
            <a:picLocks noChangeAspect="1"/>
          </p:cNvPicPr>
          <p:nvPr/>
        </p:nvPicPr>
        <p:blipFill>
          <a:blip r:embed="rId3"/>
          <a:stretch>
            <a:fillRect/>
          </a:stretch>
        </p:blipFill>
        <p:spPr>
          <a:xfrm>
            <a:off x="62651" y="6339258"/>
            <a:ext cx="1549400" cy="558800"/>
          </a:xfrm>
          <a:prstGeom prst="rect">
            <a:avLst/>
          </a:prstGeom>
        </p:spPr>
      </p:pic>
      <p:pic>
        <p:nvPicPr>
          <p:cNvPr id="20" name="Picture 19"/>
          <p:cNvPicPr>
            <a:picLocks noChangeAspect="1"/>
          </p:cNvPicPr>
          <p:nvPr/>
        </p:nvPicPr>
        <p:blipFill>
          <a:blip r:embed="rId4"/>
          <a:stretch>
            <a:fillRect/>
          </a:stretch>
        </p:blipFill>
        <p:spPr>
          <a:xfrm>
            <a:off x="1491401" y="6339258"/>
            <a:ext cx="1638300" cy="571500"/>
          </a:xfrm>
          <a:prstGeom prst="rect">
            <a:avLst/>
          </a:prstGeom>
        </p:spPr>
      </p:pic>
      <p:pic>
        <p:nvPicPr>
          <p:cNvPr id="21" name="Picture 20"/>
          <p:cNvPicPr>
            <a:picLocks noChangeAspect="1"/>
          </p:cNvPicPr>
          <p:nvPr/>
        </p:nvPicPr>
        <p:blipFill>
          <a:blip r:embed="rId5"/>
          <a:stretch>
            <a:fillRect/>
          </a:stretch>
        </p:blipFill>
        <p:spPr>
          <a:xfrm>
            <a:off x="3040801" y="6339258"/>
            <a:ext cx="2120900" cy="558800"/>
          </a:xfrm>
          <a:prstGeom prst="rect">
            <a:avLst/>
          </a:prstGeom>
        </p:spPr>
      </p:pic>
      <p:pic>
        <p:nvPicPr>
          <p:cNvPr id="22" name="Picture 21"/>
          <p:cNvPicPr>
            <a:picLocks noChangeAspect="1"/>
          </p:cNvPicPr>
          <p:nvPr/>
        </p:nvPicPr>
        <p:blipFill>
          <a:blip r:embed="rId6"/>
          <a:stretch>
            <a:fillRect/>
          </a:stretch>
        </p:blipFill>
        <p:spPr>
          <a:xfrm>
            <a:off x="5197921" y="6339258"/>
            <a:ext cx="2222500" cy="558800"/>
          </a:xfrm>
          <a:prstGeom prst="rect">
            <a:avLst/>
          </a:prstGeom>
        </p:spPr>
      </p:pic>
      <p:pic>
        <p:nvPicPr>
          <p:cNvPr id="4" name="Picture 3"/>
          <p:cNvPicPr>
            <a:picLocks noChangeAspect="1"/>
          </p:cNvPicPr>
          <p:nvPr/>
        </p:nvPicPr>
        <p:blipFill>
          <a:blip r:embed="rId7"/>
          <a:stretch>
            <a:fillRect/>
          </a:stretch>
        </p:blipFill>
        <p:spPr>
          <a:xfrm>
            <a:off x="2343194" y="2747593"/>
            <a:ext cx="7957757" cy="1049746"/>
          </a:xfrm>
          <a:prstGeom prst="rect">
            <a:avLst/>
          </a:prstGeom>
        </p:spPr>
      </p:pic>
      <p:sp>
        <p:nvSpPr>
          <p:cNvPr id="12" name="TextBox 11"/>
          <p:cNvSpPr txBox="1"/>
          <p:nvPr/>
        </p:nvSpPr>
        <p:spPr>
          <a:xfrm>
            <a:off x="10845209" y="4311203"/>
            <a:ext cx="184731" cy="369332"/>
          </a:xfrm>
          <a:prstGeom prst="rect">
            <a:avLst/>
          </a:prstGeom>
          <a:noFill/>
        </p:spPr>
        <p:txBody>
          <a:bodyPr wrap="none" rtlCol="0">
            <a:spAutoFit/>
          </a:bodyPr>
          <a:lstStyle/>
          <a:p>
            <a:endParaRPr lang="en-US"/>
          </a:p>
        </p:txBody>
      </p:sp>
      <p:cxnSp>
        <p:nvCxnSpPr>
          <p:cNvPr id="14" name="Straight Connector 13"/>
          <p:cNvCxnSpPr/>
          <p:nvPr/>
        </p:nvCxnSpPr>
        <p:spPr>
          <a:xfrm>
            <a:off x="10122195"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537944"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81014"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762307"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73479"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44409"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51274"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732567" y="3662617"/>
            <a:ext cx="0" cy="273256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537944" y="3595485"/>
            <a:ext cx="2152380" cy="374288"/>
            <a:chOff x="8559209" y="4346166"/>
            <a:chExt cx="2152380" cy="374288"/>
          </a:xfrm>
        </p:grpSpPr>
        <p:cxnSp>
          <p:nvCxnSpPr>
            <p:cNvPr id="32" name="Straight Arrow Connector 31"/>
            <p:cNvCxnSpPr/>
            <p:nvPr/>
          </p:nvCxnSpPr>
          <p:spPr>
            <a:xfrm flipV="1">
              <a:off x="8559209" y="4715498"/>
              <a:ext cx="1543893" cy="4956"/>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643394" y="4346166"/>
              <a:ext cx="2068195" cy="369332"/>
            </a:xfrm>
            <a:prstGeom prst="rect">
              <a:avLst/>
            </a:prstGeom>
            <a:noFill/>
          </p:spPr>
          <p:txBody>
            <a:bodyPr wrap="none" rtlCol="0">
              <a:spAutoFit/>
            </a:bodyPr>
            <a:lstStyle/>
            <a:p>
              <a:r>
                <a:rPr lang="en-US" altLang="zh-CN" dirty="0" smtClean="0">
                  <a:solidFill>
                    <a:srgbClr val="FFC000"/>
                  </a:solidFill>
                  <a:latin typeface="Helvetica Neue" charset="0"/>
                  <a:ea typeface="Helvetica Neue" charset="0"/>
                  <a:cs typeface="Helvetica Neue" charset="0"/>
                </a:rPr>
                <a:t>Radio conn. setup</a:t>
              </a:r>
              <a:endParaRPr lang="en-US" dirty="0">
                <a:solidFill>
                  <a:srgbClr val="FFC000"/>
                </a:solidFill>
                <a:latin typeface="Helvetica Neue" charset="0"/>
                <a:ea typeface="Helvetica Neue" charset="0"/>
                <a:cs typeface="Helvetica Neue" charset="0"/>
              </a:endParaRPr>
            </a:p>
          </p:txBody>
        </p:sp>
      </p:grpSp>
      <p:cxnSp>
        <p:nvCxnSpPr>
          <p:cNvPr id="35" name="Straight Arrow Connector 34"/>
          <p:cNvCxnSpPr/>
          <p:nvPr/>
        </p:nvCxnSpPr>
        <p:spPr>
          <a:xfrm>
            <a:off x="6762307" y="4289936"/>
            <a:ext cx="3319530" cy="0"/>
          </a:xfrm>
          <a:prstGeom prst="straightConnector1">
            <a:avLst/>
          </a:prstGeom>
          <a:ln w="5715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063475" y="3956149"/>
            <a:ext cx="2697213" cy="369332"/>
          </a:xfrm>
          <a:prstGeom prst="rect">
            <a:avLst/>
          </a:prstGeom>
          <a:noFill/>
        </p:spPr>
        <p:txBody>
          <a:bodyPr wrap="square" rtlCol="0">
            <a:spAutoFit/>
          </a:bodyPr>
          <a:lstStyle/>
          <a:p>
            <a:r>
              <a:rPr lang="en-US" altLang="zh-CN" dirty="0" smtClean="0">
                <a:solidFill>
                  <a:srgbClr val="FFC000"/>
                </a:solidFill>
                <a:latin typeface="Helvetica Neue" charset="0"/>
                <a:ea typeface="Helvetica Neue" charset="0"/>
                <a:cs typeface="Helvetica Neue" charset="0"/>
              </a:rPr>
              <a:t>Location update request</a:t>
            </a:r>
            <a:endParaRPr lang="en-US" dirty="0">
              <a:solidFill>
                <a:srgbClr val="FFC000"/>
              </a:solidFill>
              <a:latin typeface="Helvetica Neue" charset="0"/>
              <a:ea typeface="Helvetica Neue" charset="0"/>
              <a:cs typeface="Helvetica Neue" charset="0"/>
            </a:endParaRPr>
          </a:p>
        </p:txBody>
      </p:sp>
      <p:cxnSp>
        <p:nvCxnSpPr>
          <p:cNvPr id="39" name="Straight Arrow Connector 38"/>
          <p:cNvCxnSpPr/>
          <p:nvPr/>
        </p:nvCxnSpPr>
        <p:spPr>
          <a:xfrm>
            <a:off x="4444409" y="4574573"/>
            <a:ext cx="2317898" cy="0"/>
          </a:xfrm>
          <a:prstGeom prst="straightConnector1">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444409" y="4712434"/>
            <a:ext cx="2317898"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10125" y="4224133"/>
            <a:ext cx="2420856" cy="369332"/>
          </a:xfrm>
          <a:prstGeom prst="rect">
            <a:avLst/>
          </a:prstGeom>
          <a:noFill/>
        </p:spPr>
        <p:txBody>
          <a:bodyPr wrap="none" rtlCol="0">
            <a:spAutoFit/>
          </a:bodyPr>
          <a:lstStyle/>
          <a:p>
            <a:r>
              <a:rPr lang="en-US" altLang="zh-CN" dirty="0" smtClean="0">
                <a:solidFill>
                  <a:srgbClr val="02A7F2"/>
                </a:solidFill>
                <a:latin typeface="Helvetica Neue" charset="0"/>
                <a:ea typeface="Helvetica Neue" charset="0"/>
                <a:cs typeface="Helvetica Neue" charset="0"/>
              </a:rPr>
              <a:t>Session state transfer</a:t>
            </a:r>
            <a:endParaRPr lang="en-US" dirty="0">
              <a:solidFill>
                <a:srgbClr val="02A7F2"/>
              </a:solidFill>
              <a:latin typeface="Helvetica Neue" charset="0"/>
              <a:ea typeface="Helvetica Neue" charset="0"/>
              <a:cs typeface="Helvetica Neue" charset="0"/>
            </a:endParaRPr>
          </a:p>
        </p:txBody>
      </p:sp>
      <p:cxnSp>
        <p:nvCxnSpPr>
          <p:cNvPr id="44" name="Straight Arrow Connector 43"/>
          <p:cNvCxnSpPr/>
          <p:nvPr/>
        </p:nvCxnSpPr>
        <p:spPr>
          <a:xfrm>
            <a:off x="6762307" y="5107939"/>
            <a:ext cx="818707" cy="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762306" y="5405522"/>
            <a:ext cx="1775638" cy="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547089" y="5253276"/>
            <a:ext cx="4033925" cy="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692753" y="4721024"/>
            <a:ext cx="1773242" cy="369332"/>
          </a:xfrm>
          <a:prstGeom prst="rect">
            <a:avLst/>
          </a:prstGeom>
          <a:noFill/>
        </p:spPr>
        <p:txBody>
          <a:bodyPr wrap="none" rtlCol="0">
            <a:spAutoFit/>
          </a:bodyPr>
          <a:lstStyle/>
          <a:p>
            <a:r>
              <a:rPr lang="en-US" altLang="zh-CN" smtClean="0">
                <a:solidFill>
                  <a:srgbClr val="FF0000"/>
                </a:solidFill>
                <a:latin typeface="Helvetica Neue" charset="0"/>
                <a:ea typeface="Helvetica Neue" charset="0"/>
                <a:cs typeface="Helvetica Neue" charset="0"/>
              </a:rPr>
              <a:t>Routing update</a:t>
            </a:r>
            <a:endParaRPr lang="en-US" dirty="0">
              <a:solidFill>
                <a:srgbClr val="FF0000"/>
              </a:solidFill>
              <a:latin typeface="Helvetica Neue" charset="0"/>
              <a:ea typeface="Helvetica Neue" charset="0"/>
              <a:cs typeface="Helvetica Neue" charset="0"/>
            </a:endParaRPr>
          </a:p>
        </p:txBody>
      </p:sp>
      <p:cxnSp>
        <p:nvCxnSpPr>
          <p:cNvPr id="54" name="Straight Arrow Connector 53"/>
          <p:cNvCxnSpPr/>
          <p:nvPr/>
        </p:nvCxnSpPr>
        <p:spPr>
          <a:xfrm flipV="1">
            <a:off x="5765744" y="5624536"/>
            <a:ext cx="996562" cy="6661"/>
          </a:xfrm>
          <a:prstGeom prst="straightConnector1">
            <a:avLst/>
          </a:prstGeom>
          <a:ln w="5715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452145" y="5740897"/>
            <a:ext cx="1353233" cy="1"/>
          </a:xfrm>
          <a:prstGeom prst="straightConnector1">
            <a:avLst/>
          </a:prstGeom>
          <a:ln w="5715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4444409" y="5913088"/>
            <a:ext cx="1353233" cy="1"/>
          </a:xfrm>
          <a:prstGeom prst="straightConnector1">
            <a:avLst/>
          </a:pr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5777145" y="6023037"/>
            <a:ext cx="985161" cy="1"/>
          </a:xfrm>
          <a:prstGeom prst="straightConnector1">
            <a:avLst/>
          </a:pr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487955" y="5270233"/>
            <a:ext cx="2152192" cy="369332"/>
          </a:xfrm>
          <a:prstGeom prst="rect">
            <a:avLst/>
          </a:prstGeom>
          <a:noFill/>
        </p:spPr>
        <p:txBody>
          <a:bodyPr wrap="none" rtlCol="0">
            <a:spAutoFit/>
          </a:bodyPr>
          <a:lstStyle/>
          <a:p>
            <a:r>
              <a:rPr lang="en-US" altLang="zh-CN" smtClean="0">
                <a:solidFill>
                  <a:srgbClr val="7030A0"/>
                </a:solidFill>
                <a:latin typeface="Helvetica Neue" charset="0"/>
                <a:ea typeface="Helvetica Neue" charset="0"/>
                <a:cs typeface="Helvetica Neue" charset="0"/>
              </a:rPr>
              <a:t>User profile update</a:t>
            </a:r>
            <a:endParaRPr lang="en-US" dirty="0">
              <a:solidFill>
                <a:srgbClr val="7030A0"/>
              </a:solidFill>
              <a:latin typeface="Helvetica Neue" charset="0"/>
              <a:ea typeface="Helvetica Neue" charset="0"/>
              <a:cs typeface="Helvetica Neue" charset="0"/>
            </a:endParaRPr>
          </a:p>
        </p:txBody>
      </p:sp>
      <p:cxnSp>
        <p:nvCxnSpPr>
          <p:cNvPr id="62" name="Straight Arrow Connector 61"/>
          <p:cNvCxnSpPr/>
          <p:nvPr/>
        </p:nvCxnSpPr>
        <p:spPr>
          <a:xfrm flipV="1">
            <a:off x="6799082" y="6171902"/>
            <a:ext cx="3291214" cy="10415"/>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933069" y="5824177"/>
            <a:ext cx="2958024" cy="369332"/>
          </a:xfrm>
          <a:prstGeom prst="rect">
            <a:avLst/>
          </a:prstGeom>
          <a:noFill/>
        </p:spPr>
        <p:txBody>
          <a:bodyPr wrap="square" rtlCol="0">
            <a:spAutoFit/>
          </a:bodyPr>
          <a:lstStyle/>
          <a:p>
            <a:pPr algn="ctr"/>
            <a:r>
              <a:rPr lang="en-US" altLang="zh-CN" dirty="0" smtClean="0">
                <a:solidFill>
                  <a:srgbClr val="00B050"/>
                </a:solidFill>
                <a:latin typeface="Helvetica Neue" charset="0"/>
                <a:ea typeface="Helvetica Neue" charset="0"/>
                <a:cs typeface="Helvetica Neue" charset="0"/>
              </a:rPr>
              <a:t>Location </a:t>
            </a:r>
            <a:r>
              <a:rPr lang="en-US" altLang="zh-CN" smtClean="0">
                <a:solidFill>
                  <a:srgbClr val="00B050"/>
                </a:solidFill>
                <a:latin typeface="Helvetica Neue" charset="0"/>
                <a:ea typeface="Helvetica Neue" charset="0"/>
                <a:cs typeface="Helvetica Neue" charset="0"/>
              </a:rPr>
              <a:t>update accept</a:t>
            </a:r>
            <a:endParaRPr lang="en-US" dirty="0">
              <a:solidFill>
                <a:srgbClr val="00B050"/>
              </a:solidFill>
              <a:latin typeface="Helvetica Neue" charset="0"/>
              <a:ea typeface="Helvetica Neue" charset="0"/>
              <a:cs typeface="Helvetica Neue" charset="0"/>
            </a:endParaRPr>
          </a:p>
        </p:txBody>
      </p:sp>
      <p:sp>
        <p:nvSpPr>
          <p:cNvPr id="38" name="Content Placeholder 2"/>
          <p:cNvSpPr txBox="1">
            <a:spLocks/>
          </p:cNvSpPr>
          <p:nvPr/>
        </p:nvSpPr>
        <p:spPr>
          <a:xfrm>
            <a:off x="843458" y="1428106"/>
            <a:ext cx="10515600" cy="1494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b="1" dirty="0" smtClean="0">
                <a:solidFill>
                  <a:srgbClr val="FF0000"/>
                </a:solidFill>
                <a:latin typeface="Helvetica Neue" charset="0"/>
                <a:ea typeface="Helvetica Neue" charset="0"/>
                <a:cs typeface="Helvetica Neue" charset="0"/>
              </a:rPr>
              <a:t>C</a:t>
            </a:r>
            <a:r>
              <a:rPr lang="en-US" altLang="zh-CN" b="1" dirty="0" smtClean="0">
                <a:latin typeface="Helvetica Neue" charset="0"/>
                <a:ea typeface="Helvetica Neue" charset="0"/>
                <a:cs typeface="Helvetica Neue" charset="0"/>
              </a:rPr>
              <a:t>orrectness</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Forward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every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packet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under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correct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policies</a:t>
            </a:r>
          </a:p>
          <a:p>
            <a:pPr lvl="1"/>
            <a:r>
              <a:rPr lang="en-US" altLang="zh-CN" dirty="0" smtClean="0">
                <a:latin typeface="Helvetica Neue" charset="0"/>
                <a:ea typeface="Helvetica Neue" charset="0"/>
                <a:cs typeface="Helvetica Neue" charset="0"/>
              </a:rPr>
              <a:t>4G LTE: correctness via </a:t>
            </a:r>
            <a:r>
              <a:rPr lang="en-US" altLang="zh-CN" b="1" dirty="0" smtClean="0">
                <a:solidFill>
                  <a:srgbClr val="FF0000"/>
                </a:solidFill>
                <a:latin typeface="Helvetica Neue" charset="0"/>
                <a:ea typeface="Helvetica Neue" charset="0"/>
                <a:cs typeface="Helvetica Neue" charset="0"/>
              </a:rPr>
              <a:t>sequential consistency</a:t>
            </a:r>
          </a:p>
        </p:txBody>
      </p:sp>
    </p:spTree>
    <p:extLst>
      <p:ext uri="{BB962C8B-B14F-4D97-AF65-F5344CB8AC3E}">
        <p14:creationId xmlns:p14="http://schemas.microsoft.com/office/powerpoint/2010/main" val="18787320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299848" y="3650146"/>
            <a:ext cx="2753060" cy="2392817"/>
            <a:chOff x="6299848" y="3443110"/>
            <a:chExt cx="2753060" cy="2392817"/>
          </a:xfrm>
        </p:grpSpPr>
        <p:pic>
          <p:nvPicPr>
            <p:cNvPr id="26" name="Picture 25"/>
            <p:cNvPicPr>
              <a:picLocks noChangeAspect="1"/>
            </p:cNvPicPr>
            <p:nvPr/>
          </p:nvPicPr>
          <p:blipFill>
            <a:blip r:embed="rId3"/>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8" name="Picture 47"/>
          <p:cNvPicPr>
            <a:picLocks noChangeAspect="1"/>
          </p:cNvPicPr>
          <p:nvPr/>
        </p:nvPicPr>
        <p:blipFill>
          <a:blip r:embed="rId4"/>
          <a:stretch>
            <a:fillRect/>
          </a:stretch>
        </p:blipFill>
        <p:spPr>
          <a:xfrm rot="2561892">
            <a:off x="8258085" y="5472245"/>
            <a:ext cx="1328192" cy="502433"/>
          </a:xfrm>
          <a:prstGeom prst="rect">
            <a:avLst/>
          </a:prstGeom>
        </p:spPr>
      </p:pic>
      <p:pic>
        <p:nvPicPr>
          <p:cNvPr id="45" name="Picture 44"/>
          <p:cNvPicPr>
            <a:picLocks noChangeAspect="1"/>
          </p:cNvPicPr>
          <p:nvPr/>
        </p:nvPicPr>
        <p:blipFill>
          <a:blip r:embed="rId5"/>
          <a:stretch>
            <a:fillRect/>
          </a:stretch>
        </p:blipFill>
        <p:spPr>
          <a:xfrm flipH="1">
            <a:off x="9326786" y="5932641"/>
            <a:ext cx="341491" cy="341491"/>
          </a:xfrm>
          <a:prstGeom prst="rect">
            <a:avLst/>
          </a:prstGeom>
        </p:spPr>
      </p:pic>
      <p:pic>
        <p:nvPicPr>
          <p:cNvPr id="46" name="Picture 45"/>
          <p:cNvPicPr>
            <a:picLocks noChangeAspect="1"/>
          </p:cNvPicPr>
          <p:nvPr/>
        </p:nvPicPr>
        <p:blipFill>
          <a:blip r:embed="rId5"/>
          <a:stretch>
            <a:fillRect/>
          </a:stretch>
        </p:blipFill>
        <p:spPr>
          <a:xfrm flipH="1">
            <a:off x="5589342" y="3176729"/>
            <a:ext cx="341491" cy="341491"/>
          </a:xfrm>
          <a:prstGeom prst="rect">
            <a:avLst/>
          </a:prstGeom>
        </p:spPr>
      </p:pic>
      <p:pic>
        <p:nvPicPr>
          <p:cNvPr id="51" name="Picture 50"/>
          <p:cNvPicPr>
            <a:picLocks noChangeAspect="1"/>
          </p:cNvPicPr>
          <p:nvPr/>
        </p:nvPicPr>
        <p:blipFill>
          <a:blip r:embed="rId6"/>
          <a:stretch>
            <a:fillRect/>
          </a:stretch>
        </p:blipFill>
        <p:spPr>
          <a:xfrm>
            <a:off x="9195762" y="5801556"/>
            <a:ext cx="342900" cy="635000"/>
          </a:xfrm>
          <a:prstGeom prst="rect">
            <a:avLst/>
          </a:prstGeom>
        </p:spPr>
      </p:pic>
      <p:grpSp>
        <p:nvGrpSpPr>
          <p:cNvPr id="31" name="Group 30"/>
          <p:cNvGrpSpPr/>
          <p:nvPr/>
        </p:nvGrpSpPr>
        <p:grpSpPr>
          <a:xfrm>
            <a:off x="2387600" y="3650146"/>
            <a:ext cx="2809707" cy="2385890"/>
            <a:chOff x="2387600" y="3443110"/>
            <a:chExt cx="2809707" cy="2385890"/>
          </a:xfrm>
        </p:grpSpPr>
        <p:pic>
          <p:nvPicPr>
            <p:cNvPr id="24" name="Picture 23"/>
            <p:cNvPicPr>
              <a:picLocks noChangeAspect="1"/>
            </p:cNvPicPr>
            <p:nvPr/>
          </p:nvPicPr>
          <p:blipFill>
            <a:blip r:embed="rId7"/>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a:latin typeface="Helvetica Neue" charset="0"/>
                <a:ea typeface="Helvetica Neue" charset="0"/>
                <a:cs typeface="Helvetica Neue" charset="0"/>
              </a:rPr>
              <a:t>What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Properties</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d</a:t>
            </a:r>
            <a:r>
              <a:rPr lang="en-US" altLang="zh-CN" dirty="0" smtClean="0">
                <a:latin typeface="Helvetica Neue" charset="0"/>
                <a:ea typeface="Helvetica Neue" charset="0"/>
                <a:cs typeface="Helvetica Neue" charset="0"/>
              </a:rPr>
              <a:t>o</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Want?</a:t>
            </a:r>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8"/>
          <a:stretch>
            <a:fillRect/>
          </a:stretch>
        </p:blipFill>
        <p:spPr>
          <a:xfrm>
            <a:off x="4109412" y="4703338"/>
            <a:ext cx="736600" cy="419100"/>
          </a:xfrm>
          <a:prstGeom prst="rect">
            <a:avLst/>
          </a:prstGeom>
        </p:spPr>
      </p:pic>
      <p:pic>
        <p:nvPicPr>
          <p:cNvPr id="9" name="Picture 8"/>
          <p:cNvPicPr>
            <a:picLocks noChangeAspect="1"/>
          </p:cNvPicPr>
          <p:nvPr/>
        </p:nvPicPr>
        <p:blipFill>
          <a:blip r:embed="rId9"/>
          <a:stretch>
            <a:fillRect/>
          </a:stretch>
        </p:blipFill>
        <p:spPr>
          <a:xfrm>
            <a:off x="6897307" y="4703338"/>
            <a:ext cx="736600" cy="419100"/>
          </a:xfrm>
          <a:prstGeom prst="rect">
            <a:avLst/>
          </a:prstGeom>
        </p:spPr>
      </p:pic>
      <p:pic>
        <p:nvPicPr>
          <p:cNvPr id="10" name="Picture 9"/>
          <p:cNvPicPr>
            <a:picLocks noChangeAspect="1"/>
          </p:cNvPicPr>
          <p:nvPr/>
        </p:nvPicPr>
        <p:blipFill>
          <a:blip r:embed="rId10"/>
          <a:stretch>
            <a:fillRect/>
          </a:stretch>
        </p:blipFill>
        <p:spPr>
          <a:xfrm>
            <a:off x="5604993" y="4890918"/>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grpSp>
        <p:nvGrpSpPr>
          <p:cNvPr id="89" name="Group 88"/>
          <p:cNvGrpSpPr/>
          <p:nvPr/>
        </p:nvGrpSpPr>
        <p:grpSpPr>
          <a:xfrm>
            <a:off x="3005387" y="3394252"/>
            <a:ext cx="5887118" cy="2060506"/>
            <a:chOff x="3005387" y="3187216"/>
            <a:chExt cx="5887118" cy="2060506"/>
          </a:xfrm>
        </p:grpSpPr>
        <p:pic>
          <p:nvPicPr>
            <p:cNvPr id="85" name="Picture 84"/>
            <p:cNvPicPr>
              <a:picLocks noChangeAspect="1"/>
            </p:cNvPicPr>
            <p:nvPr/>
          </p:nvPicPr>
          <p:blipFill>
            <a:blip r:embed="rId4"/>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4"/>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4"/>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4"/>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5"/>
          <a:stretch>
            <a:fillRect/>
          </a:stretch>
        </p:blipFill>
        <p:spPr>
          <a:xfrm>
            <a:off x="3566196" y="3759698"/>
            <a:ext cx="749300" cy="495300"/>
          </a:xfrm>
          <a:prstGeom prst="rect">
            <a:avLst/>
          </a:prstGeom>
        </p:spPr>
      </p:pic>
      <p:pic>
        <p:nvPicPr>
          <p:cNvPr id="8" name="Picture 7"/>
          <p:cNvPicPr>
            <a:picLocks noChangeAspect="1"/>
          </p:cNvPicPr>
          <p:nvPr/>
        </p:nvPicPr>
        <p:blipFill>
          <a:blip r:embed="rId16"/>
          <a:stretch>
            <a:fillRect/>
          </a:stretch>
        </p:blipFill>
        <p:spPr>
          <a:xfrm>
            <a:off x="6897307" y="3772398"/>
            <a:ext cx="736600" cy="469900"/>
          </a:xfrm>
          <a:prstGeom prst="rect">
            <a:avLst/>
          </a:prstGeom>
        </p:spPr>
      </p:pic>
      <p:sp>
        <p:nvSpPr>
          <p:cNvPr id="29" name="Cloud 28"/>
          <p:cNvSpPr/>
          <p:nvPr/>
        </p:nvSpPr>
        <p:spPr>
          <a:xfrm>
            <a:off x="4702601" y="3065145"/>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7"/>
          <a:stretch>
            <a:fillRect/>
          </a:stretch>
        </p:blipFill>
        <p:spPr>
          <a:xfrm>
            <a:off x="2474622" y="4805894"/>
            <a:ext cx="571500" cy="825500"/>
          </a:xfrm>
          <a:prstGeom prst="rect">
            <a:avLst/>
          </a:prstGeom>
        </p:spPr>
      </p:pic>
      <p:pic>
        <p:nvPicPr>
          <p:cNvPr id="11" name="Picture 10"/>
          <p:cNvPicPr>
            <a:picLocks noChangeAspect="1"/>
          </p:cNvPicPr>
          <p:nvPr/>
        </p:nvPicPr>
        <p:blipFill>
          <a:blip r:embed="rId18"/>
          <a:stretch>
            <a:fillRect/>
          </a:stretch>
        </p:blipFill>
        <p:spPr>
          <a:xfrm>
            <a:off x="8187784" y="4805894"/>
            <a:ext cx="571500" cy="825500"/>
          </a:xfrm>
          <a:prstGeom prst="rect">
            <a:avLst/>
          </a:prstGeom>
        </p:spPr>
      </p:pic>
      <p:pic>
        <p:nvPicPr>
          <p:cNvPr id="91" name="Picture 90"/>
          <p:cNvPicPr>
            <a:picLocks noChangeAspect="1"/>
          </p:cNvPicPr>
          <p:nvPr/>
        </p:nvPicPr>
        <p:blipFill>
          <a:blip r:embed="rId19"/>
          <a:stretch>
            <a:fillRect/>
          </a:stretch>
        </p:blipFill>
        <p:spPr>
          <a:xfrm>
            <a:off x="9290180" y="3270409"/>
            <a:ext cx="876300" cy="304800"/>
          </a:xfrm>
          <a:prstGeom prst="rect">
            <a:avLst/>
          </a:prstGeom>
        </p:spPr>
      </p:pic>
      <p:sp>
        <p:nvSpPr>
          <p:cNvPr id="92" name="TextBox 91"/>
          <p:cNvSpPr txBox="1"/>
          <p:nvPr/>
        </p:nvSpPr>
        <p:spPr>
          <a:xfrm>
            <a:off x="10140722" y="3240653"/>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525355"/>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694632"/>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Content Placeholder 2"/>
          <p:cNvSpPr txBox="1">
            <a:spLocks/>
          </p:cNvSpPr>
          <p:nvPr/>
        </p:nvSpPr>
        <p:spPr>
          <a:xfrm>
            <a:off x="843458" y="1428106"/>
            <a:ext cx="10515600" cy="1319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b="1" dirty="0">
                <a:solidFill>
                  <a:srgbClr val="FF0000"/>
                </a:solidFill>
                <a:latin typeface="Helvetica Neue" charset="0"/>
                <a:ea typeface="Helvetica Neue" charset="0"/>
                <a:cs typeface="Helvetica Neue" charset="0"/>
              </a:rPr>
              <a:t>C</a:t>
            </a:r>
            <a:r>
              <a:rPr lang="en-US" altLang="zh-CN" b="1" dirty="0">
                <a:latin typeface="Helvetica Neue" charset="0"/>
                <a:ea typeface="Helvetica Neue" charset="0"/>
                <a:cs typeface="Helvetica Neue" charset="0"/>
              </a:rPr>
              <a:t>orrectness</a:t>
            </a:r>
            <a:r>
              <a:rPr lang="en-US" altLang="zh-CN" dirty="0">
                <a:latin typeface="Helvetica Neue" charset="0"/>
                <a:ea typeface="Helvetica Neue" charset="0"/>
                <a:cs typeface="Helvetica Neue" charset="0"/>
              </a:rPr>
              <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Forward</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every</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packet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under</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correct</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policies</a:t>
            </a:r>
            <a:endParaRPr lang="en-US" altLang="zh-CN" b="1" dirty="0" smtClean="0">
              <a:latin typeface="Helvetica Neue" charset="0"/>
              <a:ea typeface="Helvetica Neue" charset="0"/>
              <a:cs typeface="Helvetica Neue" charset="0"/>
            </a:endParaRPr>
          </a:p>
          <a:p>
            <a:r>
              <a:rPr lang="en-US" altLang="zh-CN" b="1" dirty="0" smtClean="0">
                <a:solidFill>
                  <a:srgbClr val="FF0000"/>
                </a:solidFill>
                <a:latin typeface="Helvetica Neue" charset="0"/>
                <a:ea typeface="Helvetica Neue" charset="0"/>
                <a:cs typeface="Helvetica Neue" charset="0"/>
              </a:rPr>
              <a:t>A</a:t>
            </a:r>
            <a:r>
              <a:rPr lang="en-US" altLang="zh-CN" b="1" dirty="0" smtClean="0">
                <a:latin typeface="Helvetica Neue" charset="0"/>
                <a:ea typeface="Helvetica Neue" charset="0"/>
                <a:cs typeface="Helvetica Neue" charset="0"/>
              </a:rPr>
              <a:t>vailability</a:t>
            </a:r>
            <a:r>
              <a:rPr lang="en-US" altLang="zh-CN" dirty="0">
                <a:latin typeface="Helvetica Neue" charset="0"/>
                <a:ea typeface="Helvetica Neue" charset="0"/>
                <a:cs typeface="Helvetica Neue" charset="0"/>
              </a:rPr>
              <a:t>:</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start data </a:t>
            </a:r>
            <a:r>
              <a:rPr lang="en-US" altLang="zh-CN" dirty="0">
                <a:latin typeface="Helvetica Neue" charset="0"/>
                <a:ea typeface="Helvetica Neue" charset="0"/>
                <a:cs typeface="Helvetica Neue" charset="0"/>
              </a:rPr>
              <a:t>service once route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is </a:t>
            </a:r>
            <a:r>
              <a:rPr lang="en-US" altLang="zh-CN" dirty="0" smtClean="0">
                <a:latin typeface="Helvetica Neue" charset="0"/>
                <a:ea typeface="Helvetica Neue" charset="0"/>
                <a:cs typeface="Helvetica Neue" charset="0"/>
              </a:rPr>
              <a:t>connected</a:t>
            </a:r>
          </a:p>
        </p:txBody>
      </p:sp>
      <p:sp>
        <p:nvSpPr>
          <p:cNvPr id="3" name="Slide Number Placeholder 2"/>
          <p:cNvSpPr>
            <a:spLocks noGrp="1"/>
          </p:cNvSpPr>
          <p:nvPr>
            <p:ph type="sldNum" sz="quarter" idx="12"/>
          </p:nvPr>
        </p:nvSpPr>
        <p:spPr/>
        <p:txBody>
          <a:bodyPr/>
          <a:lstStyle/>
          <a:p>
            <a:fld id="{BF49A075-DFF4-2045-8324-40BF310EB4D7}" type="slidenum">
              <a:rPr lang="en-US" smtClean="0"/>
              <a:t>13</a:t>
            </a:fld>
            <a:endParaRPr lang="en-US"/>
          </a:p>
        </p:txBody>
      </p:sp>
    </p:spTree>
    <p:extLst>
      <p:ext uri="{BB962C8B-B14F-4D97-AF65-F5344CB8AC3E}">
        <p14:creationId xmlns:p14="http://schemas.microsoft.com/office/powerpoint/2010/main" val="19191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300"/>
                                  </p:stCondLst>
                                  <p:childTnLst>
                                    <p:animMotion origin="layout" path="M 0.03971 -0.01389 L 0.30091 0.39005 " pathEditMode="relative" rAng="0" ptsTypes="AA">
                                      <p:cBhvr>
                                        <p:cTn id="9" dur="1000" fill="hold"/>
                                        <p:tgtEl>
                                          <p:spTgt spid="46"/>
                                        </p:tgtEl>
                                        <p:attrNameLst>
                                          <p:attrName>ppt_x</p:attrName>
                                          <p:attrName>ppt_y</p:attrName>
                                        </p:attrNameLst>
                                      </p:cBhvr>
                                      <p:rCtr x="13060" y="20185"/>
                                    </p:animMotion>
                                  </p:childTnLst>
                                </p:cTn>
                              </p:par>
                            </p:childTnLst>
                          </p:cTn>
                        </p:par>
                        <p:par>
                          <p:cTn id="10" fill="hold">
                            <p:stCondLst>
                              <p:cond delay="1300"/>
                            </p:stCondLst>
                            <p:childTnLst>
                              <p:par>
                                <p:cTn id="11" presetID="1" presetClass="exit" presetSubtype="0" fill="hold" nodeType="afterEffect">
                                  <p:stCondLst>
                                    <p:cond delay="0"/>
                                  </p:stCondLst>
                                  <p:childTnLst>
                                    <p:set>
                                      <p:cBhvr>
                                        <p:cTn id="12" dur="1" fill="hold">
                                          <p:stCondLst>
                                            <p:cond delay="0"/>
                                          </p:stCondLst>
                                        </p:cTn>
                                        <p:tgtEl>
                                          <p:spTgt spid="46"/>
                                        </p:tgtEl>
                                        <p:attrNameLst>
                                          <p:attrName>style.visibility</p:attrName>
                                        </p:attrNameLst>
                                      </p:cBhvr>
                                      <p:to>
                                        <p:strVal val="hidden"/>
                                      </p:to>
                                    </p:set>
                                  </p:childTnLst>
                                </p:cTn>
                              </p:par>
                            </p:childTnLst>
                          </p:cTn>
                        </p:par>
                        <p:par>
                          <p:cTn id="13" fill="hold">
                            <p:stCondLst>
                              <p:cond delay="1300"/>
                            </p:stCondLst>
                            <p:childTnLst>
                              <p:par>
                                <p:cTn id="14" presetID="1" presetClass="entr" presetSubtype="0" fill="hold" nodeType="afterEffect">
                                  <p:stCondLst>
                                    <p:cond delay="300"/>
                                  </p:stCondLst>
                                  <p:childTnLst>
                                    <p:set>
                                      <p:cBhvr>
                                        <p:cTn id="15" dur="1" fill="hold">
                                          <p:stCondLst>
                                            <p:cond delay="0"/>
                                          </p:stCondLst>
                                        </p:cTn>
                                        <p:tgtEl>
                                          <p:spTgt spid="45"/>
                                        </p:tgtEl>
                                        <p:attrNameLst>
                                          <p:attrName>style.visibility</p:attrName>
                                        </p:attrNameLst>
                                      </p:cBhvr>
                                      <p:to>
                                        <p:strVal val="visible"/>
                                      </p:to>
                                    </p:set>
                                  </p:childTnLst>
                                </p:cTn>
                              </p:par>
                              <p:par>
                                <p:cTn id="16" presetID="42" presetClass="path" presetSubtype="0" accel="50000" decel="50000" fill="hold" nodeType="withEffect">
                                  <p:stCondLst>
                                    <p:cond delay="0"/>
                                  </p:stCondLst>
                                  <p:childTnLst>
                                    <p:animMotion origin="layout" path="M -0.02826 -0.01018 L -0.30677 -0.40416 " pathEditMode="relative" rAng="0" ptsTypes="AA">
                                      <p:cBhvr>
                                        <p:cTn id="17" dur="1000" fill="hold"/>
                                        <p:tgtEl>
                                          <p:spTgt spid="45"/>
                                        </p:tgtEl>
                                        <p:attrNameLst>
                                          <p:attrName>ppt_x</p:attrName>
                                          <p:attrName>ppt_y</p:attrName>
                                        </p:attrNameLst>
                                      </p:cBhvr>
                                      <p:rCtr x="-13932" y="-1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299848" y="3650146"/>
            <a:ext cx="2753060" cy="2392817"/>
            <a:chOff x="6299848" y="3443110"/>
            <a:chExt cx="2753060" cy="2392817"/>
          </a:xfrm>
        </p:grpSpPr>
        <p:pic>
          <p:nvPicPr>
            <p:cNvPr id="26" name="Picture 25"/>
            <p:cNvPicPr>
              <a:picLocks noChangeAspect="1"/>
            </p:cNvPicPr>
            <p:nvPr/>
          </p:nvPicPr>
          <p:blipFill>
            <a:blip r:embed="rId3"/>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8" name="Picture 47"/>
          <p:cNvPicPr>
            <a:picLocks noChangeAspect="1"/>
          </p:cNvPicPr>
          <p:nvPr/>
        </p:nvPicPr>
        <p:blipFill>
          <a:blip r:embed="rId4"/>
          <a:stretch>
            <a:fillRect/>
          </a:stretch>
        </p:blipFill>
        <p:spPr>
          <a:xfrm rot="2561892">
            <a:off x="8258085" y="5472245"/>
            <a:ext cx="1328192" cy="502433"/>
          </a:xfrm>
          <a:prstGeom prst="rect">
            <a:avLst/>
          </a:prstGeom>
        </p:spPr>
      </p:pic>
      <p:pic>
        <p:nvPicPr>
          <p:cNvPr id="46" name="Picture 45"/>
          <p:cNvPicPr>
            <a:picLocks noChangeAspect="1"/>
          </p:cNvPicPr>
          <p:nvPr/>
        </p:nvPicPr>
        <p:blipFill>
          <a:blip r:embed="rId5"/>
          <a:stretch>
            <a:fillRect/>
          </a:stretch>
        </p:blipFill>
        <p:spPr>
          <a:xfrm flipH="1">
            <a:off x="5589342" y="3176729"/>
            <a:ext cx="341491" cy="341491"/>
          </a:xfrm>
          <a:prstGeom prst="rect">
            <a:avLst/>
          </a:prstGeom>
        </p:spPr>
      </p:pic>
      <p:pic>
        <p:nvPicPr>
          <p:cNvPr id="51" name="Picture 50"/>
          <p:cNvPicPr>
            <a:picLocks noChangeAspect="1"/>
          </p:cNvPicPr>
          <p:nvPr/>
        </p:nvPicPr>
        <p:blipFill>
          <a:blip r:embed="rId6"/>
          <a:stretch>
            <a:fillRect/>
          </a:stretch>
        </p:blipFill>
        <p:spPr>
          <a:xfrm>
            <a:off x="9195762" y="5801556"/>
            <a:ext cx="342900" cy="635000"/>
          </a:xfrm>
          <a:prstGeom prst="rect">
            <a:avLst/>
          </a:prstGeom>
        </p:spPr>
      </p:pic>
      <p:grpSp>
        <p:nvGrpSpPr>
          <p:cNvPr id="31" name="Group 30"/>
          <p:cNvGrpSpPr/>
          <p:nvPr/>
        </p:nvGrpSpPr>
        <p:grpSpPr>
          <a:xfrm>
            <a:off x="2387600" y="3650146"/>
            <a:ext cx="2809707" cy="2385890"/>
            <a:chOff x="2387600" y="3443110"/>
            <a:chExt cx="2809707" cy="2385890"/>
          </a:xfrm>
        </p:grpSpPr>
        <p:pic>
          <p:nvPicPr>
            <p:cNvPr id="24" name="Picture 23"/>
            <p:cNvPicPr>
              <a:picLocks noChangeAspect="1"/>
            </p:cNvPicPr>
            <p:nvPr/>
          </p:nvPicPr>
          <p:blipFill>
            <a:blip r:embed="rId7"/>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a:latin typeface="Helvetica Neue" charset="0"/>
                <a:ea typeface="Helvetica Neue" charset="0"/>
                <a:cs typeface="Helvetica Neue" charset="0"/>
              </a:rPr>
              <a:t>What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Properties</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d</a:t>
            </a:r>
            <a:r>
              <a:rPr lang="en-US" altLang="zh-CN" dirty="0" smtClean="0">
                <a:latin typeface="Helvetica Neue" charset="0"/>
                <a:ea typeface="Helvetica Neue" charset="0"/>
                <a:cs typeface="Helvetica Neue" charset="0"/>
              </a:rPr>
              <a:t>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Want?</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7233501"/>
            <a:ext cx="10515600" cy="1319065"/>
          </a:xfrm>
        </p:spPr>
        <p:txBody>
          <a:bodyPr>
            <a:normAutofit/>
          </a:bodyPr>
          <a:lstStyle/>
          <a:p>
            <a:r>
              <a:rPr lang="en-US" altLang="zh-CN" dirty="0">
                <a:latin typeface="Helvetica Neue" charset="0"/>
                <a:ea typeface="Helvetica Neue" charset="0"/>
                <a:cs typeface="Helvetica Neue" charset="0"/>
              </a:rPr>
              <a:t>Continuous </a:t>
            </a:r>
            <a:r>
              <a:rPr lang="en-US" altLang="zh-CN" dirty="0" smtClean="0">
                <a:latin typeface="Helvetica Neue" charset="0"/>
                <a:ea typeface="Helvetica Neue" charset="0"/>
                <a:cs typeface="Helvetica Neue" charset="0"/>
              </a:rPr>
              <a:t>operation in </a:t>
            </a:r>
            <a:r>
              <a:rPr lang="en-US" altLang="zh-CN" dirty="0">
                <a:latin typeface="Helvetica Neue" charset="0"/>
                <a:ea typeface="Helvetica Neue" charset="0"/>
                <a:cs typeface="Helvetica Neue" charset="0"/>
              </a:rPr>
              <a:t>presence of control-plane partition</a:t>
            </a:r>
          </a:p>
          <a:p>
            <a:pPr lvl="1"/>
            <a:r>
              <a:rPr lang="en-US" altLang="zh-CN" dirty="0">
                <a:latin typeface="Helvetica Neue" charset="0"/>
                <a:ea typeface="Helvetica Neue" charset="0"/>
                <a:cs typeface="Helvetica Neue" charset="0"/>
              </a:rPr>
              <a:t>Data-plane partition: no data service can be offered anyway</a:t>
            </a:r>
          </a:p>
        </p:txBody>
      </p:sp>
      <p:pic>
        <p:nvPicPr>
          <p:cNvPr id="7" name="Picture 6"/>
          <p:cNvPicPr>
            <a:picLocks noChangeAspect="1"/>
          </p:cNvPicPr>
          <p:nvPr/>
        </p:nvPicPr>
        <p:blipFill>
          <a:blip r:embed="rId8"/>
          <a:stretch>
            <a:fillRect/>
          </a:stretch>
        </p:blipFill>
        <p:spPr>
          <a:xfrm>
            <a:off x="4109412" y="4703338"/>
            <a:ext cx="736600" cy="419100"/>
          </a:xfrm>
          <a:prstGeom prst="rect">
            <a:avLst/>
          </a:prstGeom>
        </p:spPr>
      </p:pic>
      <p:pic>
        <p:nvPicPr>
          <p:cNvPr id="9" name="Picture 8"/>
          <p:cNvPicPr>
            <a:picLocks noChangeAspect="1"/>
          </p:cNvPicPr>
          <p:nvPr/>
        </p:nvPicPr>
        <p:blipFill>
          <a:blip r:embed="rId9"/>
          <a:stretch>
            <a:fillRect/>
          </a:stretch>
        </p:blipFill>
        <p:spPr>
          <a:xfrm>
            <a:off x="6897307" y="4703338"/>
            <a:ext cx="736600" cy="419100"/>
          </a:xfrm>
          <a:prstGeom prst="rect">
            <a:avLst/>
          </a:prstGeom>
        </p:spPr>
      </p:pic>
      <p:pic>
        <p:nvPicPr>
          <p:cNvPr id="10" name="Picture 9"/>
          <p:cNvPicPr>
            <a:picLocks noChangeAspect="1"/>
          </p:cNvPicPr>
          <p:nvPr/>
        </p:nvPicPr>
        <p:blipFill>
          <a:blip r:embed="rId10"/>
          <a:stretch>
            <a:fillRect/>
          </a:stretch>
        </p:blipFill>
        <p:spPr>
          <a:xfrm>
            <a:off x="5604993" y="4890918"/>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grpSp>
        <p:nvGrpSpPr>
          <p:cNvPr id="89" name="Group 88"/>
          <p:cNvGrpSpPr/>
          <p:nvPr/>
        </p:nvGrpSpPr>
        <p:grpSpPr>
          <a:xfrm>
            <a:off x="3005387" y="3394252"/>
            <a:ext cx="5887118" cy="2060506"/>
            <a:chOff x="3005387" y="3187216"/>
            <a:chExt cx="5887118" cy="2060506"/>
          </a:xfrm>
        </p:grpSpPr>
        <p:pic>
          <p:nvPicPr>
            <p:cNvPr id="85" name="Picture 84"/>
            <p:cNvPicPr>
              <a:picLocks noChangeAspect="1"/>
            </p:cNvPicPr>
            <p:nvPr/>
          </p:nvPicPr>
          <p:blipFill>
            <a:blip r:embed="rId4"/>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4"/>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4"/>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4"/>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5"/>
          <a:stretch>
            <a:fillRect/>
          </a:stretch>
        </p:blipFill>
        <p:spPr>
          <a:xfrm>
            <a:off x="3566196" y="3759698"/>
            <a:ext cx="749300" cy="495300"/>
          </a:xfrm>
          <a:prstGeom prst="rect">
            <a:avLst/>
          </a:prstGeom>
        </p:spPr>
      </p:pic>
      <p:pic>
        <p:nvPicPr>
          <p:cNvPr id="8" name="Picture 7"/>
          <p:cNvPicPr>
            <a:picLocks noChangeAspect="1"/>
          </p:cNvPicPr>
          <p:nvPr/>
        </p:nvPicPr>
        <p:blipFill>
          <a:blip r:embed="rId16"/>
          <a:stretch>
            <a:fillRect/>
          </a:stretch>
        </p:blipFill>
        <p:spPr>
          <a:xfrm>
            <a:off x="6897307" y="3772398"/>
            <a:ext cx="736600" cy="469900"/>
          </a:xfrm>
          <a:prstGeom prst="rect">
            <a:avLst/>
          </a:prstGeom>
        </p:spPr>
      </p:pic>
      <p:sp>
        <p:nvSpPr>
          <p:cNvPr id="29" name="Cloud 28"/>
          <p:cNvSpPr/>
          <p:nvPr/>
        </p:nvSpPr>
        <p:spPr>
          <a:xfrm>
            <a:off x="4702601" y="3065145"/>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7"/>
          <a:stretch>
            <a:fillRect/>
          </a:stretch>
        </p:blipFill>
        <p:spPr>
          <a:xfrm>
            <a:off x="2474622" y="4805894"/>
            <a:ext cx="571500" cy="825500"/>
          </a:xfrm>
          <a:prstGeom prst="rect">
            <a:avLst/>
          </a:prstGeom>
        </p:spPr>
      </p:pic>
      <p:pic>
        <p:nvPicPr>
          <p:cNvPr id="11" name="Picture 10"/>
          <p:cNvPicPr>
            <a:picLocks noChangeAspect="1"/>
          </p:cNvPicPr>
          <p:nvPr/>
        </p:nvPicPr>
        <p:blipFill>
          <a:blip r:embed="rId18"/>
          <a:stretch>
            <a:fillRect/>
          </a:stretch>
        </p:blipFill>
        <p:spPr>
          <a:xfrm>
            <a:off x="8187784" y="4805894"/>
            <a:ext cx="571500" cy="825500"/>
          </a:xfrm>
          <a:prstGeom prst="rect">
            <a:avLst/>
          </a:prstGeom>
        </p:spPr>
      </p:pic>
      <p:pic>
        <p:nvPicPr>
          <p:cNvPr id="91" name="Picture 90"/>
          <p:cNvPicPr>
            <a:picLocks noChangeAspect="1"/>
          </p:cNvPicPr>
          <p:nvPr/>
        </p:nvPicPr>
        <p:blipFill>
          <a:blip r:embed="rId19"/>
          <a:stretch>
            <a:fillRect/>
          </a:stretch>
        </p:blipFill>
        <p:spPr>
          <a:xfrm>
            <a:off x="9290180" y="3270409"/>
            <a:ext cx="876300" cy="304800"/>
          </a:xfrm>
          <a:prstGeom prst="rect">
            <a:avLst/>
          </a:prstGeom>
        </p:spPr>
      </p:pic>
      <p:sp>
        <p:nvSpPr>
          <p:cNvPr id="92" name="TextBox 91"/>
          <p:cNvSpPr txBox="1"/>
          <p:nvPr/>
        </p:nvSpPr>
        <p:spPr>
          <a:xfrm>
            <a:off x="10140722" y="3240653"/>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525355"/>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694632"/>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96325" y="4658589"/>
            <a:ext cx="1794640" cy="1872"/>
          </a:xfrm>
          <a:prstGeom prst="straightConnector1">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3873" y="4833263"/>
            <a:ext cx="894499"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545923" y="4256863"/>
            <a:ext cx="2420856" cy="369332"/>
          </a:xfrm>
          <a:prstGeom prst="rect">
            <a:avLst/>
          </a:prstGeom>
          <a:noFill/>
        </p:spPr>
        <p:txBody>
          <a:bodyPr wrap="none" rtlCol="0">
            <a:spAutoFit/>
          </a:bodyPr>
          <a:lstStyle/>
          <a:p>
            <a:r>
              <a:rPr lang="en-US" altLang="zh-CN" dirty="0" smtClean="0">
                <a:solidFill>
                  <a:srgbClr val="02A7F2"/>
                </a:solidFill>
                <a:latin typeface="Helvetica Neue" charset="0"/>
                <a:ea typeface="Helvetica Neue" charset="0"/>
                <a:cs typeface="Helvetica Neue" charset="0"/>
              </a:rPr>
              <a:t>Session state transfer</a:t>
            </a:r>
            <a:endParaRPr lang="en-US" dirty="0">
              <a:solidFill>
                <a:srgbClr val="02A7F2"/>
              </a:solidFill>
              <a:latin typeface="Helvetica Neue" charset="0"/>
              <a:ea typeface="Helvetica Neue" charset="0"/>
              <a:cs typeface="Helvetica Neue" charset="0"/>
            </a:endParaRPr>
          </a:p>
        </p:txBody>
      </p:sp>
      <p:sp>
        <p:nvSpPr>
          <p:cNvPr id="38" name="Cross 37"/>
          <p:cNvSpPr/>
          <p:nvPr/>
        </p:nvSpPr>
        <p:spPr>
          <a:xfrm rot="2626510">
            <a:off x="5699129" y="4637472"/>
            <a:ext cx="407686" cy="407686"/>
          </a:xfrm>
          <a:prstGeom prst="plus">
            <a:avLst>
              <a:gd name="adj" fmla="val 3763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p:cNvSpPr txBox="1">
            <a:spLocks/>
          </p:cNvSpPr>
          <p:nvPr/>
        </p:nvSpPr>
        <p:spPr>
          <a:xfrm>
            <a:off x="843458" y="1428106"/>
            <a:ext cx="11348542" cy="1610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b="1" dirty="0">
                <a:solidFill>
                  <a:srgbClr val="FF0000"/>
                </a:solidFill>
                <a:latin typeface="Helvetica Neue" charset="0"/>
                <a:ea typeface="Helvetica Neue" charset="0"/>
                <a:cs typeface="Helvetica Neue" charset="0"/>
              </a:rPr>
              <a:t>C</a:t>
            </a:r>
            <a:r>
              <a:rPr lang="en-US" altLang="zh-CN" b="1" dirty="0">
                <a:latin typeface="Helvetica Neue" charset="0"/>
                <a:ea typeface="Helvetica Neue" charset="0"/>
                <a:cs typeface="Helvetica Neue" charset="0"/>
              </a:rPr>
              <a:t>orrectness</a:t>
            </a:r>
            <a:r>
              <a:rPr lang="en-US" altLang="zh-CN" dirty="0">
                <a:latin typeface="Helvetica Neue" charset="0"/>
                <a:ea typeface="Helvetica Neue" charset="0"/>
                <a:cs typeface="Helvetica Neue" charset="0"/>
              </a:rPr>
              <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Forward</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every</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packet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under</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correct</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policies</a:t>
            </a:r>
            <a:endParaRPr lang="en-US" altLang="zh-CN" b="1" dirty="0" smtClean="0">
              <a:latin typeface="Helvetica Neue" charset="0"/>
              <a:ea typeface="Helvetica Neue" charset="0"/>
              <a:cs typeface="Helvetica Neue" charset="0"/>
            </a:endParaRPr>
          </a:p>
          <a:p>
            <a:r>
              <a:rPr lang="en-US" altLang="zh-CN" b="1" dirty="0" smtClean="0">
                <a:solidFill>
                  <a:srgbClr val="FF0000"/>
                </a:solidFill>
                <a:latin typeface="Helvetica Neue" charset="0"/>
                <a:ea typeface="Helvetica Neue" charset="0"/>
                <a:cs typeface="Helvetica Neue" charset="0"/>
              </a:rPr>
              <a:t>A</a:t>
            </a:r>
            <a:r>
              <a:rPr lang="en-US" altLang="zh-CN" b="1" dirty="0" smtClean="0">
                <a:latin typeface="Helvetica Neue" charset="0"/>
                <a:ea typeface="Helvetica Neue" charset="0"/>
                <a:cs typeface="Helvetica Neue" charset="0"/>
              </a:rPr>
              <a:t>vailability</a:t>
            </a:r>
            <a:r>
              <a:rPr lang="en-US" altLang="zh-CN" dirty="0">
                <a:latin typeface="Helvetica Neue" charset="0"/>
                <a:ea typeface="Helvetica Neue" charset="0"/>
                <a:cs typeface="Helvetica Neue" charset="0"/>
              </a:rPr>
              <a:t>:</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start data </a:t>
            </a:r>
            <a:r>
              <a:rPr lang="en-US" altLang="zh-CN" dirty="0">
                <a:latin typeface="Helvetica Neue" charset="0"/>
                <a:ea typeface="Helvetica Neue" charset="0"/>
                <a:cs typeface="Helvetica Neue" charset="0"/>
              </a:rPr>
              <a:t>service once route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is </a:t>
            </a:r>
            <a:r>
              <a:rPr lang="en-US" altLang="zh-CN" dirty="0" smtClean="0">
                <a:latin typeface="Helvetica Neue" charset="0"/>
                <a:ea typeface="Helvetica Neue" charset="0"/>
                <a:cs typeface="Helvetica Neue" charset="0"/>
              </a:rPr>
              <a:t>connected</a:t>
            </a:r>
          </a:p>
          <a:p>
            <a:r>
              <a:rPr lang="en-US" altLang="zh-CN" b="1" dirty="0" smtClean="0">
                <a:solidFill>
                  <a:srgbClr val="FF0000"/>
                </a:solidFill>
                <a:latin typeface="Helvetica Neue" charset="0"/>
                <a:ea typeface="Helvetica Neue" charset="0"/>
                <a:cs typeface="Helvetica Neue" charset="0"/>
              </a:rPr>
              <a:t>P</a:t>
            </a:r>
            <a:r>
              <a:rPr lang="en-US" altLang="zh-CN" b="1" dirty="0" smtClean="0">
                <a:latin typeface="Helvetica Neue" charset="0"/>
                <a:ea typeface="Helvetica Neue" charset="0"/>
                <a:cs typeface="Helvetica Neue" charset="0"/>
              </a:rPr>
              <a:t>artition</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tolerance</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continuous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operation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route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connected</a:t>
            </a:r>
          </a:p>
        </p:txBody>
      </p:sp>
      <p:sp>
        <p:nvSpPr>
          <p:cNvPr id="4" name="Slide Number Placeholder 3"/>
          <p:cNvSpPr>
            <a:spLocks noGrp="1"/>
          </p:cNvSpPr>
          <p:nvPr>
            <p:ph type="sldNum" sz="quarter" idx="12"/>
          </p:nvPr>
        </p:nvSpPr>
        <p:spPr/>
        <p:txBody>
          <a:bodyPr/>
          <a:lstStyle/>
          <a:p>
            <a:fld id="{BF49A075-DFF4-2045-8324-40BF310EB4D7}" type="slidenum">
              <a:rPr lang="en-US" smtClean="0"/>
              <a:t>14</a:t>
            </a:fld>
            <a:endParaRPr lang="en-US"/>
          </a:p>
        </p:txBody>
      </p:sp>
    </p:spTree>
    <p:extLst>
      <p:ext uri="{BB962C8B-B14F-4D97-AF65-F5344CB8AC3E}">
        <p14:creationId xmlns:p14="http://schemas.microsoft.com/office/powerpoint/2010/main" val="175127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Can we achieve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all properties?</a:t>
            </a:r>
            <a:endParaRPr lang="en-US" dirty="0">
              <a:latin typeface="Helvetica Neue" charset="0"/>
              <a:ea typeface="Helvetica Neue" charset="0"/>
              <a:cs typeface="Helvetica Neue" charset="0"/>
            </a:endParaRPr>
          </a:p>
        </p:txBody>
      </p:sp>
      <p:sp>
        <p:nvSpPr>
          <p:cNvPr id="3" name="Text Placeholder 2"/>
          <p:cNvSpPr>
            <a:spLocks noGrp="1"/>
          </p:cNvSpPr>
          <p:nvPr>
            <p:ph type="body" idx="1"/>
          </p:nvPr>
        </p:nvSpPr>
        <p:spPr/>
        <p:txBody>
          <a:bodyPr>
            <a:normAutofit/>
          </a:bodyPr>
          <a:lstStyle/>
          <a:p>
            <a:r>
              <a:rPr lang="en-US" altLang="zh-CN" sz="3200" dirty="0" smtClean="0">
                <a:latin typeface="Helvetica Neue" charset="0"/>
                <a:ea typeface="Helvetica Neue" charset="0"/>
                <a:cs typeface="Helvetica Neue" charset="0"/>
              </a:rPr>
              <a:t>CAP</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theorem</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on</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mobility</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support</a:t>
            </a:r>
            <a:endParaRPr lang="en-US" sz="3200"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15</a:t>
            </a:fld>
            <a:endParaRPr lang="en-US"/>
          </a:p>
        </p:txBody>
      </p:sp>
    </p:spTree>
    <p:extLst>
      <p:ext uri="{BB962C8B-B14F-4D97-AF65-F5344CB8AC3E}">
        <p14:creationId xmlns:p14="http://schemas.microsoft.com/office/powerpoint/2010/main" val="8429435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220018" y="1930876"/>
            <a:ext cx="9667722" cy="2417673"/>
          </a:xfrm>
          <a:prstGeom prst="rect">
            <a:avLst/>
          </a:prstGeom>
          <a:ln w="19050">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smtClean="0">
              <a:latin typeface="Helvetica Neue" charset="0"/>
              <a:ea typeface="Helvetica Neue" charset="0"/>
              <a:cs typeface="Helvetica Neue" charset="0"/>
            </a:endParaRPr>
          </a:p>
          <a:p>
            <a:pPr marL="0" indent="0">
              <a:buNone/>
            </a:pPr>
            <a:r>
              <a:rPr lang="en-US" altLang="zh-CN" dirty="0" smtClean="0">
                <a:latin typeface="Helvetica Neue" charset="0"/>
                <a:ea typeface="Helvetica Neue" charset="0"/>
                <a:cs typeface="Helvetica Neue" charset="0"/>
              </a:rPr>
              <a:t>For </a:t>
            </a:r>
            <a:r>
              <a:rPr lang="en-US" altLang="zh-CN" b="1" dirty="0" smtClean="0">
                <a:solidFill>
                  <a:srgbClr val="FF0000"/>
                </a:solidFill>
                <a:latin typeface="Helvetica Neue" charset="0"/>
                <a:ea typeface="Helvetica Neue" charset="0"/>
                <a:cs typeface="Helvetica Neue" charset="0"/>
              </a:rPr>
              <a:t>any</a:t>
            </a:r>
            <a:r>
              <a:rPr lang="zh-CN" altLang="en-US" dirty="0" smtClean="0">
                <a:solidFill>
                  <a:srgbClr val="FF0000"/>
                </a:solidFill>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support,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is</a:t>
            </a:r>
            <a:r>
              <a:rPr lang="zh-CN" altLang="en-US"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impossible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a:t>
            </a:r>
            <a:r>
              <a:rPr lang="zh-CN" altLang="en-US"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always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guarantee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sequential</a:t>
            </a:r>
            <a:r>
              <a:rPr lang="zh-CN" altLang="en-US" dirty="0" smtClean="0">
                <a:latin typeface="Helvetica Neue" charset="0"/>
                <a:ea typeface="Helvetica Neue" charset="0"/>
                <a:cs typeface="Helvetica Neue" charset="0"/>
              </a:rPr>
              <a:t> </a:t>
            </a:r>
            <a:r>
              <a:rPr lang="en-US" altLang="zh-CN" b="1" dirty="0" smtClean="0">
                <a:solidFill>
                  <a:srgbClr val="FF0000"/>
                </a:solidFill>
                <a:latin typeface="Helvetica Neue" charset="0"/>
                <a:ea typeface="Helvetica Neue" charset="0"/>
                <a:cs typeface="Helvetica Neue" charset="0"/>
              </a:rPr>
              <a:t>c</a:t>
            </a:r>
            <a:r>
              <a:rPr lang="en-US" altLang="zh-CN" dirty="0" smtClean="0">
                <a:latin typeface="Helvetica Neue" charset="0"/>
                <a:ea typeface="Helvetica Neue" charset="0"/>
                <a:cs typeface="Helvetica Neue" charset="0"/>
              </a:rPr>
              <a:t>onsistency,</a:t>
            </a:r>
            <a:r>
              <a:rPr lang="zh-CN" altLang="en-US" dirty="0" smtClean="0">
                <a:latin typeface="Helvetica Neue" charset="0"/>
                <a:ea typeface="Helvetica Neue" charset="0"/>
                <a:cs typeface="Helvetica Neue" charset="0"/>
              </a:rPr>
              <a:t> </a:t>
            </a:r>
            <a:r>
              <a:rPr lang="en-US" altLang="zh-CN" b="1" dirty="0" smtClean="0">
                <a:solidFill>
                  <a:srgbClr val="FF0000"/>
                </a:solidFill>
                <a:latin typeface="Helvetica Neue" charset="0"/>
                <a:ea typeface="Helvetica Neue" charset="0"/>
                <a:cs typeface="Helvetica Neue" charset="0"/>
              </a:rPr>
              <a:t>a</a:t>
            </a:r>
            <a:r>
              <a:rPr lang="en-US" altLang="zh-CN" dirty="0" smtClean="0">
                <a:latin typeface="Helvetica Neue" charset="0"/>
                <a:ea typeface="Helvetica Neue" charset="0"/>
                <a:cs typeface="Helvetica Neue" charset="0"/>
              </a:rPr>
              <a:t>vailability,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control-plane</a:t>
            </a:r>
            <a:r>
              <a:rPr lang="zh-CN" altLang="en-US" dirty="0" smtClean="0">
                <a:latin typeface="Helvetica Neue" charset="0"/>
                <a:ea typeface="Helvetica Neue" charset="0"/>
                <a:cs typeface="Helvetica Neue" charset="0"/>
              </a:rPr>
              <a:t> </a:t>
            </a:r>
            <a:r>
              <a:rPr lang="en-US" altLang="zh-CN" b="1" dirty="0" smtClean="0">
                <a:solidFill>
                  <a:srgbClr val="FF0000"/>
                </a:solidFill>
                <a:latin typeface="Helvetica Neue" charset="0"/>
                <a:ea typeface="Helvetica Neue" charset="0"/>
                <a:cs typeface="Helvetica Neue" charset="0"/>
              </a:rPr>
              <a:t>p</a:t>
            </a:r>
            <a:r>
              <a:rPr lang="en-US" altLang="zh-CN" dirty="0" smtClean="0">
                <a:latin typeface="Helvetica Neue" charset="0"/>
                <a:ea typeface="Helvetica Neue" charset="0"/>
                <a:cs typeface="Helvetica Neue" charset="0"/>
              </a:rPr>
              <a:t>artition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tolerance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simultaneously.</a:t>
            </a:r>
            <a:endParaRPr lang="en-US" sz="2800" dirty="0">
              <a:latin typeface="Helvetica Neue" charset="0"/>
              <a:ea typeface="Helvetica Neue" charset="0"/>
              <a:cs typeface="Helvetica Neue" charset="0"/>
            </a:endParaRPr>
          </a:p>
          <a:p>
            <a:pPr marL="914400" lvl="1" indent="-457200">
              <a:buFont typeface="+mj-lt"/>
              <a:buAutoNum type="arabicPeriod"/>
            </a:pPr>
            <a:endParaRPr lang="en-US" dirty="0" smtClean="0">
              <a:latin typeface="Helvetica Neue" charset="0"/>
              <a:ea typeface="Helvetica Neue" charset="0"/>
              <a:cs typeface="Helvetica Neue" charset="0"/>
            </a:endParaRPr>
          </a:p>
        </p:txBody>
      </p:sp>
      <p:sp>
        <p:nvSpPr>
          <p:cNvPr id="7" name="Rectangle 6"/>
          <p:cNvSpPr/>
          <p:nvPr/>
        </p:nvSpPr>
        <p:spPr>
          <a:xfrm>
            <a:off x="1220018" y="1930876"/>
            <a:ext cx="9667722" cy="457200"/>
          </a:xfrm>
          <a:prstGeom prst="rect">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3200" b="1" dirty="0" smtClean="0">
                <a:solidFill>
                  <a:schemeClr val="bg1"/>
                </a:solidFill>
                <a:latin typeface="Helvetica Neue" charset="0"/>
                <a:ea typeface="Helvetica Neue" charset="0"/>
                <a:cs typeface="Helvetica Neue" charset="0"/>
              </a:rPr>
              <a:t>CAP</a:t>
            </a:r>
            <a:r>
              <a:rPr lang="zh-CN" altLang="en-US" sz="3200" b="1" dirty="0" smtClean="0">
                <a:solidFill>
                  <a:schemeClr val="bg1"/>
                </a:solidFill>
                <a:latin typeface="Helvetica Neue" charset="0"/>
                <a:ea typeface="Helvetica Neue" charset="0"/>
                <a:cs typeface="Helvetica Neue" charset="0"/>
              </a:rPr>
              <a:t> </a:t>
            </a:r>
            <a:r>
              <a:rPr lang="en-US" altLang="zh-CN" sz="3200" b="1" dirty="0" smtClean="0">
                <a:solidFill>
                  <a:schemeClr val="bg1"/>
                </a:solidFill>
                <a:latin typeface="Helvetica Neue" charset="0"/>
                <a:ea typeface="Helvetica Neue" charset="0"/>
                <a:cs typeface="Helvetica Neue" charset="0"/>
              </a:rPr>
              <a:t>Theorem</a:t>
            </a:r>
            <a:r>
              <a:rPr lang="zh-CN" altLang="en-US" sz="3200" b="1" dirty="0" smtClean="0">
                <a:solidFill>
                  <a:schemeClr val="bg1"/>
                </a:solidFill>
                <a:latin typeface="Helvetica Neue" charset="0"/>
                <a:ea typeface="Helvetica Neue" charset="0"/>
                <a:cs typeface="Helvetica Neue" charset="0"/>
              </a:rPr>
              <a:t> </a:t>
            </a:r>
            <a:r>
              <a:rPr lang="en-US" altLang="zh-CN" sz="3200" b="1" dirty="0" smtClean="0">
                <a:solidFill>
                  <a:schemeClr val="bg1"/>
                </a:solidFill>
                <a:latin typeface="Helvetica Neue" charset="0"/>
                <a:ea typeface="Helvetica Neue" charset="0"/>
                <a:cs typeface="Helvetica Neue" charset="0"/>
              </a:rPr>
              <a:t>for</a:t>
            </a:r>
            <a:r>
              <a:rPr lang="zh-CN" altLang="en-US" sz="3200" b="1" dirty="0" smtClean="0">
                <a:solidFill>
                  <a:schemeClr val="bg1"/>
                </a:solidFill>
                <a:latin typeface="Helvetica Neue" charset="0"/>
                <a:ea typeface="Helvetica Neue" charset="0"/>
                <a:cs typeface="Helvetica Neue" charset="0"/>
              </a:rPr>
              <a:t> </a:t>
            </a:r>
            <a:r>
              <a:rPr lang="en-US" altLang="zh-CN" sz="3200" b="1" dirty="0" smtClean="0">
                <a:solidFill>
                  <a:schemeClr val="bg1"/>
                </a:solidFill>
                <a:latin typeface="Helvetica Neue" charset="0"/>
                <a:ea typeface="Helvetica Neue" charset="0"/>
                <a:cs typeface="Helvetica Neue" charset="0"/>
              </a:rPr>
              <a:t>Mobility</a:t>
            </a:r>
            <a:endParaRPr lang="en-US" sz="3200" b="1" dirty="0">
              <a:solidFill>
                <a:schemeClr val="bg1"/>
              </a:solidFill>
              <a:latin typeface="Helvetica Neue" charset="0"/>
              <a:ea typeface="Helvetica Neue" charset="0"/>
              <a:cs typeface="Helvetica Neue" charset="0"/>
            </a:endParaRPr>
          </a:p>
        </p:txBody>
      </p:sp>
      <p:sp>
        <p:nvSpPr>
          <p:cNvPr id="2" name="Slide Number Placeholder 1"/>
          <p:cNvSpPr>
            <a:spLocks noGrp="1"/>
          </p:cNvSpPr>
          <p:nvPr>
            <p:ph type="sldNum" sz="quarter" idx="12"/>
          </p:nvPr>
        </p:nvSpPr>
        <p:spPr/>
        <p:txBody>
          <a:bodyPr/>
          <a:lstStyle/>
          <a:p>
            <a:fld id="{BF49A075-DFF4-2045-8324-40BF310EB4D7}" type="slidenum">
              <a:rPr lang="en-US" smtClean="0"/>
              <a:t>16</a:t>
            </a:fld>
            <a:endParaRPr lang="en-US"/>
          </a:p>
        </p:txBody>
      </p:sp>
    </p:spTree>
    <p:extLst>
      <p:ext uri="{BB962C8B-B14F-4D97-AF65-F5344CB8AC3E}">
        <p14:creationId xmlns:p14="http://schemas.microsoft.com/office/powerpoint/2010/main" val="193077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299848" y="3443110"/>
            <a:ext cx="2753060" cy="2392817"/>
            <a:chOff x="6299848" y="3443110"/>
            <a:chExt cx="2753060" cy="2392817"/>
          </a:xfrm>
        </p:grpSpPr>
        <p:pic>
          <p:nvPicPr>
            <p:cNvPr id="26" name="Picture 25"/>
            <p:cNvPicPr>
              <a:picLocks noChangeAspect="1"/>
            </p:cNvPicPr>
            <p:nvPr/>
          </p:nvPicPr>
          <p:blipFill>
            <a:blip r:embed="rId3"/>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2" name="Picture 41"/>
          <p:cNvPicPr>
            <a:picLocks noChangeAspect="1"/>
          </p:cNvPicPr>
          <p:nvPr/>
        </p:nvPicPr>
        <p:blipFill>
          <a:blip r:embed="rId4"/>
          <a:stretch>
            <a:fillRect/>
          </a:stretch>
        </p:blipFill>
        <p:spPr>
          <a:xfrm rot="2561892">
            <a:off x="8258085" y="5265209"/>
            <a:ext cx="1328192" cy="502433"/>
          </a:xfrm>
          <a:prstGeom prst="rect">
            <a:avLst/>
          </a:prstGeom>
        </p:spPr>
      </p:pic>
      <p:grpSp>
        <p:nvGrpSpPr>
          <p:cNvPr id="31" name="Group 30"/>
          <p:cNvGrpSpPr/>
          <p:nvPr/>
        </p:nvGrpSpPr>
        <p:grpSpPr>
          <a:xfrm>
            <a:off x="2387600" y="3443110"/>
            <a:ext cx="2809707" cy="2385890"/>
            <a:chOff x="2387600" y="3443110"/>
            <a:chExt cx="2809707" cy="2385890"/>
          </a:xfrm>
        </p:grpSpPr>
        <p:pic>
          <p:nvPicPr>
            <p:cNvPr id="24" name="Picture 23"/>
            <p:cNvPicPr>
              <a:picLocks noChangeAspect="1"/>
            </p:cNvPicPr>
            <p:nvPr/>
          </p:nvPicPr>
          <p:blipFill>
            <a:blip r:embed="rId5"/>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Example: Control-Plane Partition Between 4G Tracking Areas</a:t>
            </a:r>
            <a:endParaRPr lang="en-US" dirty="0">
              <a:latin typeface="Helvetica Neue" charset="0"/>
              <a:ea typeface="Helvetica Neue" charset="0"/>
              <a:cs typeface="Helvetica Neue" charset="0"/>
            </a:endParaRPr>
          </a:p>
        </p:txBody>
      </p:sp>
      <p:pic>
        <p:nvPicPr>
          <p:cNvPr id="4" name="Picture 3"/>
          <p:cNvPicPr>
            <a:picLocks noChangeAspect="1"/>
          </p:cNvPicPr>
          <p:nvPr/>
        </p:nvPicPr>
        <p:blipFill>
          <a:blip r:embed="rId6"/>
          <a:stretch>
            <a:fillRect/>
          </a:stretch>
        </p:blipFill>
        <p:spPr>
          <a:xfrm>
            <a:off x="9190335" y="5596968"/>
            <a:ext cx="342900" cy="635000"/>
          </a:xfrm>
          <a:prstGeom prst="rect">
            <a:avLst/>
          </a:prstGeom>
        </p:spPr>
      </p:pic>
      <p:pic>
        <p:nvPicPr>
          <p:cNvPr id="7" name="Picture 6"/>
          <p:cNvPicPr>
            <a:picLocks noChangeAspect="1"/>
          </p:cNvPicPr>
          <p:nvPr/>
        </p:nvPicPr>
        <p:blipFill>
          <a:blip r:embed="rId7"/>
          <a:stretch>
            <a:fillRect/>
          </a:stretch>
        </p:blipFill>
        <p:spPr>
          <a:xfrm>
            <a:off x="4109412" y="4496302"/>
            <a:ext cx="736600" cy="419100"/>
          </a:xfrm>
          <a:prstGeom prst="rect">
            <a:avLst/>
          </a:prstGeom>
        </p:spPr>
      </p:pic>
      <p:pic>
        <p:nvPicPr>
          <p:cNvPr id="9" name="Picture 8"/>
          <p:cNvPicPr>
            <a:picLocks noChangeAspect="1"/>
          </p:cNvPicPr>
          <p:nvPr/>
        </p:nvPicPr>
        <p:blipFill>
          <a:blip r:embed="rId8"/>
          <a:stretch>
            <a:fillRect/>
          </a:stretch>
        </p:blipFill>
        <p:spPr>
          <a:xfrm>
            <a:off x="6897307" y="4496302"/>
            <a:ext cx="736600" cy="419100"/>
          </a:xfrm>
          <a:prstGeom prst="rect">
            <a:avLst/>
          </a:prstGeom>
        </p:spPr>
      </p:pic>
      <p:pic>
        <p:nvPicPr>
          <p:cNvPr id="10" name="Picture 9"/>
          <p:cNvPicPr>
            <a:picLocks noChangeAspect="1"/>
          </p:cNvPicPr>
          <p:nvPr/>
        </p:nvPicPr>
        <p:blipFill>
          <a:blip r:embed="rId9"/>
          <a:stretch>
            <a:fillRect/>
          </a:stretch>
        </p:blipFill>
        <p:spPr>
          <a:xfrm>
            <a:off x="5604993" y="4683882"/>
            <a:ext cx="495300" cy="673100"/>
          </a:xfrm>
          <a:prstGeom prst="rect">
            <a:avLst/>
          </a:prstGeom>
        </p:spPr>
      </p:pic>
      <p:pic>
        <p:nvPicPr>
          <p:cNvPr id="19" name="Picture 18"/>
          <p:cNvPicPr>
            <a:picLocks noChangeAspect="1"/>
          </p:cNvPicPr>
          <p:nvPr/>
        </p:nvPicPr>
        <p:blipFill>
          <a:blip r:embed="rId10"/>
          <a:stretch>
            <a:fillRect/>
          </a:stretch>
        </p:blipFill>
        <p:spPr>
          <a:xfrm>
            <a:off x="62651" y="6339258"/>
            <a:ext cx="1549400" cy="558800"/>
          </a:xfrm>
          <a:prstGeom prst="rect">
            <a:avLst/>
          </a:prstGeom>
        </p:spPr>
      </p:pic>
      <p:pic>
        <p:nvPicPr>
          <p:cNvPr id="20" name="Picture 19"/>
          <p:cNvPicPr>
            <a:picLocks noChangeAspect="1"/>
          </p:cNvPicPr>
          <p:nvPr/>
        </p:nvPicPr>
        <p:blipFill>
          <a:blip r:embed="rId11"/>
          <a:stretch>
            <a:fillRect/>
          </a:stretch>
        </p:blipFill>
        <p:spPr>
          <a:xfrm>
            <a:off x="1491401" y="6339258"/>
            <a:ext cx="1638300" cy="571500"/>
          </a:xfrm>
          <a:prstGeom prst="rect">
            <a:avLst/>
          </a:prstGeom>
        </p:spPr>
      </p:pic>
      <p:pic>
        <p:nvPicPr>
          <p:cNvPr id="21" name="Picture 20"/>
          <p:cNvPicPr>
            <a:picLocks noChangeAspect="1"/>
          </p:cNvPicPr>
          <p:nvPr/>
        </p:nvPicPr>
        <p:blipFill>
          <a:blip r:embed="rId12"/>
          <a:stretch>
            <a:fillRect/>
          </a:stretch>
        </p:blipFill>
        <p:spPr>
          <a:xfrm>
            <a:off x="3040801" y="6339258"/>
            <a:ext cx="2120900" cy="558800"/>
          </a:xfrm>
          <a:prstGeom prst="rect">
            <a:avLst/>
          </a:prstGeom>
        </p:spPr>
      </p:pic>
      <p:pic>
        <p:nvPicPr>
          <p:cNvPr id="22" name="Picture 21"/>
          <p:cNvPicPr>
            <a:picLocks noChangeAspect="1"/>
          </p:cNvPicPr>
          <p:nvPr/>
        </p:nvPicPr>
        <p:blipFill>
          <a:blip r:embed="rId13"/>
          <a:stretch>
            <a:fillRect/>
          </a:stretch>
        </p:blipFill>
        <p:spPr>
          <a:xfrm>
            <a:off x="5197921" y="6339258"/>
            <a:ext cx="2222500" cy="558800"/>
          </a:xfrm>
          <a:prstGeom prst="rect">
            <a:avLst/>
          </a:prstGeom>
        </p:spPr>
      </p:pic>
      <p:cxnSp>
        <p:nvCxnSpPr>
          <p:cNvPr id="43" name="Straight Arrow Connector 42"/>
          <p:cNvCxnSpPr/>
          <p:nvPr/>
        </p:nvCxnSpPr>
        <p:spPr>
          <a:xfrm>
            <a:off x="4896325" y="4451553"/>
            <a:ext cx="1794640" cy="1872"/>
          </a:xfrm>
          <a:prstGeom prst="straightConnector1">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913873" y="4626227"/>
            <a:ext cx="894499"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545923" y="4049827"/>
            <a:ext cx="2420856" cy="369332"/>
          </a:xfrm>
          <a:prstGeom prst="rect">
            <a:avLst/>
          </a:prstGeom>
          <a:noFill/>
        </p:spPr>
        <p:txBody>
          <a:bodyPr wrap="none" rtlCol="0">
            <a:spAutoFit/>
          </a:bodyPr>
          <a:lstStyle/>
          <a:p>
            <a:r>
              <a:rPr lang="en-US" altLang="zh-CN" dirty="0" smtClean="0">
                <a:solidFill>
                  <a:srgbClr val="02A7F2"/>
                </a:solidFill>
                <a:latin typeface="Helvetica Neue" charset="0"/>
                <a:ea typeface="Helvetica Neue" charset="0"/>
                <a:cs typeface="Helvetica Neue" charset="0"/>
              </a:rPr>
              <a:t>Session state transfer</a:t>
            </a:r>
            <a:endParaRPr lang="en-US" dirty="0">
              <a:solidFill>
                <a:srgbClr val="02A7F2"/>
              </a:solidFill>
              <a:latin typeface="Helvetica Neue" charset="0"/>
              <a:ea typeface="Helvetica Neue" charset="0"/>
              <a:cs typeface="Helvetica Neue" charset="0"/>
            </a:endParaRPr>
          </a:p>
        </p:txBody>
      </p:sp>
      <p:grpSp>
        <p:nvGrpSpPr>
          <p:cNvPr id="89" name="Group 88"/>
          <p:cNvGrpSpPr/>
          <p:nvPr/>
        </p:nvGrpSpPr>
        <p:grpSpPr>
          <a:xfrm>
            <a:off x="3005387" y="3187216"/>
            <a:ext cx="5887118" cy="2060506"/>
            <a:chOff x="3005387" y="3187216"/>
            <a:chExt cx="5887118" cy="2060506"/>
          </a:xfrm>
        </p:grpSpPr>
        <p:pic>
          <p:nvPicPr>
            <p:cNvPr id="85" name="Picture 84"/>
            <p:cNvPicPr>
              <a:picLocks noChangeAspect="1"/>
            </p:cNvPicPr>
            <p:nvPr/>
          </p:nvPicPr>
          <p:blipFill>
            <a:blip r:embed="rId4"/>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4"/>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4"/>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4"/>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4"/>
          <a:stretch>
            <a:fillRect/>
          </a:stretch>
        </p:blipFill>
        <p:spPr>
          <a:xfrm>
            <a:off x="3566196" y="3552662"/>
            <a:ext cx="749300" cy="495300"/>
          </a:xfrm>
          <a:prstGeom prst="rect">
            <a:avLst/>
          </a:prstGeom>
        </p:spPr>
      </p:pic>
      <p:pic>
        <p:nvPicPr>
          <p:cNvPr id="8" name="Picture 7"/>
          <p:cNvPicPr>
            <a:picLocks noChangeAspect="1"/>
          </p:cNvPicPr>
          <p:nvPr/>
        </p:nvPicPr>
        <p:blipFill>
          <a:blip r:embed="rId15"/>
          <a:stretch>
            <a:fillRect/>
          </a:stretch>
        </p:blipFill>
        <p:spPr>
          <a:xfrm>
            <a:off x="6897307" y="3565362"/>
            <a:ext cx="736600" cy="469900"/>
          </a:xfrm>
          <a:prstGeom prst="rect">
            <a:avLst/>
          </a:prstGeom>
        </p:spPr>
      </p:pic>
      <p:sp>
        <p:nvSpPr>
          <p:cNvPr id="29" name="Cloud 28"/>
          <p:cNvSpPr/>
          <p:nvPr/>
        </p:nvSpPr>
        <p:spPr>
          <a:xfrm>
            <a:off x="4702601" y="2858109"/>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6"/>
          <a:stretch>
            <a:fillRect/>
          </a:stretch>
        </p:blipFill>
        <p:spPr>
          <a:xfrm>
            <a:off x="2474622" y="4598858"/>
            <a:ext cx="571500" cy="825500"/>
          </a:xfrm>
          <a:prstGeom prst="rect">
            <a:avLst/>
          </a:prstGeom>
        </p:spPr>
      </p:pic>
      <p:pic>
        <p:nvPicPr>
          <p:cNvPr id="11" name="Picture 10"/>
          <p:cNvPicPr>
            <a:picLocks noChangeAspect="1"/>
          </p:cNvPicPr>
          <p:nvPr/>
        </p:nvPicPr>
        <p:blipFill>
          <a:blip r:embed="rId17"/>
          <a:stretch>
            <a:fillRect/>
          </a:stretch>
        </p:blipFill>
        <p:spPr>
          <a:xfrm>
            <a:off x="8187784" y="4598858"/>
            <a:ext cx="571500" cy="825500"/>
          </a:xfrm>
          <a:prstGeom prst="rect">
            <a:avLst/>
          </a:prstGeom>
        </p:spPr>
      </p:pic>
      <p:pic>
        <p:nvPicPr>
          <p:cNvPr id="91" name="Picture 90"/>
          <p:cNvPicPr>
            <a:picLocks noChangeAspect="1"/>
          </p:cNvPicPr>
          <p:nvPr/>
        </p:nvPicPr>
        <p:blipFill>
          <a:blip r:embed="rId18"/>
          <a:stretch>
            <a:fillRect/>
          </a:stretch>
        </p:blipFill>
        <p:spPr>
          <a:xfrm>
            <a:off x="9290180" y="3063373"/>
            <a:ext cx="876300" cy="304800"/>
          </a:xfrm>
          <a:prstGeom prst="rect">
            <a:avLst/>
          </a:prstGeom>
        </p:spPr>
      </p:pic>
      <p:sp>
        <p:nvSpPr>
          <p:cNvPr id="92" name="TextBox 91"/>
          <p:cNvSpPr txBox="1"/>
          <p:nvPr/>
        </p:nvSpPr>
        <p:spPr>
          <a:xfrm>
            <a:off x="10140722" y="3033617"/>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318319"/>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487596"/>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Cross 12"/>
          <p:cNvSpPr/>
          <p:nvPr/>
        </p:nvSpPr>
        <p:spPr>
          <a:xfrm rot="2626510">
            <a:off x="5699129" y="4430436"/>
            <a:ext cx="407686" cy="407686"/>
          </a:xfrm>
          <a:prstGeom prst="plus">
            <a:avLst>
              <a:gd name="adj" fmla="val 3763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ular Callout 43"/>
          <p:cNvSpPr/>
          <p:nvPr/>
        </p:nvSpPr>
        <p:spPr>
          <a:xfrm>
            <a:off x="6890799" y="3727162"/>
            <a:ext cx="4420138" cy="563583"/>
          </a:xfrm>
          <a:prstGeom prst="wedgeRoundRectCallout">
            <a:avLst>
              <a:gd name="adj1" fmla="val -35972"/>
              <a:gd name="adj2" fmla="val 75834"/>
              <a:gd name="adj3" fmla="val 16667"/>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800" dirty="0" smtClean="0">
                <a:latin typeface="Helvetica" charset="0"/>
                <a:ea typeface="Helvetica" charset="0"/>
                <a:cs typeface="Helvetica" charset="0"/>
              </a:rPr>
              <a:t>How</a:t>
            </a:r>
            <a:r>
              <a:rPr lang="zh-CN" altLang="en-US" sz="2800" dirty="0" smtClean="0">
                <a:latin typeface="Helvetica" charset="0"/>
                <a:ea typeface="Helvetica" charset="0"/>
                <a:cs typeface="Helvetica" charset="0"/>
              </a:rPr>
              <a:t> </a:t>
            </a:r>
            <a:r>
              <a:rPr lang="en-US" altLang="zh-CN" sz="2800" dirty="0" smtClean="0">
                <a:latin typeface="Helvetica" charset="0"/>
                <a:ea typeface="Helvetica" charset="0"/>
                <a:cs typeface="Helvetica" charset="0"/>
              </a:rPr>
              <a:t>should I operate now?</a:t>
            </a:r>
            <a:endParaRPr lang="en-US" sz="2800" dirty="0">
              <a:latin typeface="Helvetica" charset="0"/>
              <a:ea typeface="Helvetica" charset="0"/>
              <a:cs typeface="Helvetica" charset="0"/>
            </a:endParaRPr>
          </a:p>
        </p:txBody>
      </p:sp>
      <p:sp>
        <p:nvSpPr>
          <p:cNvPr id="12" name="Slide Number Placeholder 11"/>
          <p:cNvSpPr>
            <a:spLocks noGrp="1"/>
          </p:cNvSpPr>
          <p:nvPr>
            <p:ph type="sldNum" sz="quarter" idx="12"/>
          </p:nvPr>
        </p:nvSpPr>
        <p:spPr/>
        <p:txBody>
          <a:bodyPr/>
          <a:lstStyle/>
          <a:p>
            <a:fld id="{BF49A075-DFF4-2045-8324-40BF310EB4D7}" type="slidenum">
              <a:rPr lang="en-US" smtClean="0"/>
              <a:t>17</a:t>
            </a:fld>
            <a:endParaRPr lang="en-US"/>
          </a:p>
        </p:txBody>
      </p:sp>
    </p:spTree>
    <p:extLst>
      <p:ext uri="{BB962C8B-B14F-4D97-AF65-F5344CB8AC3E}">
        <p14:creationId xmlns:p14="http://schemas.microsoft.com/office/powerpoint/2010/main" val="1821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30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299848" y="3443110"/>
            <a:ext cx="2753060" cy="2392817"/>
            <a:chOff x="6299848" y="3443110"/>
            <a:chExt cx="2753060" cy="2392817"/>
          </a:xfrm>
        </p:grpSpPr>
        <p:pic>
          <p:nvPicPr>
            <p:cNvPr id="26" name="Picture 25"/>
            <p:cNvPicPr>
              <a:picLocks noChangeAspect="1"/>
            </p:cNvPicPr>
            <p:nvPr/>
          </p:nvPicPr>
          <p:blipFill>
            <a:blip r:embed="rId3"/>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2" name="Picture 41"/>
          <p:cNvPicPr>
            <a:picLocks noChangeAspect="1"/>
          </p:cNvPicPr>
          <p:nvPr/>
        </p:nvPicPr>
        <p:blipFill>
          <a:blip r:embed="rId4"/>
          <a:stretch>
            <a:fillRect/>
          </a:stretch>
        </p:blipFill>
        <p:spPr>
          <a:xfrm rot="2561892">
            <a:off x="8258085" y="5265209"/>
            <a:ext cx="1328192" cy="502433"/>
          </a:xfrm>
          <a:prstGeom prst="rect">
            <a:avLst/>
          </a:prstGeom>
        </p:spPr>
      </p:pic>
      <p:pic>
        <p:nvPicPr>
          <p:cNvPr id="37" name="Picture 36"/>
          <p:cNvPicPr>
            <a:picLocks noChangeAspect="1"/>
          </p:cNvPicPr>
          <p:nvPr/>
        </p:nvPicPr>
        <p:blipFill>
          <a:blip r:embed="rId5"/>
          <a:stretch>
            <a:fillRect/>
          </a:stretch>
        </p:blipFill>
        <p:spPr>
          <a:xfrm flipH="1">
            <a:off x="9326786" y="5725605"/>
            <a:ext cx="341491" cy="341491"/>
          </a:xfrm>
          <a:prstGeom prst="rect">
            <a:avLst/>
          </a:prstGeom>
        </p:spPr>
      </p:pic>
      <p:grpSp>
        <p:nvGrpSpPr>
          <p:cNvPr id="31" name="Group 30"/>
          <p:cNvGrpSpPr/>
          <p:nvPr/>
        </p:nvGrpSpPr>
        <p:grpSpPr>
          <a:xfrm>
            <a:off x="2387600" y="3443110"/>
            <a:ext cx="2809707" cy="2385890"/>
            <a:chOff x="2387600" y="3443110"/>
            <a:chExt cx="2809707" cy="2385890"/>
          </a:xfrm>
        </p:grpSpPr>
        <p:pic>
          <p:nvPicPr>
            <p:cNvPr id="24" name="Picture 23"/>
            <p:cNvPicPr>
              <a:picLocks noChangeAspect="1"/>
            </p:cNvPicPr>
            <p:nvPr/>
          </p:nvPicPr>
          <p:blipFill>
            <a:blip r:embed="rId6"/>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Option 1</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(4G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LTE): Consistency Over Availability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593803"/>
            <a:ext cx="10515600" cy="1319065"/>
          </a:xfrm>
        </p:spPr>
        <p:txBody>
          <a:bodyPr>
            <a:normAutofit/>
          </a:bodyPr>
          <a:lstStyle/>
          <a:p>
            <a:r>
              <a:rPr lang="en-US" altLang="zh-CN" dirty="0" smtClean="0">
                <a:latin typeface="Helvetica Neue" charset="0"/>
                <a:ea typeface="Helvetica Neue" charset="0"/>
                <a:cs typeface="Helvetica Neue" charset="0"/>
              </a:rPr>
              <a:t>Suspend data service until the partition is recovered</a:t>
            </a:r>
          </a:p>
          <a:p>
            <a:r>
              <a:rPr lang="en-US" dirty="0" smtClean="0">
                <a:latin typeface="Helvetica Neue" charset="0"/>
                <a:ea typeface="Helvetica Neue" charset="0"/>
                <a:cs typeface="Helvetica Neue" charset="0"/>
              </a:rPr>
              <a:t>Guaranteed correct</a:t>
            </a:r>
            <a:r>
              <a:rPr lang="en-US" altLang="zh-CN" dirty="0" smtClean="0">
                <a:latin typeface="Helvetica Neue" charset="0"/>
                <a:ea typeface="Helvetica Neue" charset="0"/>
                <a:cs typeface="Helvetica Neue" charset="0"/>
              </a:rPr>
              <a:t>ness</a:t>
            </a:r>
            <a:endParaRPr lang="en-US" dirty="0" smtClean="0">
              <a:latin typeface="Helvetica Neue" charset="0"/>
              <a:ea typeface="Helvetica Neue" charset="0"/>
              <a:cs typeface="Helvetica Neue" charset="0"/>
            </a:endParaRPr>
          </a:p>
        </p:txBody>
      </p:sp>
      <p:pic>
        <p:nvPicPr>
          <p:cNvPr id="4" name="Picture 3"/>
          <p:cNvPicPr>
            <a:picLocks noChangeAspect="1"/>
          </p:cNvPicPr>
          <p:nvPr/>
        </p:nvPicPr>
        <p:blipFill>
          <a:blip r:embed="rId7"/>
          <a:stretch>
            <a:fillRect/>
          </a:stretch>
        </p:blipFill>
        <p:spPr>
          <a:xfrm>
            <a:off x="9190335" y="5596968"/>
            <a:ext cx="342900" cy="635000"/>
          </a:xfrm>
          <a:prstGeom prst="rect">
            <a:avLst/>
          </a:prstGeom>
        </p:spPr>
      </p:pic>
      <p:pic>
        <p:nvPicPr>
          <p:cNvPr id="7" name="Picture 6"/>
          <p:cNvPicPr>
            <a:picLocks noChangeAspect="1"/>
          </p:cNvPicPr>
          <p:nvPr/>
        </p:nvPicPr>
        <p:blipFill>
          <a:blip r:embed="rId8"/>
          <a:stretch>
            <a:fillRect/>
          </a:stretch>
        </p:blipFill>
        <p:spPr>
          <a:xfrm>
            <a:off x="4109412" y="4496302"/>
            <a:ext cx="736600" cy="419100"/>
          </a:xfrm>
          <a:prstGeom prst="rect">
            <a:avLst/>
          </a:prstGeom>
        </p:spPr>
      </p:pic>
      <p:pic>
        <p:nvPicPr>
          <p:cNvPr id="9" name="Picture 8"/>
          <p:cNvPicPr>
            <a:picLocks noChangeAspect="1"/>
          </p:cNvPicPr>
          <p:nvPr/>
        </p:nvPicPr>
        <p:blipFill>
          <a:blip r:embed="rId9"/>
          <a:stretch>
            <a:fillRect/>
          </a:stretch>
        </p:blipFill>
        <p:spPr>
          <a:xfrm>
            <a:off x="6897307" y="4496302"/>
            <a:ext cx="736600" cy="419100"/>
          </a:xfrm>
          <a:prstGeom prst="rect">
            <a:avLst/>
          </a:prstGeom>
        </p:spPr>
      </p:pic>
      <p:pic>
        <p:nvPicPr>
          <p:cNvPr id="10" name="Picture 9"/>
          <p:cNvPicPr>
            <a:picLocks noChangeAspect="1"/>
          </p:cNvPicPr>
          <p:nvPr/>
        </p:nvPicPr>
        <p:blipFill>
          <a:blip r:embed="rId10"/>
          <a:stretch>
            <a:fillRect/>
          </a:stretch>
        </p:blipFill>
        <p:spPr>
          <a:xfrm>
            <a:off x="5604993" y="4683882"/>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cxnSp>
        <p:nvCxnSpPr>
          <p:cNvPr id="43" name="Straight Arrow Connector 42"/>
          <p:cNvCxnSpPr/>
          <p:nvPr/>
        </p:nvCxnSpPr>
        <p:spPr>
          <a:xfrm>
            <a:off x="4896325" y="4451553"/>
            <a:ext cx="1794640" cy="1872"/>
          </a:xfrm>
          <a:prstGeom prst="straightConnector1">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913873" y="4626227"/>
            <a:ext cx="894499"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545923" y="4049827"/>
            <a:ext cx="2420856" cy="369332"/>
          </a:xfrm>
          <a:prstGeom prst="rect">
            <a:avLst/>
          </a:prstGeom>
          <a:noFill/>
        </p:spPr>
        <p:txBody>
          <a:bodyPr wrap="none" rtlCol="0">
            <a:spAutoFit/>
          </a:bodyPr>
          <a:lstStyle/>
          <a:p>
            <a:r>
              <a:rPr lang="en-US" altLang="zh-CN" dirty="0" smtClean="0">
                <a:solidFill>
                  <a:srgbClr val="02A7F2"/>
                </a:solidFill>
                <a:latin typeface="Helvetica Neue" charset="0"/>
                <a:ea typeface="Helvetica Neue" charset="0"/>
                <a:cs typeface="Helvetica Neue" charset="0"/>
              </a:rPr>
              <a:t>Session state transfer</a:t>
            </a:r>
            <a:endParaRPr lang="en-US" dirty="0">
              <a:solidFill>
                <a:srgbClr val="02A7F2"/>
              </a:solidFill>
              <a:latin typeface="Helvetica Neue" charset="0"/>
              <a:ea typeface="Helvetica Neue" charset="0"/>
              <a:cs typeface="Helvetica Neue" charset="0"/>
            </a:endParaRPr>
          </a:p>
        </p:txBody>
      </p:sp>
      <p:grpSp>
        <p:nvGrpSpPr>
          <p:cNvPr id="89" name="Group 88"/>
          <p:cNvGrpSpPr/>
          <p:nvPr/>
        </p:nvGrpSpPr>
        <p:grpSpPr>
          <a:xfrm>
            <a:off x="3005387" y="3187216"/>
            <a:ext cx="5887118" cy="2060506"/>
            <a:chOff x="3005387" y="3187216"/>
            <a:chExt cx="5887118" cy="2060506"/>
          </a:xfrm>
        </p:grpSpPr>
        <p:pic>
          <p:nvPicPr>
            <p:cNvPr id="85" name="Picture 84"/>
            <p:cNvPicPr>
              <a:picLocks noChangeAspect="1"/>
            </p:cNvPicPr>
            <p:nvPr/>
          </p:nvPicPr>
          <p:blipFill>
            <a:blip r:embed="rId4"/>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4"/>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4"/>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4"/>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5"/>
          <a:stretch>
            <a:fillRect/>
          </a:stretch>
        </p:blipFill>
        <p:spPr>
          <a:xfrm>
            <a:off x="3566196" y="3552662"/>
            <a:ext cx="749300" cy="495300"/>
          </a:xfrm>
          <a:prstGeom prst="rect">
            <a:avLst/>
          </a:prstGeom>
        </p:spPr>
      </p:pic>
      <p:pic>
        <p:nvPicPr>
          <p:cNvPr id="8" name="Picture 7"/>
          <p:cNvPicPr>
            <a:picLocks noChangeAspect="1"/>
          </p:cNvPicPr>
          <p:nvPr/>
        </p:nvPicPr>
        <p:blipFill>
          <a:blip r:embed="rId16"/>
          <a:stretch>
            <a:fillRect/>
          </a:stretch>
        </p:blipFill>
        <p:spPr>
          <a:xfrm>
            <a:off x="6897307" y="3565362"/>
            <a:ext cx="736600" cy="469900"/>
          </a:xfrm>
          <a:prstGeom prst="rect">
            <a:avLst/>
          </a:prstGeom>
        </p:spPr>
      </p:pic>
      <p:sp>
        <p:nvSpPr>
          <p:cNvPr id="29" name="Cloud 28"/>
          <p:cNvSpPr/>
          <p:nvPr/>
        </p:nvSpPr>
        <p:spPr>
          <a:xfrm>
            <a:off x="4702601" y="2858109"/>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7"/>
          <a:stretch>
            <a:fillRect/>
          </a:stretch>
        </p:blipFill>
        <p:spPr>
          <a:xfrm>
            <a:off x="2474622" y="4598858"/>
            <a:ext cx="571500" cy="825500"/>
          </a:xfrm>
          <a:prstGeom prst="rect">
            <a:avLst/>
          </a:prstGeom>
        </p:spPr>
      </p:pic>
      <p:pic>
        <p:nvPicPr>
          <p:cNvPr id="11" name="Picture 10"/>
          <p:cNvPicPr>
            <a:picLocks noChangeAspect="1"/>
          </p:cNvPicPr>
          <p:nvPr/>
        </p:nvPicPr>
        <p:blipFill>
          <a:blip r:embed="rId18"/>
          <a:stretch>
            <a:fillRect/>
          </a:stretch>
        </p:blipFill>
        <p:spPr>
          <a:xfrm>
            <a:off x="8187784" y="4598858"/>
            <a:ext cx="571500" cy="825500"/>
          </a:xfrm>
          <a:prstGeom prst="rect">
            <a:avLst/>
          </a:prstGeom>
        </p:spPr>
      </p:pic>
      <p:pic>
        <p:nvPicPr>
          <p:cNvPr id="91" name="Picture 90"/>
          <p:cNvPicPr>
            <a:picLocks noChangeAspect="1"/>
          </p:cNvPicPr>
          <p:nvPr/>
        </p:nvPicPr>
        <p:blipFill>
          <a:blip r:embed="rId19"/>
          <a:stretch>
            <a:fillRect/>
          </a:stretch>
        </p:blipFill>
        <p:spPr>
          <a:xfrm>
            <a:off x="9290180" y="3063373"/>
            <a:ext cx="876300" cy="304800"/>
          </a:xfrm>
          <a:prstGeom prst="rect">
            <a:avLst/>
          </a:prstGeom>
        </p:spPr>
      </p:pic>
      <p:sp>
        <p:nvSpPr>
          <p:cNvPr id="92" name="TextBox 91"/>
          <p:cNvSpPr txBox="1"/>
          <p:nvPr/>
        </p:nvSpPr>
        <p:spPr>
          <a:xfrm>
            <a:off x="10140722" y="3033617"/>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318319"/>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487596"/>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Cross 12"/>
          <p:cNvSpPr/>
          <p:nvPr/>
        </p:nvSpPr>
        <p:spPr>
          <a:xfrm rot="2626510">
            <a:off x="5699129" y="4430436"/>
            <a:ext cx="407686" cy="407686"/>
          </a:xfrm>
          <a:prstGeom prst="plus">
            <a:avLst>
              <a:gd name="adj" fmla="val 3763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ross 37"/>
          <p:cNvSpPr/>
          <p:nvPr/>
        </p:nvSpPr>
        <p:spPr>
          <a:xfrm rot="2626510">
            <a:off x="8514745" y="5006860"/>
            <a:ext cx="407686" cy="407686"/>
          </a:xfrm>
          <a:prstGeom prst="plus">
            <a:avLst>
              <a:gd name="adj" fmla="val 3763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20"/>
          <a:stretch>
            <a:fillRect/>
          </a:stretch>
        </p:blipFill>
        <p:spPr>
          <a:xfrm>
            <a:off x="8090597" y="2552390"/>
            <a:ext cx="1011361" cy="975666"/>
          </a:xfrm>
          <a:prstGeom prst="rect">
            <a:avLst/>
          </a:prstGeom>
        </p:spPr>
      </p:pic>
      <p:pic>
        <p:nvPicPr>
          <p:cNvPr id="40" name="Picture 39"/>
          <p:cNvPicPr>
            <a:picLocks noChangeAspect="1"/>
          </p:cNvPicPr>
          <p:nvPr/>
        </p:nvPicPr>
        <p:blipFill>
          <a:blip r:embed="rId21"/>
          <a:stretch>
            <a:fillRect/>
          </a:stretch>
        </p:blipFill>
        <p:spPr>
          <a:xfrm>
            <a:off x="9495051" y="4488567"/>
            <a:ext cx="1409404" cy="657722"/>
          </a:xfrm>
          <a:prstGeom prst="rect">
            <a:avLst/>
          </a:prstGeom>
        </p:spPr>
      </p:pic>
      <p:pic>
        <p:nvPicPr>
          <p:cNvPr id="41" name="Picture 40"/>
          <p:cNvPicPr>
            <a:picLocks noChangeAspect="1"/>
          </p:cNvPicPr>
          <p:nvPr/>
        </p:nvPicPr>
        <p:blipFill>
          <a:blip r:embed="rId22"/>
          <a:stretch>
            <a:fillRect/>
          </a:stretch>
        </p:blipFill>
        <p:spPr>
          <a:xfrm>
            <a:off x="8684350" y="4426144"/>
            <a:ext cx="859304" cy="859304"/>
          </a:xfrm>
          <a:prstGeom prst="rect">
            <a:avLst/>
          </a:prstGeom>
        </p:spPr>
      </p:pic>
      <p:pic>
        <p:nvPicPr>
          <p:cNvPr id="44" name="Picture 4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66773" y="2976286"/>
            <a:ext cx="825015" cy="825015"/>
          </a:xfrm>
          <a:prstGeom prst="rect">
            <a:avLst/>
          </a:prstGeom>
        </p:spPr>
      </p:pic>
      <p:sp>
        <p:nvSpPr>
          <p:cNvPr id="45" name="TextBox 44"/>
          <p:cNvSpPr txBox="1"/>
          <p:nvPr/>
        </p:nvSpPr>
        <p:spPr>
          <a:xfrm>
            <a:off x="7191747" y="2676660"/>
            <a:ext cx="574661" cy="666445"/>
          </a:xfrm>
          <a:prstGeom prst="rect">
            <a:avLst/>
          </a:prstGeom>
          <a:noFill/>
        </p:spPr>
        <p:txBody>
          <a:bodyPr wrap="square" rtlCol="0">
            <a:spAutoFit/>
          </a:bodyPr>
          <a:lstStyle/>
          <a:p>
            <a:r>
              <a:rPr lang="zh-CN" altLang="en-US" sz="3600" b="1" dirty="0" smtClean="0">
                <a:solidFill>
                  <a:srgbClr val="00B050"/>
                </a:solidFill>
                <a:latin typeface="Helvetica Neue" charset="0"/>
                <a:ea typeface="Helvetica Neue" charset="0"/>
                <a:cs typeface="Helvetica Neue" charset="0"/>
              </a:rPr>
              <a:t>✓</a:t>
            </a:r>
            <a:endParaRPr lang="en-US" b="1" dirty="0">
              <a:solidFill>
                <a:srgbClr val="00B050"/>
              </a:solidFill>
              <a:latin typeface="Helvetica Neue" charset="0"/>
              <a:ea typeface="Helvetica Neue" charset="0"/>
              <a:cs typeface="Helvetica Neue" charset="0"/>
            </a:endParaRPr>
          </a:p>
        </p:txBody>
      </p:sp>
      <p:sp>
        <p:nvSpPr>
          <p:cNvPr id="46" name="TextBox 45"/>
          <p:cNvSpPr txBox="1"/>
          <p:nvPr/>
        </p:nvSpPr>
        <p:spPr>
          <a:xfrm>
            <a:off x="9014270" y="2424959"/>
            <a:ext cx="646331" cy="646331"/>
          </a:xfrm>
          <a:prstGeom prst="rect">
            <a:avLst/>
          </a:prstGeom>
          <a:noFill/>
        </p:spPr>
        <p:txBody>
          <a:bodyPr wrap="none" rtlCol="0">
            <a:spAutoFit/>
          </a:bodyPr>
          <a:lstStyle/>
          <a:p>
            <a:r>
              <a:rPr lang="zh-CN" altLang="en-US" sz="3600" b="1" dirty="0" smtClean="0">
                <a:solidFill>
                  <a:srgbClr val="00B050"/>
                </a:solidFill>
                <a:latin typeface="Helvetica Neue" charset="0"/>
                <a:ea typeface="Helvetica Neue" charset="0"/>
                <a:cs typeface="Helvetica Neue" charset="0"/>
              </a:rPr>
              <a:t>✓</a:t>
            </a:r>
            <a:endParaRPr lang="en-US" sz="3600" b="1" dirty="0">
              <a:solidFill>
                <a:srgbClr val="00B050"/>
              </a:solidFill>
              <a:latin typeface="Helvetica Neue" charset="0"/>
              <a:ea typeface="Helvetica Neue" charset="0"/>
              <a:cs typeface="Helvetica Neue" charset="0"/>
            </a:endParaRPr>
          </a:p>
        </p:txBody>
      </p:sp>
      <p:sp>
        <p:nvSpPr>
          <p:cNvPr id="49" name="TextBox 48"/>
          <p:cNvSpPr txBox="1"/>
          <p:nvPr/>
        </p:nvSpPr>
        <p:spPr>
          <a:xfrm>
            <a:off x="9079850" y="4092987"/>
            <a:ext cx="646331" cy="646331"/>
          </a:xfrm>
          <a:prstGeom prst="rect">
            <a:avLst/>
          </a:prstGeom>
          <a:noFill/>
        </p:spPr>
        <p:txBody>
          <a:bodyPr wrap="none" rtlCol="0">
            <a:spAutoFit/>
          </a:bodyPr>
          <a:lstStyle/>
          <a:p>
            <a:r>
              <a:rPr lang="zh-CN" altLang="en-US" sz="3600" b="1" dirty="0">
                <a:solidFill>
                  <a:srgbClr val="00B050"/>
                </a:solidFill>
                <a:latin typeface="Helvetica Neue" charset="0"/>
                <a:ea typeface="Helvetica Neue" charset="0"/>
                <a:cs typeface="Helvetica Neue" charset="0"/>
              </a:rPr>
              <a:t>✓</a:t>
            </a:r>
            <a:endParaRPr lang="en-US" sz="3600" b="1" dirty="0">
              <a:solidFill>
                <a:srgbClr val="00B050"/>
              </a:solidFill>
              <a:latin typeface="Helvetica Neue" charset="0"/>
              <a:ea typeface="Helvetica Neue" charset="0"/>
              <a:cs typeface="Helvetica Neue" charset="0"/>
            </a:endParaRPr>
          </a:p>
        </p:txBody>
      </p:sp>
      <p:sp>
        <p:nvSpPr>
          <p:cNvPr id="50" name="TextBox 49"/>
          <p:cNvSpPr txBox="1"/>
          <p:nvPr/>
        </p:nvSpPr>
        <p:spPr>
          <a:xfrm>
            <a:off x="10770862" y="4128387"/>
            <a:ext cx="646331" cy="646331"/>
          </a:xfrm>
          <a:prstGeom prst="rect">
            <a:avLst/>
          </a:prstGeom>
          <a:noFill/>
        </p:spPr>
        <p:txBody>
          <a:bodyPr wrap="none" rtlCol="0">
            <a:spAutoFit/>
          </a:bodyPr>
          <a:lstStyle/>
          <a:p>
            <a:r>
              <a:rPr lang="zh-CN" altLang="en-US" sz="3600" b="1" dirty="0">
                <a:solidFill>
                  <a:srgbClr val="00B050"/>
                </a:solidFill>
                <a:latin typeface="Helvetica Neue" charset="0"/>
                <a:ea typeface="Helvetica Neue" charset="0"/>
                <a:cs typeface="Helvetica Neue" charset="0"/>
              </a:rPr>
              <a:t>✓</a:t>
            </a:r>
            <a:endParaRPr lang="en-US" sz="3600" b="1" dirty="0">
              <a:solidFill>
                <a:srgbClr val="00B050"/>
              </a:solidFill>
              <a:latin typeface="Helvetica Neue" charset="0"/>
              <a:ea typeface="Helvetica Neue" charset="0"/>
              <a:cs typeface="Helvetica Neue" charset="0"/>
            </a:endParaRPr>
          </a:p>
        </p:txBody>
      </p:sp>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507192" y="5624722"/>
            <a:ext cx="1555166" cy="1204856"/>
          </a:xfrm>
          <a:prstGeom prst="rect">
            <a:avLst/>
          </a:prstGeom>
        </p:spPr>
      </p:pic>
      <p:sp>
        <p:nvSpPr>
          <p:cNvPr id="14" name="Slide Number Placeholder 13"/>
          <p:cNvSpPr>
            <a:spLocks noGrp="1"/>
          </p:cNvSpPr>
          <p:nvPr>
            <p:ph type="sldNum" sz="quarter" idx="12"/>
          </p:nvPr>
        </p:nvSpPr>
        <p:spPr/>
        <p:txBody>
          <a:bodyPr/>
          <a:lstStyle/>
          <a:p>
            <a:fld id="{BF49A075-DFF4-2045-8324-40BF310EB4D7}" type="slidenum">
              <a:rPr lang="en-US" smtClean="0"/>
              <a:t>18</a:t>
            </a:fld>
            <a:endParaRPr lang="en-US"/>
          </a:p>
        </p:txBody>
      </p:sp>
    </p:spTree>
    <p:extLst>
      <p:ext uri="{BB962C8B-B14F-4D97-AF65-F5344CB8AC3E}">
        <p14:creationId xmlns:p14="http://schemas.microsoft.com/office/powerpoint/2010/main" val="154703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02826 -0.01018 L -0.06914 -0.09953 " pathEditMode="relative" rAng="0" ptsTypes="AA">
                                      <p:cBhvr>
                                        <p:cTn id="8" dur="1000" fill="hold"/>
                                        <p:tgtEl>
                                          <p:spTgt spid="37"/>
                                        </p:tgtEl>
                                        <p:attrNameLst>
                                          <p:attrName>ppt_x</p:attrName>
                                          <p:attrName>ppt_y</p:attrName>
                                        </p:attrNameLst>
                                      </p:cBhvr>
                                      <p:rCtr x="-2044" y="-4468"/>
                                    </p:animMotion>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5" grpId="0"/>
      <p:bldP spid="46"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a:latin typeface="Helvetica Neue" charset="0"/>
                <a:ea typeface="Helvetica Neue" charset="0"/>
                <a:cs typeface="Helvetica Neue" charset="0"/>
              </a:rPr>
              <a:t>Option 1</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a:t>
            </a:r>
            <a:r>
              <a:rPr lang="en-US" altLang="zh-CN" dirty="0" smtClean="0">
                <a:latin typeface="Helvetica Neue" charset="0"/>
                <a:ea typeface="Helvetica Neue" charset="0"/>
                <a:cs typeface="Helvetica Neue" charset="0"/>
              </a:rPr>
              <a:t>4G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LTE): </a:t>
            </a:r>
            <a:r>
              <a:rPr lang="en-US" altLang="zh-CN" dirty="0">
                <a:latin typeface="Helvetica Neue" charset="0"/>
                <a:ea typeface="Helvetica Neue" charset="0"/>
                <a:cs typeface="Helvetica Neue" charset="0"/>
              </a:rPr>
              <a:t>How </a:t>
            </a:r>
            <a:r>
              <a:rPr lang="en-US" altLang="zh-CN" dirty="0" smtClean="0">
                <a:latin typeface="Helvetica Neue" charset="0"/>
                <a:ea typeface="Helvetica Neue" charset="0"/>
                <a:cs typeface="Helvetica Neue" charset="0"/>
              </a:rPr>
              <a:t>Much Delay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 Reality?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593803"/>
            <a:ext cx="10515600" cy="1319065"/>
          </a:xfrm>
        </p:spPr>
        <p:txBody>
          <a:bodyPr>
            <a:normAutofit/>
          </a:bodyPr>
          <a:lstStyle/>
          <a:p>
            <a:r>
              <a:rPr lang="en-US" altLang="zh-CN" dirty="0" smtClean="0">
                <a:latin typeface="Helvetica Neue" charset="0"/>
                <a:ea typeface="Helvetica Neue" charset="0"/>
                <a:cs typeface="Helvetica Neue" charset="0"/>
              </a:rPr>
              <a:t>Comparable to radio latency </a:t>
            </a:r>
            <a:r>
              <a:rPr lang="en-US" altLang="zh-CN" dirty="0" smtClean="0">
                <a:latin typeface="Helvetica Neue" charset="0"/>
                <a:ea typeface="Helvetica Neue" charset="0"/>
                <a:cs typeface="Helvetica Neue" charset="0"/>
                <a:sym typeface="Wingdings"/>
              </a:rPr>
              <a:t></a:t>
            </a:r>
            <a:r>
              <a:rPr lang="en-US" altLang="zh-CN" dirty="0" smtClean="0">
                <a:latin typeface="Helvetica Neue" charset="0"/>
                <a:ea typeface="Helvetica Neue" charset="0"/>
                <a:cs typeface="Helvetica Neue" charset="0"/>
              </a:rPr>
              <a:t>: 193.8ms-6.4s (29.8-69.6%)</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32" y="2912868"/>
            <a:ext cx="5140719" cy="33526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7192" y="5624722"/>
            <a:ext cx="1555166" cy="12048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32" y="2912868"/>
            <a:ext cx="5140719" cy="33526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332" y="2912817"/>
            <a:ext cx="5140717" cy="335264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021" y="2912534"/>
            <a:ext cx="5140717" cy="3352641"/>
          </a:xfrm>
          <a:prstGeom prst="rect">
            <a:avLst/>
          </a:prstGeom>
        </p:spPr>
      </p:pic>
      <p:sp>
        <p:nvSpPr>
          <p:cNvPr id="4" name="Slide Number Placeholder 3"/>
          <p:cNvSpPr>
            <a:spLocks noGrp="1"/>
          </p:cNvSpPr>
          <p:nvPr>
            <p:ph type="sldNum" sz="quarter" idx="12"/>
          </p:nvPr>
        </p:nvSpPr>
        <p:spPr/>
        <p:txBody>
          <a:bodyPr/>
          <a:lstStyle/>
          <a:p>
            <a:fld id="{BF49A075-DFF4-2045-8324-40BF310EB4D7}" type="slidenum">
              <a:rPr lang="en-US" smtClean="0"/>
              <a:t>19</a:t>
            </a:fld>
            <a:endParaRPr lang="en-US"/>
          </a:p>
        </p:txBody>
      </p:sp>
    </p:spTree>
    <p:extLst>
      <p:ext uri="{BB962C8B-B14F-4D97-AF65-F5344CB8AC3E}">
        <p14:creationId xmlns:p14="http://schemas.microsoft.com/office/powerpoint/2010/main" val="983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New</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Services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Future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5G</a:t>
            </a:r>
            <a:endParaRPr lang="en-US" dirty="0">
              <a:latin typeface="Helvetica Neue" charset="0"/>
              <a:ea typeface="Helvetica Neue" charset="0"/>
              <a:cs typeface="Helvetica Neue" charset="0"/>
            </a:endParaRPr>
          </a:p>
        </p:txBody>
      </p:sp>
      <p:pic>
        <p:nvPicPr>
          <p:cNvPr id="4" name="Picture 3"/>
          <p:cNvPicPr>
            <a:picLocks noChangeAspect="1"/>
          </p:cNvPicPr>
          <p:nvPr/>
        </p:nvPicPr>
        <p:blipFill>
          <a:blip r:embed="rId3"/>
          <a:stretch>
            <a:fillRect/>
          </a:stretch>
        </p:blipFill>
        <p:spPr>
          <a:xfrm>
            <a:off x="707526" y="1484691"/>
            <a:ext cx="3190261" cy="2183662"/>
          </a:xfrm>
          <a:prstGeom prst="rect">
            <a:avLst/>
          </a:prstGeom>
        </p:spPr>
      </p:pic>
      <p:pic>
        <p:nvPicPr>
          <p:cNvPr id="6" name="Picture 5"/>
          <p:cNvPicPr>
            <a:picLocks noChangeAspect="1"/>
          </p:cNvPicPr>
          <p:nvPr/>
        </p:nvPicPr>
        <p:blipFill>
          <a:blip r:embed="rId4"/>
          <a:stretch>
            <a:fillRect/>
          </a:stretch>
        </p:blipFill>
        <p:spPr>
          <a:xfrm>
            <a:off x="707523" y="4209690"/>
            <a:ext cx="3190261" cy="2183662"/>
          </a:xfrm>
          <a:prstGeom prst="rect">
            <a:avLst/>
          </a:prstGeom>
        </p:spPr>
      </p:pic>
      <p:pic>
        <p:nvPicPr>
          <p:cNvPr id="7" name="Picture 6"/>
          <p:cNvPicPr>
            <a:picLocks noChangeAspect="1"/>
          </p:cNvPicPr>
          <p:nvPr/>
        </p:nvPicPr>
        <p:blipFill rotWithShape="1">
          <a:blip r:embed="rId5"/>
          <a:srcRect l="9404"/>
          <a:stretch/>
        </p:blipFill>
        <p:spPr>
          <a:xfrm>
            <a:off x="4623088" y="4209690"/>
            <a:ext cx="3245865" cy="2183662"/>
          </a:xfrm>
          <a:prstGeom prst="rect">
            <a:avLst/>
          </a:prstGeom>
        </p:spPr>
      </p:pic>
      <p:pic>
        <p:nvPicPr>
          <p:cNvPr id="8" name="Picture 7"/>
          <p:cNvPicPr>
            <a:picLocks noChangeAspect="1"/>
          </p:cNvPicPr>
          <p:nvPr/>
        </p:nvPicPr>
        <p:blipFill rotWithShape="1">
          <a:blip r:embed="rId6"/>
          <a:srcRect t="5903"/>
          <a:stretch/>
        </p:blipFill>
        <p:spPr>
          <a:xfrm>
            <a:off x="4630338" y="1484691"/>
            <a:ext cx="3238615" cy="218366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4140" y="1484691"/>
            <a:ext cx="3190261" cy="2183662"/>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r="6126"/>
          <a:stretch/>
        </p:blipFill>
        <p:spPr>
          <a:xfrm flipH="1">
            <a:off x="8554139" y="4169854"/>
            <a:ext cx="3190262" cy="2223498"/>
          </a:xfrm>
          <a:prstGeom prst="rect">
            <a:avLst/>
          </a:prstGeom>
        </p:spPr>
      </p:pic>
      <p:sp>
        <p:nvSpPr>
          <p:cNvPr id="31" name="TextBox 30"/>
          <p:cNvSpPr txBox="1"/>
          <p:nvPr/>
        </p:nvSpPr>
        <p:spPr>
          <a:xfrm>
            <a:off x="642136" y="3621924"/>
            <a:ext cx="3321037" cy="461665"/>
          </a:xfrm>
          <a:prstGeom prst="rect">
            <a:avLst/>
          </a:prstGeom>
          <a:noFill/>
        </p:spPr>
        <p:txBody>
          <a:bodyPr wrap="none" rtlCol="0">
            <a:spAutoFit/>
          </a:bodyPr>
          <a:lstStyle/>
          <a:p>
            <a:r>
              <a:rPr lang="en-US" altLang="zh-CN" sz="2400" smtClean="0">
                <a:latin typeface="Helvetica Neue" charset="0"/>
                <a:ea typeface="Helvetica Neue" charset="0"/>
                <a:cs typeface="Helvetica Neue" charset="0"/>
              </a:rPr>
              <a:t>Real-time</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virtual</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reality</a:t>
            </a:r>
            <a:endParaRPr lang="en-US" sz="2400" dirty="0">
              <a:latin typeface="Helvetica Neue" charset="0"/>
              <a:ea typeface="Helvetica Neue" charset="0"/>
              <a:cs typeface="Helvetica Neue" charset="0"/>
            </a:endParaRPr>
          </a:p>
        </p:txBody>
      </p:sp>
      <p:sp>
        <p:nvSpPr>
          <p:cNvPr id="32" name="TextBox 31"/>
          <p:cNvSpPr txBox="1"/>
          <p:nvPr/>
        </p:nvSpPr>
        <p:spPr>
          <a:xfrm>
            <a:off x="24845" y="6341593"/>
            <a:ext cx="4474302" cy="461665"/>
          </a:xfrm>
          <a:prstGeom prst="rect">
            <a:avLst/>
          </a:prstGeom>
          <a:noFill/>
        </p:spPr>
        <p:txBody>
          <a:bodyPr wrap="none" rtlCol="0">
            <a:spAutoFit/>
          </a:bodyPr>
          <a:lstStyle/>
          <a:p>
            <a:r>
              <a:rPr lang="en-US" altLang="zh-CN" sz="2400" dirty="0" smtClean="0">
                <a:latin typeface="Helvetica Neue" charset="0"/>
                <a:ea typeface="Helvetica Neue" charset="0"/>
                <a:cs typeface="Helvetica Neue" charset="0"/>
              </a:rPr>
              <a:t>Mission-critical</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communication</a:t>
            </a:r>
            <a:endParaRPr lang="en-US" sz="2400" dirty="0">
              <a:latin typeface="Helvetica Neue" charset="0"/>
              <a:ea typeface="Helvetica Neue" charset="0"/>
              <a:cs typeface="Helvetica Neue" charset="0"/>
            </a:endParaRPr>
          </a:p>
        </p:txBody>
      </p:sp>
      <p:sp>
        <p:nvSpPr>
          <p:cNvPr id="33" name="TextBox 32"/>
          <p:cNvSpPr txBox="1"/>
          <p:nvPr/>
        </p:nvSpPr>
        <p:spPr>
          <a:xfrm>
            <a:off x="4324463" y="3622498"/>
            <a:ext cx="3787512" cy="461665"/>
          </a:xfrm>
          <a:prstGeom prst="rect">
            <a:avLst/>
          </a:prstGeom>
          <a:noFill/>
        </p:spPr>
        <p:txBody>
          <a:bodyPr wrap="none" rtlCol="0">
            <a:spAutoFit/>
          </a:bodyPr>
          <a:lstStyle/>
          <a:p>
            <a:pPr algn="ctr"/>
            <a:r>
              <a:rPr lang="en-US" altLang="zh-CN" sz="2400" dirty="0" smtClean="0">
                <a:latin typeface="Helvetica Neue" charset="0"/>
                <a:ea typeface="Helvetica Neue" charset="0"/>
                <a:cs typeface="Helvetica Neue" charset="0"/>
              </a:rPr>
              <a:t>Remote</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mobile</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healthcare</a:t>
            </a:r>
            <a:endParaRPr lang="en-US" sz="2400" dirty="0">
              <a:latin typeface="Helvetica Neue" charset="0"/>
              <a:ea typeface="Helvetica Neue" charset="0"/>
              <a:cs typeface="Helvetica Neue" charset="0"/>
            </a:endParaRPr>
          </a:p>
        </p:txBody>
      </p:sp>
      <p:sp>
        <p:nvSpPr>
          <p:cNvPr id="34" name="TextBox 33"/>
          <p:cNvSpPr txBox="1"/>
          <p:nvPr/>
        </p:nvSpPr>
        <p:spPr>
          <a:xfrm>
            <a:off x="8174769" y="3622497"/>
            <a:ext cx="3933513" cy="461665"/>
          </a:xfrm>
          <a:prstGeom prst="rect">
            <a:avLst/>
          </a:prstGeom>
          <a:noFill/>
        </p:spPr>
        <p:txBody>
          <a:bodyPr wrap="none" rtlCol="0">
            <a:spAutoFit/>
          </a:bodyPr>
          <a:lstStyle/>
          <a:p>
            <a:pPr algn="ctr"/>
            <a:r>
              <a:rPr lang="en-US" altLang="zh-CN" sz="2400" dirty="0" smtClean="0">
                <a:latin typeface="Helvetica Neue" charset="0"/>
                <a:ea typeface="Helvetica Neue" charset="0"/>
                <a:cs typeface="Helvetica Neue" charset="0"/>
              </a:rPr>
              <a:t>Emergency</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communication</a:t>
            </a:r>
            <a:endParaRPr lang="en-US" sz="2400" dirty="0">
              <a:latin typeface="Helvetica Neue" charset="0"/>
              <a:ea typeface="Helvetica Neue" charset="0"/>
              <a:cs typeface="Helvetica Neue" charset="0"/>
            </a:endParaRPr>
          </a:p>
        </p:txBody>
      </p:sp>
      <p:sp>
        <p:nvSpPr>
          <p:cNvPr id="35" name="TextBox 34"/>
          <p:cNvSpPr txBox="1"/>
          <p:nvPr/>
        </p:nvSpPr>
        <p:spPr>
          <a:xfrm>
            <a:off x="4407467" y="6345447"/>
            <a:ext cx="3621504" cy="461665"/>
          </a:xfrm>
          <a:prstGeom prst="rect">
            <a:avLst/>
          </a:prstGeom>
          <a:noFill/>
        </p:spPr>
        <p:txBody>
          <a:bodyPr wrap="none" rtlCol="0">
            <a:spAutoFit/>
          </a:bodyPr>
          <a:lstStyle/>
          <a:p>
            <a:pPr algn="ctr"/>
            <a:r>
              <a:rPr lang="en-US" altLang="zh-CN" sz="2400" dirty="0" smtClean="0">
                <a:latin typeface="Helvetica Neue" charset="0"/>
                <a:ea typeface="Helvetica Neue" charset="0"/>
                <a:cs typeface="Helvetica Neue" charset="0"/>
              </a:rPr>
              <a:t>Safe</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autonomous</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driving</a:t>
            </a:r>
            <a:endParaRPr lang="en-US" sz="2400" dirty="0">
              <a:latin typeface="Helvetica Neue" charset="0"/>
              <a:ea typeface="Helvetica Neue" charset="0"/>
              <a:cs typeface="Helvetica Neue" charset="0"/>
            </a:endParaRPr>
          </a:p>
        </p:txBody>
      </p:sp>
      <p:sp>
        <p:nvSpPr>
          <p:cNvPr id="36" name="TextBox 35"/>
          <p:cNvSpPr txBox="1"/>
          <p:nvPr/>
        </p:nvSpPr>
        <p:spPr>
          <a:xfrm>
            <a:off x="8662598" y="6327323"/>
            <a:ext cx="2957862" cy="461665"/>
          </a:xfrm>
          <a:prstGeom prst="rect">
            <a:avLst/>
          </a:prstGeom>
          <a:noFill/>
        </p:spPr>
        <p:txBody>
          <a:bodyPr wrap="none" rtlCol="0">
            <a:spAutoFit/>
          </a:bodyPr>
          <a:lstStyle/>
          <a:p>
            <a:pPr algn="ctr"/>
            <a:r>
              <a:rPr lang="en-US" altLang="zh-CN" sz="2400" dirty="0" smtClean="0">
                <a:latin typeface="Helvetica Neue" charset="0"/>
                <a:ea typeface="Helvetica Neue" charset="0"/>
                <a:cs typeface="Helvetica Neue" charset="0"/>
              </a:rPr>
              <a:t>High-speed</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mobility</a:t>
            </a:r>
            <a:endParaRPr lang="en-US" sz="2400" dirty="0">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BF49A075-DFF4-2045-8324-40BF310EB4D7}" type="slidenum">
              <a:rPr lang="en-US" smtClean="0"/>
              <a:t>2</a:t>
            </a:fld>
            <a:endParaRPr lang="en-US"/>
          </a:p>
        </p:txBody>
      </p:sp>
    </p:spTree>
    <p:extLst>
      <p:ext uri="{BB962C8B-B14F-4D97-AF65-F5344CB8AC3E}">
        <p14:creationId xmlns:p14="http://schemas.microsoft.com/office/powerpoint/2010/main" val="124632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Option 1</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(4G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LTE): How Much Delay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 Reality?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593803"/>
            <a:ext cx="10515600" cy="1319065"/>
          </a:xfrm>
        </p:spPr>
        <p:txBody>
          <a:bodyPr>
            <a:normAutofit/>
          </a:bodyPr>
          <a:lstStyle/>
          <a:p>
            <a:r>
              <a:rPr lang="en-US" altLang="zh-CN" dirty="0" smtClean="0">
                <a:latin typeface="Helvetica Neue" charset="0"/>
                <a:ea typeface="Helvetica Neue" charset="0"/>
                <a:cs typeface="Helvetica Neue" charset="0"/>
              </a:rPr>
              <a:t>Comparable to radio latency </a:t>
            </a:r>
            <a:r>
              <a:rPr lang="en-US" altLang="zh-CN" dirty="0" smtClean="0">
                <a:latin typeface="Helvetica Neue" charset="0"/>
                <a:ea typeface="Helvetica Neue" charset="0"/>
                <a:cs typeface="Helvetica Neue" charset="0"/>
                <a:sym typeface="Wingdings"/>
              </a:rPr>
              <a:t></a:t>
            </a:r>
            <a:r>
              <a:rPr lang="en-US" altLang="zh-CN" dirty="0" smtClean="0">
                <a:latin typeface="Helvetica Neue" charset="0"/>
                <a:ea typeface="Helvetica Neue" charset="0"/>
                <a:cs typeface="Helvetica Neue" charset="0"/>
              </a:rPr>
              <a:t>: 193.8ms-6.4s (29.8-69.6%)</a:t>
            </a:r>
          </a:p>
          <a:p>
            <a:r>
              <a:rPr lang="en-US" altLang="zh-CN" dirty="0" smtClean="0">
                <a:latin typeface="Helvetica Neue" charset="0"/>
                <a:ea typeface="Helvetica Neue" charset="0"/>
                <a:cs typeface="Helvetica Neue" charset="0"/>
              </a:rPr>
              <a:t>Failure recovery incurs extra delay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sym typeface="Wingdings"/>
              </a:rPr>
              <a:t></a:t>
            </a:r>
            <a:r>
              <a:rPr lang="en-US" altLang="zh-CN" dirty="0" smtClean="0">
                <a:latin typeface="Helvetica Neue" charset="0"/>
                <a:ea typeface="Helvetica Neue" charset="0"/>
                <a:cs typeface="Helvetica Neue" charset="0"/>
              </a:rPr>
              <a:t>: 500ms-30s</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32" y="2912868"/>
            <a:ext cx="5140719" cy="33526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7192" y="5624722"/>
            <a:ext cx="1555166" cy="12048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32" y="2912868"/>
            <a:ext cx="5140719" cy="33526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332" y="2912817"/>
            <a:ext cx="5140717" cy="335264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8540" y="2477740"/>
            <a:ext cx="4467731" cy="434068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539" y="2476804"/>
            <a:ext cx="4467731" cy="434068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8538" y="2475868"/>
            <a:ext cx="4467731" cy="434068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1021" y="2912534"/>
            <a:ext cx="5140717" cy="3352641"/>
          </a:xfrm>
          <a:prstGeom prst="rect">
            <a:avLst/>
          </a:prstGeom>
        </p:spPr>
      </p:pic>
      <p:sp>
        <p:nvSpPr>
          <p:cNvPr id="5" name="Slide Number Placeholder 4"/>
          <p:cNvSpPr>
            <a:spLocks noGrp="1"/>
          </p:cNvSpPr>
          <p:nvPr>
            <p:ph type="sldNum" sz="quarter" idx="12"/>
          </p:nvPr>
        </p:nvSpPr>
        <p:spPr/>
        <p:txBody>
          <a:bodyPr/>
          <a:lstStyle/>
          <a:p>
            <a:fld id="{BF49A075-DFF4-2045-8324-40BF310EB4D7}" type="slidenum">
              <a:rPr lang="en-US" smtClean="0"/>
              <a:t>20</a:t>
            </a:fld>
            <a:endParaRPr lang="en-US"/>
          </a:p>
        </p:txBody>
      </p:sp>
    </p:spTree>
    <p:extLst>
      <p:ext uri="{BB962C8B-B14F-4D97-AF65-F5344CB8AC3E}">
        <p14:creationId xmlns:p14="http://schemas.microsoft.com/office/powerpoint/2010/main" val="3816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flipH="1">
            <a:off x="9326786" y="5725605"/>
            <a:ext cx="341491" cy="341491"/>
          </a:xfrm>
          <a:prstGeom prst="rect">
            <a:avLst/>
          </a:prstGeom>
        </p:spPr>
      </p:pic>
      <p:pic>
        <p:nvPicPr>
          <p:cNvPr id="45" name="Picture 44"/>
          <p:cNvPicPr>
            <a:picLocks noChangeAspect="1"/>
          </p:cNvPicPr>
          <p:nvPr/>
        </p:nvPicPr>
        <p:blipFill>
          <a:blip r:embed="rId3"/>
          <a:stretch>
            <a:fillRect/>
          </a:stretch>
        </p:blipFill>
        <p:spPr>
          <a:xfrm flipH="1">
            <a:off x="5589342" y="2969693"/>
            <a:ext cx="341491" cy="341491"/>
          </a:xfrm>
          <a:prstGeom prst="rect">
            <a:avLst/>
          </a:prstGeom>
        </p:spPr>
      </p:pic>
      <p:grpSp>
        <p:nvGrpSpPr>
          <p:cNvPr id="32" name="Group 31"/>
          <p:cNvGrpSpPr/>
          <p:nvPr/>
        </p:nvGrpSpPr>
        <p:grpSpPr>
          <a:xfrm>
            <a:off x="6299848" y="3443110"/>
            <a:ext cx="2753060" cy="2392817"/>
            <a:chOff x="6299848" y="3443110"/>
            <a:chExt cx="2753060" cy="2392817"/>
          </a:xfrm>
        </p:grpSpPr>
        <p:pic>
          <p:nvPicPr>
            <p:cNvPr id="26" name="Picture 25"/>
            <p:cNvPicPr>
              <a:picLocks noChangeAspect="1"/>
            </p:cNvPicPr>
            <p:nvPr/>
          </p:nvPicPr>
          <p:blipFill>
            <a:blip r:embed="rId4"/>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2" name="Picture 41"/>
          <p:cNvPicPr>
            <a:picLocks noChangeAspect="1"/>
          </p:cNvPicPr>
          <p:nvPr/>
        </p:nvPicPr>
        <p:blipFill>
          <a:blip r:embed="rId5"/>
          <a:stretch>
            <a:fillRect/>
          </a:stretch>
        </p:blipFill>
        <p:spPr>
          <a:xfrm rot="2561892">
            <a:off x="8258085" y="5265209"/>
            <a:ext cx="1328192" cy="502433"/>
          </a:xfrm>
          <a:prstGeom prst="rect">
            <a:avLst/>
          </a:prstGeom>
        </p:spPr>
      </p:pic>
      <p:grpSp>
        <p:nvGrpSpPr>
          <p:cNvPr id="31" name="Group 30"/>
          <p:cNvGrpSpPr/>
          <p:nvPr/>
        </p:nvGrpSpPr>
        <p:grpSpPr>
          <a:xfrm>
            <a:off x="2387600" y="3443110"/>
            <a:ext cx="2809707" cy="2385890"/>
            <a:chOff x="2387600" y="3443110"/>
            <a:chExt cx="2809707" cy="2385890"/>
          </a:xfrm>
        </p:grpSpPr>
        <p:pic>
          <p:nvPicPr>
            <p:cNvPr id="24" name="Picture 23"/>
            <p:cNvPicPr>
              <a:picLocks noChangeAspect="1"/>
            </p:cNvPicPr>
            <p:nvPr/>
          </p:nvPicPr>
          <p:blipFill>
            <a:blip r:embed="rId6"/>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Option 2: Availability Over Consistency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593803"/>
            <a:ext cx="10515600" cy="1319065"/>
          </a:xfrm>
        </p:spPr>
        <p:txBody>
          <a:bodyPr>
            <a:normAutofit/>
          </a:bodyPr>
          <a:lstStyle/>
          <a:p>
            <a:r>
              <a:rPr lang="en-US" dirty="0" smtClean="0">
                <a:latin typeface="Helvetica Neue" charset="0"/>
                <a:ea typeface="Helvetica Neue" charset="0"/>
                <a:cs typeface="Helvetica Neue" charset="0"/>
              </a:rPr>
              <a:t>Delivery user data </a:t>
            </a:r>
            <a:r>
              <a:rPr lang="en-US" b="1" dirty="0" smtClean="0">
                <a:latin typeface="Helvetica Neue" charset="0"/>
                <a:ea typeface="Helvetica Neue" charset="0"/>
                <a:cs typeface="Helvetica Neue" charset="0"/>
              </a:rPr>
              <a:t>without</a:t>
            </a:r>
            <a:r>
              <a:rPr lang="en-US" dirty="0" smtClean="0">
                <a:latin typeface="Helvetica Neue" charset="0"/>
                <a:ea typeface="Helvetica Neue" charset="0"/>
                <a:cs typeface="Helvetica Neue" charset="0"/>
              </a:rPr>
              <a:t> latest data session states</a:t>
            </a:r>
          </a:p>
          <a:p>
            <a:r>
              <a:rPr lang="en-US" altLang="zh-CN" b="1" dirty="0" smtClean="0">
                <a:latin typeface="Helvetica Neue" charset="0"/>
                <a:ea typeface="Helvetica Neue" charset="0"/>
                <a:cs typeface="Helvetica Neue" charset="0"/>
              </a:rPr>
              <a:t>No</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guaranteed</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correctness</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sequential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consistency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violated</a:t>
            </a:r>
            <a:endParaRPr lang="en-US" dirty="0" smtClean="0">
              <a:latin typeface="Helvetica Neue" charset="0"/>
              <a:ea typeface="Helvetica Neue" charset="0"/>
              <a:cs typeface="Helvetica Neue" charset="0"/>
            </a:endParaRPr>
          </a:p>
          <a:p>
            <a:pPr lvl="1"/>
            <a:endParaRPr lang="en-US" dirty="0">
              <a:latin typeface="Helvetica Neue" charset="0"/>
              <a:ea typeface="Helvetica Neue" charset="0"/>
              <a:cs typeface="Helvetica Neue" charset="0"/>
            </a:endParaRPr>
          </a:p>
        </p:txBody>
      </p:sp>
      <p:pic>
        <p:nvPicPr>
          <p:cNvPr id="4" name="Picture 3"/>
          <p:cNvPicPr>
            <a:picLocks noChangeAspect="1"/>
          </p:cNvPicPr>
          <p:nvPr/>
        </p:nvPicPr>
        <p:blipFill>
          <a:blip r:embed="rId7"/>
          <a:stretch>
            <a:fillRect/>
          </a:stretch>
        </p:blipFill>
        <p:spPr>
          <a:xfrm>
            <a:off x="9190335" y="5596968"/>
            <a:ext cx="342900" cy="635000"/>
          </a:xfrm>
          <a:prstGeom prst="rect">
            <a:avLst/>
          </a:prstGeom>
        </p:spPr>
      </p:pic>
      <p:pic>
        <p:nvPicPr>
          <p:cNvPr id="7" name="Picture 6"/>
          <p:cNvPicPr>
            <a:picLocks noChangeAspect="1"/>
          </p:cNvPicPr>
          <p:nvPr/>
        </p:nvPicPr>
        <p:blipFill>
          <a:blip r:embed="rId8"/>
          <a:stretch>
            <a:fillRect/>
          </a:stretch>
        </p:blipFill>
        <p:spPr>
          <a:xfrm>
            <a:off x="4109412" y="4496302"/>
            <a:ext cx="736600" cy="419100"/>
          </a:xfrm>
          <a:prstGeom prst="rect">
            <a:avLst/>
          </a:prstGeom>
        </p:spPr>
      </p:pic>
      <p:pic>
        <p:nvPicPr>
          <p:cNvPr id="9" name="Picture 8"/>
          <p:cNvPicPr>
            <a:picLocks noChangeAspect="1"/>
          </p:cNvPicPr>
          <p:nvPr/>
        </p:nvPicPr>
        <p:blipFill>
          <a:blip r:embed="rId9"/>
          <a:stretch>
            <a:fillRect/>
          </a:stretch>
        </p:blipFill>
        <p:spPr>
          <a:xfrm>
            <a:off x="6897307" y="4496302"/>
            <a:ext cx="736600" cy="419100"/>
          </a:xfrm>
          <a:prstGeom prst="rect">
            <a:avLst/>
          </a:prstGeom>
        </p:spPr>
      </p:pic>
      <p:pic>
        <p:nvPicPr>
          <p:cNvPr id="10" name="Picture 9"/>
          <p:cNvPicPr>
            <a:picLocks noChangeAspect="1"/>
          </p:cNvPicPr>
          <p:nvPr/>
        </p:nvPicPr>
        <p:blipFill>
          <a:blip r:embed="rId10"/>
          <a:stretch>
            <a:fillRect/>
          </a:stretch>
        </p:blipFill>
        <p:spPr>
          <a:xfrm>
            <a:off x="5604993" y="4683882"/>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cxnSp>
        <p:nvCxnSpPr>
          <p:cNvPr id="43" name="Straight Arrow Connector 42"/>
          <p:cNvCxnSpPr/>
          <p:nvPr/>
        </p:nvCxnSpPr>
        <p:spPr>
          <a:xfrm>
            <a:off x="4896325" y="4451553"/>
            <a:ext cx="1794640" cy="1872"/>
          </a:xfrm>
          <a:prstGeom prst="straightConnector1">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913873" y="4626227"/>
            <a:ext cx="894499"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545923" y="4049827"/>
            <a:ext cx="2420856" cy="369332"/>
          </a:xfrm>
          <a:prstGeom prst="rect">
            <a:avLst/>
          </a:prstGeom>
          <a:noFill/>
        </p:spPr>
        <p:txBody>
          <a:bodyPr wrap="none" rtlCol="0">
            <a:spAutoFit/>
          </a:bodyPr>
          <a:lstStyle/>
          <a:p>
            <a:r>
              <a:rPr lang="en-US" altLang="zh-CN" dirty="0" smtClean="0">
                <a:solidFill>
                  <a:srgbClr val="02A7F2"/>
                </a:solidFill>
                <a:latin typeface="Helvetica Neue" charset="0"/>
                <a:ea typeface="Helvetica Neue" charset="0"/>
                <a:cs typeface="Helvetica Neue" charset="0"/>
              </a:rPr>
              <a:t>Session state transfer</a:t>
            </a:r>
            <a:endParaRPr lang="en-US" dirty="0">
              <a:solidFill>
                <a:srgbClr val="02A7F2"/>
              </a:solidFill>
              <a:latin typeface="Helvetica Neue" charset="0"/>
              <a:ea typeface="Helvetica Neue" charset="0"/>
              <a:cs typeface="Helvetica Neue" charset="0"/>
            </a:endParaRPr>
          </a:p>
        </p:txBody>
      </p:sp>
      <p:grpSp>
        <p:nvGrpSpPr>
          <p:cNvPr id="89" name="Group 88"/>
          <p:cNvGrpSpPr/>
          <p:nvPr/>
        </p:nvGrpSpPr>
        <p:grpSpPr>
          <a:xfrm>
            <a:off x="3005387" y="3187216"/>
            <a:ext cx="5887118" cy="2060506"/>
            <a:chOff x="3005387" y="3187216"/>
            <a:chExt cx="5887118" cy="2060506"/>
          </a:xfrm>
        </p:grpSpPr>
        <p:pic>
          <p:nvPicPr>
            <p:cNvPr id="85" name="Picture 84"/>
            <p:cNvPicPr>
              <a:picLocks noChangeAspect="1"/>
            </p:cNvPicPr>
            <p:nvPr/>
          </p:nvPicPr>
          <p:blipFill>
            <a:blip r:embed="rId5"/>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5"/>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5"/>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5"/>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5"/>
          <a:stretch>
            <a:fillRect/>
          </a:stretch>
        </p:blipFill>
        <p:spPr>
          <a:xfrm>
            <a:off x="3566196" y="3552662"/>
            <a:ext cx="749300" cy="495300"/>
          </a:xfrm>
          <a:prstGeom prst="rect">
            <a:avLst/>
          </a:prstGeom>
        </p:spPr>
      </p:pic>
      <p:pic>
        <p:nvPicPr>
          <p:cNvPr id="8" name="Picture 7"/>
          <p:cNvPicPr>
            <a:picLocks noChangeAspect="1"/>
          </p:cNvPicPr>
          <p:nvPr/>
        </p:nvPicPr>
        <p:blipFill>
          <a:blip r:embed="rId16"/>
          <a:stretch>
            <a:fillRect/>
          </a:stretch>
        </p:blipFill>
        <p:spPr>
          <a:xfrm>
            <a:off x="6897307" y="3565362"/>
            <a:ext cx="736600" cy="469900"/>
          </a:xfrm>
          <a:prstGeom prst="rect">
            <a:avLst/>
          </a:prstGeom>
        </p:spPr>
      </p:pic>
      <p:sp>
        <p:nvSpPr>
          <p:cNvPr id="29" name="Cloud 28"/>
          <p:cNvSpPr/>
          <p:nvPr/>
        </p:nvSpPr>
        <p:spPr>
          <a:xfrm>
            <a:off x="4702601" y="2858109"/>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7"/>
          <a:stretch>
            <a:fillRect/>
          </a:stretch>
        </p:blipFill>
        <p:spPr>
          <a:xfrm>
            <a:off x="2474622" y="4598858"/>
            <a:ext cx="571500" cy="825500"/>
          </a:xfrm>
          <a:prstGeom prst="rect">
            <a:avLst/>
          </a:prstGeom>
        </p:spPr>
      </p:pic>
      <p:pic>
        <p:nvPicPr>
          <p:cNvPr id="11" name="Picture 10"/>
          <p:cNvPicPr>
            <a:picLocks noChangeAspect="1"/>
          </p:cNvPicPr>
          <p:nvPr/>
        </p:nvPicPr>
        <p:blipFill>
          <a:blip r:embed="rId18"/>
          <a:stretch>
            <a:fillRect/>
          </a:stretch>
        </p:blipFill>
        <p:spPr>
          <a:xfrm>
            <a:off x="8187784" y="4598858"/>
            <a:ext cx="571500" cy="825500"/>
          </a:xfrm>
          <a:prstGeom prst="rect">
            <a:avLst/>
          </a:prstGeom>
        </p:spPr>
      </p:pic>
      <p:pic>
        <p:nvPicPr>
          <p:cNvPr id="91" name="Picture 90"/>
          <p:cNvPicPr>
            <a:picLocks noChangeAspect="1"/>
          </p:cNvPicPr>
          <p:nvPr/>
        </p:nvPicPr>
        <p:blipFill>
          <a:blip r:embed="rId19"/>
          <a:stretch>
            <a:fillRect/>
          </a:stretch>
        </p:blipFill>
        <p:spPr>
          <a:xfrm>
            <a:off x="9290180" y="3063373"/>
            <a:ext cx="876300" cy="304800"/>
          </a:xfrm>
          <a:prstGeom prst="rect">
            <a:avLst/>
          </a:prstGeom>
        </p:spPr>
      </p:pic>
      <p:sp>
        <p:nvSpPr>
          <p:cNvPr id="92" name="TextBox 91"/>
          <p:cNvSpPr txBox="1"/>
          <p:nvPr/>
        </p:nvSpPr>
        <p:spPr>
          <a:xfrm>
            <a:off x="10140722" y="3033617"/>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318319"/>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487596"/>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Cross 12"/>
          <p:cNvSpPr/>
          <p:nvPr/>
        </p:nvSpPr>
        <p:spPr>
          <a:xfrm rot="2626510">
            <a:off x="5699129" y="4430436"/>
            <a:ext cx="407686" cy="407686"/>
          </a:xfrm>
          <a:prstGeom prst="plus">
            <a:avLst>
              <a:gd name="adj" fmla="val 3763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20"/>
          <a:stretch>
            <a:fillRect/>
          </a:stretch>
        </p:blipFill>
        <p:spPr>
          <a:xfrm>
            <a:off x="8090597" y="2552390"/>
            <a:ext cx="1011361" cy="975666"/>
          </a:xfrm>
          <a:prstGeom prst="rect">
            <a:avLst/>
          </a:prstGeom>
        </p:spPr>
      </p:pic>
      <p:pic>
        <p:nvPicPr>
          <p:cNvPr id="40" name="Picture 39"/>
          <p:cNvPicPr>
            <a:picLocks noChangeAspect="1"/>
          </p:cNvPicPr>
          <p:nvPr/>
        </p:nvPicPr>
        <p:blipFill>
          <a:blip r:embed="rId21"/>
          <a:stretch>
            <a:fillRect/>
          </a:stretch>
        </p:blipFill>
        <p:spPr>
          <a:xfrm>
            <a:off x="9495051" y="4488567"/>
            <a:ext cx="1409404" cy="657722"/>
          </a:xfrm>
          <a:prstGeom prst="rect">
            <a:avLst/>
          </a:prstGeom>
        </p:spPr>
      </p:pic>
      <p:pic>
        <p:nvPicPr>
          <p:cNvPr id="41" name="Picture 40"/>
          <p:cNvPicPr>
            <a:picLocks noChangeAspect="1"/>
          </p:cNvPicPr>
          <p:nvPr/>
        </p:nvPicPr>
        <p:blipFill>
          <a:blip r:embed="rId22"/>
          <a:stretch>
            <a:fillRect/>
          </a:stretch>
        </p:blipFill>
        <p:spPr>
          <a:xfrm>
            <a:off x="8684350" y="4426144"/>
            <a:ext cx="859304" cy="859304"/>
          </a:xfrm>
          <a:prstGeom prst="rect">
            <a:avLst/>
          </a:prstGeom>
        </p:spPr>
      </p:pic>
      <p:pic>
        <p:nvPicPr>
          <p:cNvPr id="46" name="Picture 4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66773" y="2976286"/>
            <a:ext cx="825015" cy="825015"/>
          </a:xfrm>
          <a:prstGeom prst="rect">
            <a:avLst/>
          </a:prstGeom>
        </p:spPr>
      </p:pic>
      <p:sp>
        <p:nvSpPr>
          <p:cNvPr id="12" name="TextBox 11"/>
          <p:cNvSpPr txBox="1"/>
          <p:nvPr/>
        </p:nvSpPr>
        <p:spPr>
          <a:xfrm>
            <a:off x="7480996" y="2749686"/>
            <a:ext cx="441146" cy="646331"/>
          </a:xfrm>
          <a:prstGeom prst="rect">
            <a:avLst/>
          </a:prstGeom>
          <a:noFill/>
        </p:spPr>
        <p:txBody>
          <a:bodyPr wrap="none" rtlCol="0">
            <a:spAutoFit/>
          </a:bodyPr>
          <a:lstStyle/>
          <a:p>
            <a:r>
              <a:rPr lang="en-US" sz="3600" b="1" dirty="0" smtClean="0">
                <a:solidFill>
                  <a:srgbClr val="FF0000"/>
                </a:solidFill>
                <a:latin typeface="Helvetica Neue" charset="0"/>
                <a:ea typeface="Helvetica Neue" charset="0"/>
                <a:cs typeface="Helvetica Neue" charset="0"/>
              </a:rPr>
              <a:t>?</a:t>
            </a:r>
            <a:endParaRPr lang="en-US" b="1" dirty="0">
              <a:solidFill>
                <a:srgbClr val="FF0000"/>
              </a:solidFill>
              <a:latin typeface="Helvetica Neue" charset="0"/>
              <a:ea typeface="Helvetica Neue" charset="0"/>
              <a:cs typeface="Helvetica Neue" charset="0"/>
            </a:endParaRPr>
          </a:p>
        </p:txBody>
      </p:sp>
      <p:sp>
        <p:nvSpPr>
          <p:cNvPr id="50" name="TextBox 49"/>
          <p:cNvSpPr txBox="1"/>
          <p:nvPr/>
        </p:nvSpPr>
        <p:spPr>
          <a:xfrm>
            <a:off x="9014270" y="2424959"/>
            <a:ext cx="441146" cy="646331"/>
          </a:xfrm>
          <a:prstGeom prst="rect">
            <a:avLst/>
          </a:prstGeom>
          <a:noFill/>
        </p:spPr>
        <p:txBody>
          <a:bodyPr wrap="none" rtlCol="0">
            <a:spAutoFit/>
          </a:bodyPr>
          <a:lstStyle/>
          <a:p>
            <a:r>
              <a:rPr lang="en-US" sz="3600" b="1" dirty="0" smtClean="0">
                <a:solidFill>
                  <a:srgbClr val="FF0000"/>
                </a:solidFill>
                <a:latin typeface="Helvetica Neue" charset="0"/>
                <a:ea typeface="Helvetica Neue" charset="0"/>
                <a:cs typeface="Helvetica Neue" charset="0"/>
              </a:rPr>
              <a:t>?</a:t>
            </a:r>
            <a:endParaRPr lang="en-US" b="1" dirty="0">
              <a:solidFill>
                <a:srgbClr val="FF0000"/>
              </a:solidFill>
              <a:latin typeface="Helvetica Neue" charset="0"/>
              <a:ea typeface="Helvetica Neue" charset="0"/>
              <a:cs typeface="Helvetica Neue" charset="0"/>
            </a:endParaRPr>
          </a:p>
        </p:txBody>
      </p:sp>
      <p:sp>
        <p:nvSpPr>
          <p:cNvPr id="51" name="TextBox 50"/>
          <p:cNvSpPr txBox="1"/>
          <p:nvPr/>
        </p:nvSpPr>
        <p:spPr>
          <a:xfrm>
            <a:off x="9079850" y="4092987"/>
            <a:ext cx="441146" cy="646331"/>
          </a:xfrm>
          <a:prstGeom prst="rect">
            <a:avLst/>
          </a:prstGeom>
          <a:noFill/>
        </p:spPr>
        <p:txBody>
          <a:bodyPr wrap="none" rtlCol="0">
            <a:spAutoFit/>
          </a:bodyPr>
          <a:lstStyle/>
          <a:p>
            <a:r>
              <a:rPr lang="en-US" sz="3600" b="1" dirty="0" smtClean="0">
                <a:solidFill>
                  <a:srgbClr val="FF0000"/>
                </a:solidFill>
                <a:latin typeface="Helvetica Neue" charset="0"/>
                <a:ea typeface="Helvetica Neue" charset="0"/>
                <a:cs typeface="Helvetica Neue" charset="0"/>
              </a:rPr>
              <a:t>?</a:t>
            </a:r>
            <a:endParaRPr lang="en-US" b="1" dirty="0">
              <a:solidFill>
                <a:srgbClr val="FF0000"/>
              </a:solidFill>
              <a:latin typeface="Helvetica Neue" charset="0"/>
              <a:ea typeface="Helvetica Neue" charset="0"/>
              <a:cs typeface="Helvetica Neue" charset="0"/>
            </a:endParaRPr>
          </a:p>
        </p:txBody>
      </p:sp>
      <p:sp>
        <p:nvSpPr>
          <p:cNvPr id="52" name="TextBox 51"/>
          <p:cNvSpPr txBox="1"/>
          <p:nvPr/>
        </p:nvSpPr>
        <p:spPr>
          <a:xfrm>
            <a:off x="10770862" y="4128387"/>
            <a:ext cx="441146" cy="646331"/>
          </a:xfrm>
          <a:prstGeom prst="rect">
            <a:avLst/>
          </a:prstGeom>
          <a:noFill/>
        </p:spPr>
        <p:txBody>
          <a:bodyPr wrap="none" rtlCol="0">
            <a:spAutoFit/>
          </a:bodyPr>
          <a:lstStyle/>
          <a:p>
            <a:r>
              <a:rPr lang="en-US" sz="3600" b="1" dirty="0" smtClean="0">
                <a:solidFill>
                  <a:srgbClr val="FF0000"/>
                </a:solidFill>
                <a:latin typeface="Helvetica Neue" charset="0"/>
                <a:ea typeface="Helvetica Neue" charset="0"/>
                <a:cs typeface="Helvetica Neue" charset="0"/>
              </a:rPr>
              <a:t>?</a:t>
            </a:r>
            <a:endParaRPr lang="en-US" b="1" dirty="0">
              <a:solidFill>
                <a:srgbClr val="FF0000"/>
              </a:solidFill>
              <a:latin typeface="Helvetica Neue" charset="0"/>
              <a:ea typeface="Helvetica Neue" charset="0"/>
              <a:cs typeface="Helvetica Neue" charset="0"/>
            </a:endParaRPr>
          </a:p>
        </p:txBody>
      </p:sp>
      <p:pic>
        <p:nvPicPr>
          <p:cNvPr id="49" name="Picture 4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507192" y="5626771"/>
            <a:ext cx="1555166" cy="1200757"/>
          </a:xfrm>
          <a:prstGeom prst="rect">
            <a:avLst/>
          </a:prstGeom>
        </p:spPr>
      </p:pic>
      <p:sp>
        <p:nvSpPr>
          <p:cNvPr id="14" name="Slide Number Placeholder 13"/>
          <p:cNvSpPr>
            <a:spLocks noGrp="1"/>
          </p:cNvSpPr>
          <p:nvPr>
            <p:ph type="sldNum" sz="quarter" idx="12"/>
          </p:nvPr>
        </p:nvSpPr>
        <p:spPr/>
        <p:txBody>
          <a:bodyPr/>
          <a:lstStyle/>
          <a:p>
            <a:fld id="{BF49A075-DFF4-2045-8324-40BF310EB4D7}" type="slidenum">
              <a:rPr lang="en-US" smtClean="0"/>
              <a:t>21</a:t>
            </a:fld>
            <a:endParaRPr lang="en-US"/>
          </a:p>
        </p:txBody>
      </p:sp>
    </p:spTree>
    <p:extLst>
      <p:ext uri="{BB962C8B-B14F-4D97-AF65-F5344CB8AC3E}">
        <p14:creationId xmlns:p14="http://schemas.microsoft.com/office/powerpoint/2010/main" val="10832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3971 -0.01389 L 0.30091 0.39005 " pathEditMode="relative" rAng="0" ptsTypes="AA">
                                      <p:cBhvr>
                                        <p:cTn id="6" dur="1000" fill="hold"/>
                                        <p:tgtEl>
                                          <p:spTgt spid="45"/>
                                        </p:tgtEl>
                                        <p:attrNameLst>
                                          <p:attrName>ppt_x</p:attrName>
                                          <p:attrName>ppt_y</p:attrName>
                                        </p:attrNameLst>
                                      </p:cBhvr>
                                      <p:rCtr x="13060" y="20185"/>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45"/>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nodeType="afterEffect">
                                  <p:stCondLst>
                                    <p:cond delay="300"/>
                                  </p:stCondLst>
                                  <p:childTnLst>
                                    <p:set>
                                      <p:cBhvr>
                                        <p:cTn id="12" dur="1" fill="hold">
                                          <p:stCondLst>
                                            <p:cond delay="0"/>
                                          </p:stCondLst>
                                        </p:cTn>
                                        <p:tgtEl>
                                          <p:spTgt spid="44"/>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0.02826 -0.01018 L -0.30677 -0.40416 " pathEditMode="relative" rAng="0" ptsTypes="AA">
                                      <p:cBhvr>
                                        <p:cTn id="14" dur="1000" fill="hold"/>
                                        <p:tgtEl>
                                          <p:spTgt spid="44"/>
                                        </p:tgtEl>
                                        <p:attrNameLst>
                                          <p:attrName>ppt_x</p:attrName>
                                          <p:attrName>ppt_y</p:attrName>
                                        </p:attrNameLst>
                                      </p:cBhvr>
                                      <p:rCtr x="-13932" y="-19699"/>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0"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smtClean="0">
                <a:latin typeface="Helvetica Neue" charset="0"/>
                <a:ea typeface="Helvetica Neue" charset="0"/>
                <a:cs typeface="Helvetica Neue" charset="0"/>
              </a:rPr>
              <a:t>Summary: Impact of CAP Theorem</a:t>
            </a:r>
            <a:endParaRPr lang="en-US" dirty="0">
              <a:latin typeface="Helvetica Neue" charset="0"/>
              <a:ea typeface="Helvetica Neue" charset="0"/>
              <a:cs typeface="Helvetica Neue" charset="0"/>
            </a:endParaRPr>
          </a:p>
        </p:txBody>
      </p:sp>
      <p:cxnSp>
        <p:nvCxnSpPr>
          <p:cNvPr id="4" name="Straight Connector 3"/>
          <p:cNvCxnSpPr>
            <a:stCxn id="2" idx="2"/>
          </p:cNvCxnSpPr>
          <p:nvPr/>
        </p:nvCxnSpPr>
        <p:spPr>
          <a:xfrm>
            <a:off x="6096000" y="1690688"/>
            <a:ext cx="49573" cy="503791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669" y="1509112"/>
            <a:ext cx="1904768" cy="147570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136" y="1477680"/>
            <a:ext cx="1951978" cy="1507139"/>
          </a:xfrm>
          <a:prstGeom prst="rect">
            <a:avLst/>
          </a:prstGeom>
        </p:spPr>
      </p:pic>
      <p:sp>
        <p:nvSpPr>
          <p:cNvPr id="11" name="Content Placeholder 2"/>
          <p:cNvSpPr>
            <a:spLocks noGrp="1"/>
          </p:cNvSpPr>
          <p:nvPr>
            <p:ph idx="1"/>
          </p:nvPr>
        </p:nvSpPr>
        <p:spPr>
          <a:xfrm>
            <a:off x="552689" y="3016251"/>
            <a:ext cx="5385619" cy="3264232"/>
          </a:xfrm>
        </p:spPr>
        <p:txBody>
          <a:bodyPr>
            <a:normAutofit/>
          </a:bodyPr>
          <a:lstStyle/>
          <a:p>
            <a:pPr marL="0" indent="0">
              <a:buNone/>
            </a:pPr>
            <a:r>
              <a:rPr lang="en-US" altLang="zh-CN" b="1" dirty="0" smtClean="0">
                <a:latin typeface="Helvetica Neue" charset="0"/>
                <a:ea typeface="Helvetica Neue" charset="0"/>
                <a:cs typeface="Helvetica Neue" charset="0"/>
              </a:rPr>
              <a:t>Consistency over Availability</a:t>
            </a:r>
          </a:p>
          <a:p>
            <a:pPr lvl="1"/>
            <a:r>
              <a:rPr lang="en-US" dirty="0" smtClean="0">
                <a:latin typeface="Helvetica Neue" charset="0"/>
                <a:ea typeface="Helvetica Neue" charset="0"/>
                <a:cs typeface="Helvetica Neue" charset="0"/>
              </a:rPr>
              <a:t>Guaranteed correctness </a:t>
            </a:r>
            <a:r>
              <a:rPr lang="en-US" dirty="0" smtClean="0">
                <a:latin typeface="Helvetica Neue" charset="0"/>
                <a:ea typeface="Helvetica Neue" charset="0"/>
                <a:cs typeface="Helvetica Neue" charset="0"/>
                <a:sym typeface="Wingdings"/>
              </a:rPr>
              <a:t></a:t>
            </a:r>
            <a:endParaRPr lang="en-US" dirty="0" smtClean="0">
              <a:latin typeface="Helvetica Neue" charset="0"/>
              <a:ea typeface="Helvetica Neue" charset="0"/>
              <a:cs typeface="Helvetica Neue" charset="0"/>
            </a:endParaRPr>
          </a:p>
          <a:p>
            <a:pPr lvl="1"/>
            <a:r>
              <a:rPr lang="en-US" dirty="0" smtClean="0">
                <a:latin typeface="Helvetica Neue" charset="0"/>
                <a:ea typeface="Helvetica Neue" charset="0"/>
                <a:cs typeface="Helvetica Neue" charset="0"/>
              </a:rPr>
              <a:t>Long data service delay </a:t>
            </a:r>
            <a:r>
              <a:rPr lang="en-US" dirty="0" smtClean="0">
                <a:latin typeface="Helvetica Neue" charset="0"/>
                <a:ea typeface="Helvetica Neue" charset="0"/>
                <a:cs typeface="Helvetica Neue" charset="0"/>
                <a:sym typeface="Wingdings"/>
              </a:rPr>
              <a:t></a:t>
            </a:r>
            <a:endParaRPr lang="en-US" dirty="0">
              <a:latin typeface="Helvetica Neue" charset="0"/>
              <a:ea typeface="Helvetica Neue" charset="0"/>
              <a:cs typeface="Helvetica Neue" charset="0"/>
            </a:endParaRPr>
          </a:p>
          <a:p>
            <a:pPr lvl="1"/>
            <a:endParaRPr lang="en-US" dirty="0">
              <a:latin typeface="Helvetica Neue" charset="0"/>
              <a:ea typeface="Helvetica Neue" charset="0"/>
              <a:cs typeface="Helvetica Neue" charset="0"/>
            </a:endParaRPr>
          </a:p>
          <a:p>
            <a:pPr lvl="1"/>
            <a:endParaRPr lang="en-US" dirty="0" smtClean="0">
              <a:latin typeface="Helvetica Neue" charset="0"/>
              <a:ea typeface="Helvetica Neue" charset="0"/>
              <a:cs typeface="Helvetica Neue" charset="0"/>
            </a:endParaRPr>
          </a:p>
        </p:txBody>
      </p:sp>
      <p:pic>
        <p:nvPicPr>
          <p:cNvPr id="13" name="Picture 12"/>
          <p:cNvPicPr>
            <a:picLocks noChangeAspect="1"/>
          </p:cNvPicPr>
          <p:nvPr/>
        </p:nvPicPr>
        <p:blipFill>
          <a:blip r:embed="rId5"/>
          <a:stretch>
            <a:fillRect/>
          </a:stretch>
        </p:blipFill>
        <p:spPr>
          <a:xfrm>
            <a:off x="2611608" y="5452093"/>
            <a:ext cx="2290793" cy="1374476"/>
          </a:xfrm>
          <a:prstGeom prst="rect">
            <a:avLst/>
          </a:prstGeom>
        </p:spPr>
      </p:pic>
      <p:pic>
        <p:nvPicPr>
          <p:cNvPr id="14" name="Picture 13"/>
          <p:cNvPicPr>
            <a:picLocks noChangeAspect="1"/>
          </p:cNvPicPr>
          <p:nvPr/>
        </p:nvPicPr>
        <p:blipFill>
          <a:blip r:embed="rId6"/>
          <a:stretch>
            <a:fillRect/>
          </a:stretch>
        </p:blipFill>
        <p:spPr>
          <a:xfrm>
            <a:off x="229280" y="5506927"/>
            <a:ext cx="2382328" cy="1437338"/>
          </a:xfrm>
          <a:prstGeom prst="rect">
            <a:avLst/>
          </a:prstGeom>
        </p:spPr>
      </p:pic>
      <p:pic>
        <p:nvPicPr>
          <p:cNvPr id="15" name="Picture 14"/>
          <p:cNvPicPr>
            <a:picLocks noChangeAspect="1"/>
          </p:cNvPicPr>
          <p:nvPr/>
        </p:nvPicPr>
        <p:blipFill>
          <a:blip r:embed="rId7"/>
          <a:stretch>
            <a:fillRect/>
          </a:stretch>
        </p:blipFill>
        <p:spPr>
          <a:xfrm>
            <a:off x="2339888" y="4212795"/>
            <a:ext cx="2590665" cy="1462273"/>
          </a:xfrm>
          <a:prstGeom prst="rect">
            <a:avLst/>
          </a:prstGeom>
        </p:spPr>
      </p:pic>
      <p:pic>
        <p:nvPicPr>
          <p:cNvPr id="16" name="Picture 15"/>
          <p:cNvPicPr>
            <a:picLocks noChangeAspect="1"/>
          </p:cNvPicPr>
          <p:nvPr/>
        </p:nvPicPr>
        <p:blipFill>
          <a:blip r:embed="rId8"/>
          <a:stretch>
            <a:fillRect/>
          </a:stretch>
        </p:blipFill>
        <p:spPr>
          <a:xfrm>
            <a:off x="985214" y="4310275"/>
            <a:ext cx="1635241" cy="1267312"/>
          </a:xfrm>
          <a:prstGeom prst="rect">
            <a:avLst/>
          </a:prstGeom>
        </p:spPr>
      </p:pic>
      <p:sp>
        <p:nvSpPr>
          <p:cNvPr id="17" name="Content Placeholder 2"/>
          <p:cNvSpPr txBox="1">
            <a:spLocks/>
          </p:cNvSpPr>
          <p:nvPr/>
        </p:nvSpPr>
        <p:spPr>
          <a:xfrm>
            <a:off x="6427315" y="3016251"/>
            <a:ext cx="5615160" cy="3264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zh-CN" b="1" dirty="0" smtClean="0">
                <a:latin typeface="Helvetica Neue" charset="0"/>
                <a:ea typeface="Helvetica Neue" charset="0"/>
                <a:cs typeface="Helvetica Neue" charset="0"/>
              </a:rPr>
              <a:t>Availability over Consistency</a:t>
            </a:r>
          </a:p>
          <a:p>
            <a:pPr lvl="1"/>
            <a:r>
              <a:rPr lang="en-US" dirty="0" smtClean="0">
                <a:latin typeface="Helvetica Neue" charset="0"/>
                <a:ea typeface="Helvetica Neue" charset="0"/>
                <a:cs typeface="Helvetica Neue" charset="0"/>
              </a:rPr>
              <a:t>Correctness unguaranteed</a:t>
            </a:r>
          </a:p>
          <a:p>
            <a:pPr lvl="1"/>
            <a:r>
              <a:rPr lang="en-US" dirty="0" smtClean="0">
                <a:latin typeface="Helvetica Neue" charset="0"/>
                <a:ea typeface="Helvetica Neue" charset="0"/>
                <a:cs typeface="Helvetica Neue" charset="0"/>
              </a:rPr>
              <a:t>Immediate data service </a:t>
            </a:r>
            <a:r>
              <a:rPr lang="en-US" dirty="0" smtClean="0">
                <a:latin typeface="Helvetica Neue" charset="0"/>
                <a:ea typeface="Helvetica Neue" charset="0"/>
                <a:cs typeface="Helvetica Neue" charset="0"/>
                <a:sym typeface="Wingdings"/>
              </a:rPr>
              <a:t></a:t>
            </a:r>
            <a:endParaRPr lang="en-US" dirty="0" smtClean="0">
              <a:latin typeface="Helvetica Neue" charset="0"/>
              <a:ea typeface="Helvetica Neue" charset="0"/>
              <a:cs typeface="Helvetica Neue" charset="0"/>
            </a:endParaRPr>
          </a:p>
          <a:p>
            <a:pPr lvl="1"/>
            <a:endParaRPr lang="en-US" dirty="0" smtClean="0">
              <a:latin typeface="Helvetica Neue" charset="0"/>
              <a:ea typeface="Helvetica Neue" charset="0"/>
              <a:cs typeface="Helvetica Neue" charset="0"/>
            </a:endParaRPr>
          </a:p>
          <a:p>
            <a:pPr lvl="1"/>
            <a:endParaRPr lang="en-US" dirty="0" smtClean="0">
              <a:latin typeface="Helvetica Neue" charset="0"/>
              <a:ea typeface="Helvetica Neue" charset="0"/>
              <a:cs typeface="Helvetica Neue" charset="0"/>
            </a:endParaRPr>
          </a:p>
        </p:txBody>
      </p:sp>
      <p:pic>
        <p:nvPicPr>
          <p:cNvPr id="18" name="Picture 17"/>
          <p:cNvPicPr>
            <a:picLocks noChangeAspect="1"/>
          </p:cNvPicPr>
          <p:nvPr/>
        </p:nvPicPr>
        <p:blipFill>
          <a:blip r:embed="rId9"/>
          <a:stretch>
            <a:fillRect/>
          </a:stretch>
        </p:blipFill>
        <p:spPr>
          <a:xfrm>
            <a:off x="7403621" y="4310275"/>
            <a:ext cx="3433005" cy="2291158"/>
          </a:xfrm>
          <a:prstGeom prst="rect">
            <a:avLst/>
          </a:prstGeom>
        </p:spPr>
      </p:pic>
      <p:sp>
        <p:nvSpPr>
          <p:cNvPr id="3" name="Slide Number Placeholder 2"/>
          <p:cNvSpPr>
            <a:spLocks noGrp="1"/>
          </p:cNvSpPr>
          <p:nvPr>
            <p:ph type="sldNum" sz="quarter" idx="12"/>
          </p:nvPr>
        </p:nvSpPr>
        <p:spPr/>
        <p:txBody>
          <a:bodyPr/>
          <a:lstStyle/>
          <a:p>
            <a:fld id="{BF49A075-DFF4-2045-8324-40BF310EB4D7}" type="slidenum">
              <a:rPr lang="en-US" smtClean="0"/>
              <a:t>22</a:t>
            </a:fld>
            <a:endParaRPr lang="en-US"/>
          </a:p>
        </p:txBody>
      </p:sp>
    </p:spTree>
    <p:extLst>
      <p:ext uri="{BB962C8B-B14F-4D97-AF65-F5344CB8AC3E}">
        <p14:creationId xmlns:p14="http://schemas.microsoft.com/office/powerpoint/2010/main" val="13411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1232771" cy="2852737"/>
          </a:xfrm>
        </p:spPr>
        <p:txBody>
          <a:bodyPr/>
          <a:lstStyle/>
          <a:p>
            <a:r>
              <a:rPr lang="en-US" altLang="zh-CN" dirty="0" smtClean="0">
                <a:latin typeface="Helvetica Neue" charset="0"/>
                <a:ea typeface="Helvetica Neue" charset="0"/>
                <a:cs typeface="Helvetica Neue" charset="0"/>
              </a:rPr>
              <a:t>How</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Balance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Properties?</a:t>
            </a:r>
            <a:endParaRPr lang="en-US" dirty="0">
              <a:latin typeface="Helvetica Neue" charset="0"/>
              <a:ea typeface="Helvetica Neue" charset="0"/>
              <a:cs typeface="Helvetica Neue" charset="0"/>
            </a:endParaRPr>
          </a:p>
        </p:txBody>
      </p:sp>
      <p:sp>
        <p:nvSpPr>
          <p:cNvPr id="3" name="Text Placeholder 2"/>
          <p:cNvSpPr>
            <a:spLocks noGrp="1"/>
          </p:cNvSpPr>
          <p:nvPr>
            <p:ph type="body" idx="1"/>
          </p:nvPr>
        </p:nvSpPr>
        <p:spPr/>
        <p:txBody>
          <a:bodyPr>
            <a:normAutofit/>
          </a:bodyPr>
          <a:lstStyle/>
          <a:p>
            <a:r>
              <a:rPr lang="en-US" altLang="zh-CN" sz="3200" dirty="0" smtClean="0">
                <a:latin typeface="Helvetica Neue" charset="0"/>
                <a:ea typeface="Helvetica Neue" charset="0"/>
                <a:cs typeface="Helvetica Neue" charset="0"/>
              </a:rPr>
              <a:t>Between</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availability,</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consistency</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and</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fault</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tolerance</a:t>
            </a:r>
            <a:endParaRPr lang="en-US" sz="3200"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23</a:t>
            </a:fld>
            <a:endParaRPr lang="en-US"/>
          </a:p>
        </p:txBody>
      </p:sp>
    </p:spTree>
    <p:extLst>
      <p:ext uri="{BB962C8B-B14F-4D97-AF65-F5344CB8AC3E}">
        <p14:creationId xmlns:p14="http://schemas.microsoft.com/office/powerpoint/2010/main" val="21646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Correctness, Not Sequential Consistency!</a:t>
            </a:r>
            <a:endParaRPr lang="en-US" dirty="0">
              <a:latin typeface="Helvetica Neue" charset="0"/>
              <a:ea typeface="Helvetica Neue" charset="0"/>
              <a:cs typeface="Helvetica Neue" charset="0"/>
            </a:endParaRPr>
          </a:p>
        </p:txBody>
      </p:sp>
      <p:sp>
        <p:nvSpPr>
          <p:cNvPr id="16" name="圓角矩形 67"/>
          <p:cNvSpPr/>
          <p:nvPr/>
        </p:nvSpPr>
        <p:spPr>
          <a:xfrm>
            <a:off x="1109134" y="3249167"/>
            <a:ext cx="2599266" cy="1281741"/>
          </a:xfrm>
          <a:prstGeom prst="roundRect">
            <a:avLst/>
          </a:prstGeom>
          <a:solidFill>
            <a:srgbClr val="0E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dirty="0" smtClean="0">
                <a:solidFill>
                  <a:schemeClr val="bg1"/>
                </a:solidFill>
                <a:latin typeface="Calibri" pitchFamily="34" charset="0"/>
                <a:cs typeface="Times New Roman" pitchFamily="18" charset="0"/>
              </a:rPr>
              <a:t>Availability</a:t>
            </a:r>
            <a:endParaRPr lang="en-US" altLang="zh-CN" sz="3600" dirty="0">
              <a:solidFill>
                <a:schemeClr val="bg1"/>
              </a:solidFill>
              <a:latin typeface="Calibri" pitchFamily="34" charset="0"/>
              <a:cs typeface="Times New Roman" pitchFamily="18" charset="0"/>
            </a:endParaRPr>
          </a:p>
        </p:txBody>
      </p:sp>
      <p:sp>
        <p:nvSpPr>
          <p:cNvPr id="17" name="圓角矩形 67"/>
          <p:cNvSpPr/>
          <p:nvPr/>
        </p:nvSpPr>
        <p:spPr>
          <a:xfrm>
            <a:off x="4622801" y="3249168"/>
            <a:ext cx="2599266" cy="1281741"/>
          </a:xfrm>
          <a:prstGeom prst="roundRect">
            <a:avLst/>
          </a:prstGeom>
          <a:solidFill>
            <a:srgbClr val="0E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dirty="0" smtClean="0">
                <a:solidFill>
                  <a:schemeClr val="bg1"/>
                </a:solidFill>
                <a:latin typeface="Calibri" pitchFamily="34" charset="0"/>
                <a:cs typeface="Times New Roman" pitchFamily="18" charset="0"/>
              </a:rPr>
              <a:t>Correctness</a:t>
            </a:r>
            <a:endParaRPr lang="en-US" altLang="zh-CN" sz="3600" dirty="0">
              <a:solidFill>
                <a:schemeClr val="bg1"/>
              </a:solidFill>
              <a:latin typeface="Calibri" pitchFamily="34" charset="0"/>
              <a:cs typeface="Times New Roman" pitchFamily="18" charset="0"/>
            </a:endParaRPr>
          </a:p>
        </p:txBody>
      </p:sp>
      <p:sp>
        <p:nvSpPr>
          <p:cNvPr id="18" name="圓角矩形 67"/>
          <p:cNvSpPr/>
          <p:nvPr/>
        </p:nvSpPr>
        <p:spPr>
          <a:xfrm>
            <a:off x="8136468" y="3249167"/>
            <a:ext cx="2599266" cy="1281741"/>
          </a:xfrm>
          <a:prstGeom prst="roundRect">
            <a:avLst/>
          </a:prstGeom>
          <a:solidFill>
            <a:srgbClr val="0E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dirty="0" smtClean="0">
                <a:solidFill>
                  <a:schemeClr val="bg1"/>
                </a:solidFill>
                <a:latin typeface="Calibri" pitchFamily="34" charset="0"/>
                <a:cs typeface="Times New Roman" pitchFamily="18" charset="0"/>
              </a:rPr>
              <a:t>Partition</a:t>
            </a:r>
            <a:r>
              <a:rPr lang="zh-CN" altLang="en-US" sz="3600" dirty="0" smtClean="0">
                <a:solidFill>
                  <a:schemeClr val="bg1"/>
                </a:solidFill>
                <a:latin typeface="Calibri" pitchFamily="34" charset="0"/>
                <a:cs typeface="Times New Roman" pitchFamily="18" charset="0"/>
              </a:rPr>
              <a:t> </a:t>
            </a:r>
            <a:r>
              <a:rPr lang="en-US" altLang="zh-CN" sz="3600" dirty="0" smtClean="0">
                <a:solidFill>
                  <a:schemeClr val="bg1"/>
                </a:solidFill>
                <a:latin typeface="Calibri" pitchFamily="34" charset="0"/>
                <a:cs typeface="Times New Roman" pitchFamily="18" charset="0"/>
              </a:rPr>
              <a:t>Tolerance</a:t>
            </a:r>
            <a:endParaRPr lang="en-US" altLang="zh-CN" sz="3600" dirty="0">
              <a:solidFill>
                <a:schemeClr val="bg1"/>
              </a:solidFill>
              <a:latin typeface="Calibri" pitchFamily="34" charset="0"/>
              <a:cs typeface="Times New Roman" pitchFamily="18" charset="0"/>
            </a:endParaRPr>
          </a:p>
        </p:txBody>
      </p:sp>
      <p:sp>
        <p:nvSpPr>
          <p:cNvPr id="14" name="圓角矩形 67"/>
          <p:cNvSpPr/>
          <p:nvPr/>
        </p:nvSpPr>
        <p:spPr>
          <a:xfrm>
            <a:off x="4622800" y="5321808"/>
            <a:ext cx="2599266" cy="1281741"/>
          </a:xfrm>
          <a:prstGeom prst="roundRect">
            <a:avLst/>
          </a:prstGeom>
          <a:solidFill>
            <a:srgbClr val="0E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dirty="0" smtClean="0">
                <a:solidFill>
                  <a:schemeClr val="bg1"/>
                </a:solidFill>
                <a:latin typeface="Calibri" pitchFamily="34" charset="0"/>
                <a:cs typeface="Times New Roman" pitchFamily="18" charset="0"/>
              </a:rPr>
              <a:t>Sequential Consistency</a:t>
            </a:r>
            <a:endParaRPr lang="en-US" altLang="zh-CN" sz="3600" dirty="0">
              <a:solidFill>
                <a:schemeClr val="bg1"/>
              </a:solidFill>
              <a:latin typeface="Calibri" pitchFamily="34" charset="0"/>
              <a:cs typeface="Times New Roman" pitchFamily="18" charset="0"/>
            </a:endParaRPr>
          </a:p>
        </p:txBody>
      </p:sp>
      <mc:AlternateContent xmlns:mc="http://schemas.openxmlformats.org/markup-compatibility/2006" xmlns:a14="http://schemas.microsoft.com/office/drawing/2010/main">
        <mc:Choice Requires="a14">
          <p:sp>
            <p:nvSpPr>
              <p:cNvPr id="3" name="TextBox 2"/>
              <p:cNvSpPr txBox="1"/>
              <p:nvPr/>
            </p:nvSpPr>
            <p:spPr>
              <a:xfrm>
                <a:off x="5475035" y="4380190"/>
                <a:ext cx="894796"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5400" b="1" i="1" smtClean="0">
                          <a:solidFill>
                            <a:schemeClr val="tx1"/>
                          </a:solidFill>
                          <a:latin typeface="Cambria Math" charset="0"/>
                          <a:ea typeface="Helvetica Neue" charset="0"/>
                          <a:cs typeface="Helvetica Neue" charset="0"/>
                        </a:rPr>
                        <m:t>≠</m:t>
                      </m:r>
                    </m:oMath>
                  </m:oMathPara>
                </a14:m>
                <a:endParaRPr lang="en-US" sz="5400" b="1" dirty="0">
                  <a:solidFill>
                    <a:schemeClr val="tx1"/>
                  </a:solidFill>
                  <a:latin typeface="Helvetica Neue" charset="0"/>
                  <a:ea typeface="Helvetica Neue" charset="0"/>
                  <a:cs typeface="Helvetica Neue"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475035" y="4380190"/>
                <a:ext cx="894796" cy="923330"/>
              </a:xfrm>
              <a:prstGeom prst="rect">
                <a:avLst/>
              </a:prstGeom>
              <a:blipFill rotWithShape="0">
                <a:blip r:embed="rId3"/>
                <a:stretch>
                  <a:fillRect/>
                </a:stretch>
              </a:blipFill>
            </p:spPr>
            <p:txBody>
              <a:bodyPr/>
              <a:lstStyle/>
              <a:p>
                <a:r>
                  <a:rPr lang="en-US">
                    <a:noFill/>
                  </a:rPr>
                  <a:t> </a:t>
                </a:r>
              </a:p>
            </p:txBody>
          </p:sp>
        </mc:Fallback>
      </mc:AlternateContent>
      <p:sp>
        <p:nvSpPr>
          <p:cNvPr id="21" name="Content Placeholder 2"/>
          <p:cNvSpPr>
            <a:spLocks noGrp="1"/>
          </p:cNvSpPr>
          <p:nvPr>
            <p:ph idx="1"/>
          </p:nvPr>
        </p:nvSpPr>
        <p:spPr>
          <a:xfrm>
            <a:off x="838199" y="1593803"/>
            <a:ext cx="10765971" cy="1319065"/>
          </a:xfrm>
        </p:spPr>
        <p:txBody>
          <a:bodyPr>
            <a:normAutofit/>
          </a:bodyPr>
          <a:lstStyle/>
          <a:p>
            <a:r>
              <a:rPr lang="en-US" altLang="zh-CN" dirty="0" smtClean="0">
                <a:latin typeface="Helvetica Neue" charset="0"/>
                <a:ea typeface="Helvetica Neue" charset="0"/>
                <a:cs typeface="Helvetica Neue" charset="0"/>
              </a:rPr>
              <a:t>Sequential consistency is </a:t>
            </a:r>
            <a:r>
              <a:rPr lang="en-US" altLang="zh-CN" b="1" dirty="0" smtClean="0">
                <a:latin typeface="Helvetica Neue" charset="0"/>
                <a:ea typeface="Helvetica Neue" charset="0"/>
                <a:cs typeface="Helvetica Neue" charset="0"/>
              </a:rPr>
              <a:t>more than necessary </a:t>
            </a:r>
            <a:r>
              <a:rPr lang="en-US" altLang="zh-CN" dirty="0" smtClean="0">
                <a:latin typeface="Helvetica Neue" charset="0"/>
                <a:ea typeface="Helvetica Neue" charset="0"/>
                <a:cs typeface="Helvetica Neue" charset="0"/>
              </a:rPr>
              <a:t>for correctness</a:t>
            </a:r>
          </a:p>
          <a:p>
            <a:endParaRPr lang="en-US" altLang="zh-CN" dirty="0">
              <a:latin typeface="Helvetica Neue" charset="0"/>
              <a:ea typeface="Helvetica Neue" charset="0"/>
              <a:cs typeface="Helvetica Neue" charset="0"/>
            </a:endParaRPr>
          </a:p>
        </p:txBody>
      </p:sp>
      <p:sp>
        <p:nvSpPr>
          <p:cNvPr id="4" name="Rounded Rectangle 3"/>
          <p:cNvSpPr/>
          <p:nvPr/>
        </p:nvSpPr>
        <p:spPr>
          <a:xfrm>
            <a:off x="4421876" y="3070746"/>
            <a:ext cx="2975212" cy="3589360"/>
          </a:xfrm>
          <a:prstGeom prst="roundRect">
            <a:avLst>
              <a:gd name="adj" fmla="val 8410"/>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圓角矩形 67"/>
          <p:cNvSpPr/>
          <p:nvPr/>
        </p:nvSpPr>
        <p:spPr>
          <a:xfrm>
            <a:off x="1109134" y="4572798"/>
            <a:ext cx="9626600" cy="716203"/>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b="1" dirty="0" smtClean="0">
                <a:solidFill>
                  <a:schemeClr val="bg1"/>
                </a:solidFill>
                <a:latin typeface="Calibri" pitchFamily="34" charset="0"/>
                <a:cs typeface="Times New Roman" pitchFamily="18" charset="0"/>
              </a:rPr>
              <a:t>More flexible consistency</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model</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to</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achieve</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all!</a:t>
            </a:r>
            <a:endParaRPr lang="en-US" altLang="zh-CN" sz="3600" b="1" dirty="0">
              <a:solidFill>
                <a:schemeClr val="bg1"/>
              </a:solidFill>
              <a:latin typeface="Calibri" pitchFamily="34" charset="0"/>
              <a:cs typeface="Times New Roman" pitchFamily="18" charset="0"/>
            </a:endParaRPr>
          </a:p>
        </p:txBody>
      </p:sp>
      <p:sp>
        <p:nvSpPr>
          <p:cNvPr id="5" name="Slide Number Placeholder 4"/>
          <p:cNvSpPr>
            <a:spLocks noGrp="1"/>
          </p:cNvSpPr>
          <p:nvPr>
            <p:ph type="sldNum" sz="quarter" idx="12"/>
          </p:nvPr>
        </p:nvSpPr>
        <p:spPr/>
        <p:txBody>
          <a:bodyPr/>
          <a:lstStyle/>
          <a:p>
            <a:fld id="{BF49A075-DFF4-2045-8324-40BF310EB4D7}" type="slidenum">
              <a:rPr lang="en-US" smtClean="0"/>
              <a:t>24</a:t>
            </a:fld>
            <a:endParaRPr lang="en-US"/>
          </a:p>
        </p:txBody>
      </p:sp>
    </p:spTree>
    <p:extLst>
      <p:ext uri="{BB962C8B-B14F-4D97-AF65-F5344CB8AC3E}">
        <p14:creationId xmlns:p14="http://schemas.microsoft.com/office/powerpoint/2010/main" val="31733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flipH="1">
            <a:off x="9326786" y="5725605"/>
            <a:ext cx="341491" cy="341491"/>
          </a:xfrm>
          <a:prstGeom prst="rect">
            <a:avLst/>
          </a:prstGeom>
        </p:spPr>
      </p:pic>
      <p:pic>
        <p:nvPicPr>
          <p:cNvPr id="45" name="Picture 44"/>
          <p:cNvPicPr>
            <a:picLocks noChangeAspect="1"/>
          </p:cNvPicPr>
          <p:nvPr/>
        </p:nvPicPr>
        <p:blipFill>
          <a:blip r:embed="rId3"/>
          <a:stretch>
            <a:fillRect/>
          </a:stretch>
        </p:blipFill>
        <p:spPr>
          <a:xfrm flipH="1">
            <a:off x="5589342" y="2969693"/>
            <a:ext cx="341491" cy="341491"/>
          </a:xfrm>
          <a:prstGeom prst="rect">
            <a:avLst/>
          </a:prstGeom>
        </p:spPr>
      </p:pic>
      <p:grpSp>
        <p:nvGrpSpPr>
          <p:cNvPr id="32" name="Group 31"/>
          <p:cNvGrpSpPr/>
          <p:nvPr/>
        </p:nvGrpSpPr>
        <p:grpSpPr>
          <a:xfrm>
            <a:off x="6299848" y="3443110"/>
            <a:ext cx="2753060" cy="2392817"/>
            <a:chOff x="6299848" y="3443110"/>
            <a:chExt cx="2753060" cy="2392817"/>
          </a:xfrm>
        </p:grpSpPr>
        <p:pic>
          <p:nvPicPr>
            <p:cNvPr id="26" name="Picture 25"/>
            <p:cNvPicPr>
              <a:picLocks noChangeAspect="1"/>
            </p:cNvPicPr>
            <p:nvPr/>
          </p:nvPicPr>
          <p:blipFill>
            <a:blip r:embed="rId4"/>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2" name="Picture 41"/>
          <p:cNvPicPr>
            <a:picLocks noChangeAspect="1"/>
          </p:cNvPicPr>
          <p:nvPr/>
        </p:nvPicPr>
        <p:blipFill>
          <a:blip r:embed="rId5"/>
          <a:stretch>
            <a:fillRect/>
          </a:stretch>
        </p:blipFill>
        <p:spPr>
          <a:xfrm rot="2561892">
            <a:off x="8258085" y="5265209"/>
            <a:ext cx="1328192" cy="502433"/>
          </a:xfrm>
          <a:prstGeom prst="rect">
            <a:avLst/>
          </a:prstGeom>
        </p:spPr>
      </p:pic>
      <p:grpSp>
        <p:nvGrpSpPr>
          <p:cNvPr id="31" name="Group 30"/>
          <p:cNvGrpSpPr/>
          <p:nvPr/>
        </p:nvGrpSpPr>
        <p:grpSpPr>
          <a:xfrm>
            <a:off x="2387600" y="3443110"/>
            <a:ext cx="2809707" cy="2385890"/>
            <a:chOff x="2387600" y="3443110"/>
            <a:chExt cx="2809707" cy="2385890"/>
          </a:xfrm>
        </p:grpSpPr>
        <p:pic>
          <p:nvPicPr>
            <p:cNvPr id="24" name="Picture 23"/>
            <p:cNvPicPr>
              <a:picLocks noChangeAspect="1"/>
            </p:cNvPicPr>
            <p:nvPr/>
          </p:nvPicPr>
          <p:blipFill>
            <a:blip r:embed="rId6"/>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dirty="0" smtClean="0">
                <a:latin typeface="Helvetica Neue" charset="0"/>
                <a:ea typeface="Helvetica Neue" charset="0"/>
                <a:cs typeface="Helvetica Neue" charset="0"/>
              </a:rPr>
              <a:t>What Consistency is Required for Correctness?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593803"/>
            <a:ext cx="10515600" cy="1319065"/>
          </a:xfrm>
        </p:spPr>
        <p:txBody>
          <a:bodyPr>
            <a:normAutofit/>
          </a:bodyPr>
          <a:lstStyle/>
          <a:p>
            <a:r>
              <a:rPr lang="en-US" b="1" dirty="0" smtClean="0">
                <a:latin typeface="Helvetica Neue" charset="0"/>
                <a:ea typeface="Helvetica Neue" charset="0"/>
                <a:cs typeface="Helvetica Neue" charset="0"/>
              </a:rPr>
              <a:t>Function 1</a:t>
            </a:r>
            <a:r>
              <a:rPr lang="en-US" dirty="0" smtClean="0">
                <a:latin typeface="Helvetica Neue" charset="0"/>
                <a:ea typeface="Helvetica Neue" charset="0"/>
                <a:cs typeface="Helvetica Neue" charset="0"/>
              </a:rPr>
              <a:t>: Data forwarding to correct location</a:t>
            </a:r>
          </a:p>
          <a:p>
            <a:pPr lvl="1"/>
            <a:r>
              <a:rPr lang="en-US" dirty="0" smtClean="0">
                <a:latin typeface="Helvetica Neue" charset="0"/>
                <a:ea typeface="Helvetica Neue" charset="0"/>
                <a:cs typeface="Helvetica Neue" charset="0"/>
              </a:rPr>
              <a:t>Only a </a:t>
            </a:r>
            <a:r>
              <a:rPr lang="en-US" b="1" dirty="0" smtClean="0">
                <a:latin typeface="Helvetica Neue" charset="0"/>
                <a:ea typeface="Helvetica Neue" charset="0"/>
                <a:cs typeface="Helvetica Neue" charset="0"/>
              </a:rPr>
              <a:t>subset</a:t>
            </a:r>
            <a:r>
              <a:rPr lang="en-US" dirty="0" smtClean="0">
                <a:latin typeface="Helvetica Neue" charset="0"/>
                <a:ea typeface="Helvetica Neue" charset="0"/>
                <a:cs typeface="Helvetica Neue" charset="0"/>
              </a:rPr>
              <a:t> of network nodes need latest user location</a:t>
            </a:r>
          </a:p>
          <a:p>
            <a:pPr lvl="1"/>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7"/>
          <a:stretch>
            <a:fillRect/>
          </a:stretch>
        </p:blipFill>
        <p:spPr>
          <a:xfrm>
            <a:off x="4109412" y="4496302"/>
            <a:ext cx="736600" cy="419100"/>
          </a:xfrm>
          <a:prstGeom prst="rect">
            <a:avLst/>
          </a:prstGeom>
        </p:spPr>
      </p:pic>
      <p:pic>
        <p:nvPicPr>
          <p:cNvPr id="9" name="Picture 8"/>
          <p:cNvPicPr>
            <a:picLocks noChangeAspect="1"/>
          </p:cNvPicPr>
          <p:nvPr/>
        </p:nvPicPr>
        <p:blipFill>
          <a:blip r:embed="rId8"/>
          <a:stretch>
            <a:fillRect/>
          </a:stretch>
        </p:blipFill>
        <p:spPr>
          <a:xfrm>
            <a:off x="6897307" y="4496302"/>
            <a:ext cx="736600" cy="419100"/>
          </a:xfrm>
          <a:prstGeom prst="rect">
            <a:avLst/>
          </a:prstGeom>
        </p:spPr>
      </p:pic>
      <p:pic>
        <p:nvPicPr>
          <p:cNvPr id="10" name="Picture 9"/>
          <p:cNvPicPr>
            <a:picLocks noChangeAspect="1"/>
          </p:cNvPicPr>
          <p:nvPr/>
        </p:nvPicPr>
        <p:blipFill>
          <a:blip r:embed="rId9"/>
          <a:stretch>
            <a:fillRect/>
          </a:stretch>
        </p:blipFill>
        <p:spPr>
          <a:xfrm>
            <a:off x="5604993" y="4683882"/>
            <a:ext cx="495300" cy="673100"/>
          </a:xfrm>
          <a:prstGeom prst="rect">
            <a:avLst/>
          </a:prstGeom>
        </p:spPr>
      </p:pic>
      <p:pic>
        <p:nvPicPr>
          <p:cNvPr id="19" name="Picture 18"/>
          <p:cNvPicPr>
            <a:picLocks noChangeAspect="1"/>
          </p:cNvPicPr>
          <p:nvPr/>
        </p:nvPicPr>
        <p:blipFill>
          <a:blip r:embed="rId10"/>
          <a:stretch>
            <a:fillRect/>
          </a:stretch>
        </p:blipFill>
        <p:spPr>
          <a:xfrm>
            <a:off x="62651" y="6339258"/>
            <a:ext cx="1549400" cy="558800"/>
          </a:xfrm>
          <a:prstGeom prst="rect">
            <a:avLst/>
          </a:prstGeom>
        </p:spPr>
      </p:pic>
      <p:pic>
        <p:nvPicPr>
          <p:cNvPr id="20" name="Picture 19"/>
          <p:cNvPicPr>
            <a:picLocks noChangeAspect="1"/>
          </p:cNvPicPr>
          <p:nvPr/>
        </p:nvPicPr>
        <p:blipFill>
          <a:blip r:embed="rId11"/>
          <a:stretch>
            <a:fillRect/>
          </a:stretch>
        </p:blipFill>
        <p:spPr>
          <a:xfrm>
            <a:off x="1491401" y="6339258"/>
            <a:ext cx="1638300" cy="571500"/>
          </a:xfrm>
          <a:prstGeom prst="rect">
            <a:avLst/>
          </a:prstGeom>
        </p:spPr>
      </p:pic>
      <p:pic>
        <p:nvPicPr>
          <p:cNvPr id="21" name="Picture 20"/>
          <p:cNvPicPr>
            <a:picLocks noChangeAspect="1"/>
          </p:cNvPicPr>
          <p:nvPr/>
        </p:nvPicPr>
        <p:blipFill>
          <a:blip r:embed="rId12"/>
          <a:stretch>
            <a:fillRect/>
          </a:stretch>
        </p:blipFill>
        <p:spPr>
          <a:xfrm>
            <a:off x="3040801" y="6339258"/>
            <a:ext cx="2120900" cy="558800"/>
          </a:xfrm>
          <a:prstGeom prst="rect">
            <a:avLst/>
          </a:prstGeom>
        </p:spPr>
      </p:pic>
      <p:pic>
        <p:nvPicPr>
          <p:cNvPr id="22" name="Picture 21"/>
          <p:cNvPicPr>
            <a:picLocks noChangeAspect="1"/>
          </p:cNvPicPr>
          <p:nvPr/>
        </p:nvPicPr>
        <p:blipFill>
          <a:blip r:embed="rId13"/>
          <a:stretch>
            <a:fillRect/>
          </a:stretch>
        </p:blipFill>
        <p:spPr>
          <a:xfrm>
            <a:off x="5197921" y="6339258"/>
            <a:ext cx="2222500" cy="558800"/>
          </a:xfrm>
          <a:prstGeom prst="rect">
            <a:avLst/>
          </a:prstGeom>
        </p:spPr>
      </p:pic>
      <p:grpSp>
        <p:nvGrpSpPr>
          <p:cNvPr id="89" name="Group 88"/>
          <p:cNvGrpSpPr/>
          <p:nvPr/>
        </p:nvGrpSpPr>
        <p:grpSpPr>
          <a:xfrm>
            <a:off x="3005387" y="3187216"/>
            <a:ext cx="5887118" cy="2060506"/>
            <a:chOff x="3005387" y="3187216"/>
            <a:chExt cx="5887118" cy="2060506"/>
          </a:xfrm>
        </p:grpSpPr>
        <p:pic>
          <p:nvPicPr>
            <p:cNvPr id="85" name="Picture 84"/>
            <p:cNvPicPr>
              <a:picLocks noChangeAspect="1"/>
            </p:cNvPicPr>
            <p:nvPr/>
          </p:nvPicPr>
          <p:blipFill>
            <a:blip r:embed="rId5"/>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5"/>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5"/>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5"/>
            <a:stretch>
              <a:fillRect/>
            </a:stretch>
          </p:blipFill>
          <p:spPr>
            <a:xfrm rot="1824731">
              <a:off x="6071697" y="3187216"/>
              <a:ext cx="1444495" cy="502433"/>
            </a:xfrm>
            <a:prstGeom prst="rect">
              <a:avLst/>
            </a:prstGeom>
          </p:spPr>
        </p:pic>
      </p:grpSp>
      <p:sp>
        <p:nvSpPr>
          <p:cNvPr id="29" name="Cloud 28"/>
          <p:cNvSpPr/>
          <p:nvPr/>
        </p:nvSpPr>
        <p:spPr>
          <a:xfrm>
            <a:off x="4702601" y="2939848"/>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4"/>
          <a:stretch>
            <a:fillRect/>
          </a:stretch>
        </p:blipFill>
        <p:spPr>
          <a:xfrm>
            <a:off x="2474622" y="4598858"/>
            <a:ext cx="571500" cy="825500"/>
          </a:xfrm>
          <a:prstGeom prst="rect">
            <a:avLst/>
          </a:prstGeom>
        </p:spPr>
      </p:pic>
      <p:pic>
        <p:nvPicPr>
          <p:cNvPr id="11" name="Picture 10"/>
          <p:cNvPicPr>
            <a:picLocks noChangeAspect="1"/>
          </p:cNvPicPr>
          <p:nvPr/>
        </p:nvPicPr>
        <p:blipFill>
          <a:blip r:embed="rId15"/>
          <a:stretch>
            <a:fillRect/>
          </a:stretch>
        </p:blipFill>
        <p:spPr>
          <a:xfrm>
            <a:off x="8187784" y="4598858"/>
            <a:ext cx="571500" cy="825500"/>
          </a:xfrm>
          <a:prstGeom prst="rect">
            <a:avLst/>
          </a:prstGeom>
        </p:spPr>
      </p:pic>
      <p:pic>
        <p:nvPicPr>
          <p:cNvPr id="91" name="Picture 90"/>
          <p:cNvPicPr>
            <a:picLocks noChangeAspect="1"/>
          </p:cNvPicPr>
          <p:nvPr/>
        </p:nvPicPr>
        <p:blipFill>
          <a:blip r:embed="rId16"/>
          <a:stretch>
            <a:fillRect/>
          </a:stretch>
        </p:blipFill>
        <p:spPr>
          <a:xfrm>
            <a:off x="9290180" y="3063373"/>
            <a:ext cx="876300" cy="304800"/>
          </a:xfrm>
          <a:prstGeom prst="rect">
            <a:avLst/>
          </a:prstGeom>
        </p:spPr>
      </p:pic>
      <p:sp>
        <p:nvSpPr>
          <p:cNvPr id="92" name="TextBox 91"/>
          <p:cNvSpPr txBox="1"/>
          <p:nvPr/>
        </p:nvSpPr>
        <p:spPr>
          <a:xfrm>
            <a:off x="10140722" y="3033617"/>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318319"/>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487596"/>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6522319" y="3428598"/>
            <a:ext cx="1469290" cy="712948"/>
          </a:xfrm>
          <a:prstGeom prst="roundRect">
            <a:avLst>
              <a:gd name="adj" fmla="val 8410"/>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7765860" y="4518292"/>
            <a:ext cx="1469290" cy="948303"/>
          </a:xfrm>
          <a:prstGeom prst="roundRect">
            <a:avLst>
              <a:gd name="adj" fmla="val 8410"/>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a:stretch>
            <a:fillRect/>
          </a:stretch>
        </p:blipFill>
        <p:spPr>
          <a:xfrm flipH="1">
            <a:off x="3803260" y="3589906"/>
            <a:ext cx="341491" cy="341491"/>
          </a:xfrm>
          <a:prstGeom prst="rect">
            <a:avLst/>
          </a:prstGeom>
        </p:spPr>
      </p:pic>
      <p:pic>
        <p:nvPicPr>
          <p:cNvPr id="60" name="Picture 59"/>
          <p:cNvPicPr>
            <a:picLocks noChangeAspect="1"/>
          </p:cNvPicPr>
          <p:nvPr/>
        </p:nvPicPr>
        <p:blipFill>
          <a:blip r:embed="rId3"/>
          <a:stretch>
            <a:fillRect/>
          </a:stretch>
        </p:blipFill>
        <p:spPr>
          <a:xfrm flipH="1">
            <a:off x="7071066" y="3589906"/>
            <a:ext cx="341491" cy="341491"/>
          </a:xfrm>
          <a:prstGeom prst="rect">
            <a:avLst/>
          </a:prstGeom>
        </p:spPr>
      </p:pic>
      <p:pic>
        <p:nvPicPr>
          <p:cNvPr id="8" name="Picture 7"/>
          <p:cNvPicPr>
            <a:picLocks noChangeAspect="1"/>
          </p:cNvPicPr>
          <p:nvPr/>
        </p:nvPicPr>
        <p:blipFill>
          <a:blip r:embed="rId17"/>
          <a:stretch>
            <a:fillRect/>
          </a:stretch>
        </p:blipFill>
        <p:spPr>
          <a:xfrm>
            <a:off x="6897307" y="3565362"/>
            <a:ext cx="736600" cy="469900"/>
          </a:xfrm>
          <a:prstGeom prst="rect">
            <a:avLst/>
          </a:prstGeom>
        </p:spPr>
      </p:pic>
      <p:pic>
        <p:nvPicPr>
          <p:cNvPr id="6" name="Picture 5"/>
          <p:cNvPicPr>
            <a:picLocks noChangeAspect="1"/>
          </p:cNvPicPr>
          <p:nvPr/>
        </p:nvPicPr>
        <p:blipFill>
          <a:blip r:embed="rId18"/>
          <a:stretch>
            <a:fillRect/>
          </a:stretch>
        </p:blipFill>
        <p:spPr>
          <a:xfrm>
            <a:off x="3566196" y="3552662"/>
            <a:ext cx="749300" cy="495300"/>
          </a:xfrm>
          <a:prstGeom prst="rect">
            <a:avLst/>
          </a:prstGeom>
        </p:spPr>
      </p:pic>
      <p:pic>
        <p:nvPicPr>
          <p:cNvPr id="4" name="Picture 3"/>
          <p:cNvPicPr>
            <a:picLocks noChangeAspect="1"/>
          </p:cNvPicPr>
          <p:nvPr/>
        </p:nvPicPr>
        <p:blipFill>
          <a:blip r:embed="rId19"/>
          <a:stretch>
            <a:fillRect/>
          </a:stretch>
        </p:blipFill>
        <p:spPr>
          <a:xfrm>
            <a:off x="9190335" y="5596968"/>
            <a:ext cx="342900" cy="635000"/>
          </a:xfrm>
          <a:prstGeom prst="rect">
            <a:avLst/>
          </a:prstGeom>
        </p:spPr>
      </p:pic>
      <p:sp>
        <p:nvSpPr>
          <p:cNvPr id="61" name="Rounded Rectangle 60"/>
          <p:cNvSpPr/>
          <p:nvPr/>
        </p:nvSpPr>
        <p:spPr>
          <a:xfrm>
            <a:off x="3169601" y="3472544"/>
            <a:ext cx="1469290" cy="712948"/>
          </a:xfrm>
          <a:prstGeom prst="roundRect">
            <a:avLst>
              <a:gd name="adj" fmla="val 8410"/>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BF49A075-DFF4-2045-8324-40BF310EB4D7}" type="slidenum">
              <a:rPr lang="en-US" smtClean="0"/>
              <a:t>25</a:t>
            </a:fld>
            <a:endParaRPr lang="en-US"/>
          </a:p>
        </p:txBody>
      </p:sp>
    </p:spTree>
    <p:extLst>
      <p:ext uri="{BB962C8B-B14F-4D97-AF65-F5344CB8AC3E}">
        <p14:creationId xmlns:p14="http://schemas.microsoft.com/office/powerpoint/2010/main" val="199493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0.02826 -0.01018 L -0.30677 -0.40416 " pathEditMode="relative" rAng="0" ptsTypes="AA">
                                      <p:cBhvr>
                                        <p:cTn id="12" dur="1000" fill="hold"/>
                                        <p:tgtEl>
                                          <p:spTgt spid="44"/>
                                        </p:tgtEl>
                                        <p:attrNameLst>
                                          <p:attrName>ppt_x</p:attrName>
                                          <p:attrName>ppt_y</p:attrName>
                                        </p:attrNameLst>
                                      </p:cBhvr>
                                      <p:rCtr x="-13932" y="-19699"/>
                                    </p:animMotion>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0026 -0.00232 L -0.15039 0.09282 " pathEditMode="relative" rAng="0" ptsTypes="AA">
                                      <p:cBhvr>
                                        <p:cTn id="21" dur="1000" fill="hold"/>
                                        <p:tgtEl>
                                          <p:spTgt spid="45"/>
                                        </p:tgtEl>
                                        <p:attrNameLst>
                                          <p:attrName>ppt_x</p:attrName>
                                          <p:attrName>ppt_y</p:attrName>
                                        </p:attrNameLst>
                                      </p:cBhvr>
                                      <p:rCtr x="-7513" y="7130"/>
                                    </p:animMotion>
                                  </p:childTnLst>
                                </p:cTn>
                              </p:par>
                            </p:childTnLst>
                          </p:cTn>
                        </p:par>
                        <p:par>
                          <p:cTn id="22" fill="hold">
                            <p:stCondLst>
                              <p:cond delay="1000"/>
                            </p:stCondLst>
                            <p:childTnLst>
                              <p:par>
                                <p:cTn id="23" presetID="42" presetClass="path" presetSubtype="0" accel="50000" decel="50000" fill="hold" nodeType="afterEffect">
                                  <p:stCondLst>
                                    <p:cond delay="0"/>
                                  </p:stCondLst>
                                  <p:childTnLst>
                                    <p:animMotion origin="layout" path="M -0.00026 -0.00232 L 0.26966 1.85185E-6 " pathEditMode="relative" rAng="0" ptsTypes="AA">
                                      <p:cBhvr>
                                        <p:cTn id="24" dur="1000" fill="hold"/>
                                        <p:tgtEl>
                                          <p:spTgt spid="56"/>
                                        </p:tgtEl>
                                        <p:attrNameLst>
                                          <p:attrName>ppt_x</p:attrName>
                                          <p:attrName>ppt_y</p:attrName>
                                        </p:attrNameLst>
                                      </p:cBhvr>
                                      <p:rCtr x="13490" y="116"/>
                                    </p:animMotion>
                                  </p:childTnLst>
                                </p:cTn>
                              </p:par>
                            </p:childTnLst>
                          </p:cTn>
                        </p:par>
                        <p:par>
                          <p:cTn id="25" fill="hold">
                            <p:stCondLst>
                              <p:cond delay="2000"/>
                            </p:stCondLst>
                            <p:childTnLst>
                              <p:par>
                                <p:cTn id="26" presetID="42" presetClass="path" presetSubtype="0" accel="50000" decel="50000" fill="hold" nodeType="afterEffect">
                                  <p:stCondLst>
                                    <p:cond delay="0"/>
                                  </p:stCondLst>
                                  <p:childTnLst>
                                    <p:animMotion origin="layout" path="M -0.00026 -0.00232 L 0.15677 0.30139 " pathEditMode="relative" rAng="0" ptsTypes="AA">
                                      <p:cBhvr>
                                        <p:cTn id="27" dur="1000" fill="hold"/>
                                        <p:tgtEl>
                                          <p:spTgt spid="60"/>
                                        </p:tgtEl>
                                        <p:attrNameLst>
                                          <p:attrName>ppt_x</p:attrName>
                                          <p:attrName>ppt_y</p:attrName>
                                        </p:attrNameLst>
                                      </p:cBhvr>
                                      <p:rCtr x="8164" y="15718"/>
                                    </p:animMotion>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374" y="2996708"/>
            <a:ext cx="829059" cy="826562"/>
          </a:xfrm>
          <a:prstGeom prst="rect">
            <a:avLst/>
          </a:prstGeom>
        </p:spPr>
      </p:pic>
      <p:grpSp>
        <p:nvGrpSpPr>
          <p:cNvPr id="32" name="Group 31"/>
          <p:cNvGrpSpPr/>
          <p:nvPr/>
        </p:nvGrpSpPr>
        <p:grpSpPr>
          <a:xfrm>
            <a:off x="6299848" y="3443110"/>
            <a:ext cx="2753060" cy="2392817"/>
            <a:chOff x="6299848" y="3443110"/>
            <a:chExt cx="2753060" cy="2392817"/>
          </a:xfrm>
        </p:grpSpPr>
        <p:pic>
          <p:nvPicPr>
            <p:cNvPr id="26" name="Picture 25"/>
            <p:cNvPicPr>
              <a:picLocks noChangeAspect="1"/>
            </p:cNvPicPr>
            <p:nvPr/>
          </p:nvPicPr>
          <p:blipFill>
            <a:blip r:embed="rId4"/>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44" name="Picture 43"/>
          <p:cNvPicPr>
            <a:picLocks noChangeAspect="1"/>
          </p:cNvPicPr>
          <p:nvPr/>
        </p:nvPicPr>
        <p:blipFill>
          <a:blip r:embed="rId5"/>
          <a:stretch>
            <a:fillRect/>
          </a:stretch>
        </p:blipFill>
        <p:spPr>
          <a:xfrm flipH="1">
            <a:off x="9326786" y="5725605"/>
            <a:ext cx="341491" cy="341491"/>
          </a:xfrm>
          <a:prstGeom prst="rect">
            <a:avLst/>
          </a:prstGeom>
        </p:spPr>
      </p:pic>
      <p:pic>
        <p:nvPicPr>
          <p:cNvPr id="45" name="Picture 44"/>
          <p:cNvPicPr>
            <a:picLocks noChangeAspect="1"/>
          </p:cNvPicPr>
          <p:nvPr/>
        </p:nvPicPr>
        <p:blipFill>
          <a:blip r:embed="rId5"/>
          <a:stretch>
            <a:fillRect/>
          </a:stretch>
        </p:blipFill>
        <p:spPr>
          <a:xfrm flipH="1">
            <a:off x="5589342" y="2969693"/>
            <a:ext cx="341491" cy="341491"/>
          </a:xfrm>
          <a:prstGeom prst="rect">
            <a:avLst/>
          </a:prstGeom>
        </p:spPr>
      </p:pic>
      <p:pic>
        <p:nvPicPr>
          <p:cNvPr id="42" name="Picture 41"/>
          <p:cNvPicPr>
            <a:picLocks noChangeAspect="1"/>
          </p:cNvPicPr>
          <p:nvPr/>
        </p:nvPicPr>
        <p:blipFill>
          <a:blip r:embed="rId6"/>
          <a:stretch>
            <a:fillRect/>
          </a:stretch>
        </p:blipFill>
        <p:spPr>
          <a:xfrm rot="2561892">
            <a:off x="8258085" y="5265209"/>
            <a:ext cx="1328192" cy="502433"/>
          </a:xfrm>
          <a:prstGeom prst="rect">
            <a:avLst/>
          </a:prstGeom>
        </p:spPr>
      </p:pic>
      <p:grpSp>
        <p:nvGrpSpPr>
          <p:cNvPr id="31" name="Group 30"/>
          <p:cNvGrpSpPr/>
          <p:nvPr/>
        </p:nvGrpSpPr>
        <p:grpSpPr>
          <a:xfrm>
            <a:off x="2387600" y="3443110"/>
            <a:ext cx="2809707" cy="2385890"/>
            <a:chOff x="2387600" y="3443110"/>
            <a:chExt cx="2809707" cy="2385890"/>
          </a:xfrm>
        </p:grpSpPr>
        <p:pic>
          <p:nvPicPr>
            <p:cNvPr id="24" name="Picture 23"/>
            <p:cNvPicPr>
              <a:picLocks noChangeAspect="1"/>
            </p:cNvPicPr>
            <p:nvPr/>
          </p:nvPicPr>
          <p:blipFill>
            <a:blip r:embed="rId7"/>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dirty="0" smtClean="0">
                <a:latin typeface="Helvetica Neue" charset="0"/>
                <a:ea typeface="Helvetica Neue" charset="0"/>
                <a:cs typeface="Helvetica Neue" charset="0"/>
              </a:rPr>
              <a:t>What Consistency is Required for Correctness?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593803"/>
            <a:ext cx="10515600" cy="1319065"/>
          </a:xfrm>
        </p:spPr>
        <p:txBody>
          <a:bodyPr>
            <a:normAutofit/>
          </a:bodyPr>
          <a:lstStyle/>
          <a:p>
            <a:r>
              <a:rPr lang="en-US" b="1" dirty="0" smtClean="0">
                <a:latin typeface="Helvetica Neue" charset="0"/>
                <a:ea typeface="Helvetica Neue" charset="0"/>
                <a:cs typeface="Helvetica Neue" charset="0"/>
              </a:rPr>
              <a:t>Function 2</a:t>
            </a:r>
            <a:r>
              <a:rPr lang="en-US" dirty="0" smtClean="0">
                <a:latin typeface="Helvetica Neue" charset="0"/>
                <a:ea typeface="Helvetica Neue" charset="0"/>
                <a:cs typeface="Helvetica Neue" charset="0"/>
              </a:rPr>
              <a:t>: Volume-based data billing</a:t>
            </a:r>
          </a:p>
          <a:p>
            <a:pPr lvl="1"/>
            <a:r>
              <a:rPr lang="en-US" dirty="0" smtClean="0">
                <a:latin typeface="Helvetica Neue" charset="0"/>
                <a:ea typeface="Helvetica Neue" charset="0"/>
                <a:cs typeface="Helvetica Neue" charset="0"/>
              </a:rPr>
              <a:t>Decouple packet counting and billing policy</a:t>
            </a:r>
          </a:p>
          <a:p>
            <a:pPr lvl="1"/>
            <a:r>
              <a:rPr lang="en-US" dirty="0" smtClean="0">
                <a:latin typeface="Helvetica Neue" charset="0"/>
                <a:ea typeface="Helvetica Neue" charset="0"/>
                <a:cs typeface="Helvetica Neue" charset="0"/>
              </a:rPr>
              <a:t>Packet counting can be performed </a:t>
            </a:r>
            <a:r>
              <a:rPr lang="en-US" altLang="zh-CN" dirty="0" smtClean="0">
                <a:latin typeface="Helvetica Neue" charset="0"/>
                <a:ea typeface="Helvetica Neue" charset="0"/>
                <a:cs typeface="Helvetica Neue" charset="0"/>
              </a:rPr>
              <a:t>together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with</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data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forwarding</a:t>
            </a:r>
            <a:endParaRPr lang="en-US" dirty="0" smtClean="0">
              <a:latin typeface="Helvetica Neue" charset="0"/>
              <a:ea typeface="Helvetica Neue" charset="0"/>
              <a:cs typeface="Helvetica Neue" charset="0"/>
            </a:endParaRPr>
          </a:p>
          <a:p>
            <a:pPr lvl="1"/>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8"/>
          <a:stretch>
            <a:fillRect/>
          </a:stretch>
        </p:blipFill>
        <p:spPr>
          <a:xfrm>
            <a:off x="4109412" y="4496302"/>
            <a:ext cx="736600" cy="419100"/>
          </a:xfrm>
          <a:prstGeom prst="rect">
            <a:avLst/>
          </a:prstGeom>
        </p:spPr>
      </p:pic>
      <p:pic>
        <p:nvPicPr>
          <p:cNvPr id="9" name="Picture 8"/>
          <p:cNvPicPr>
            <a:picLocks noChangeAspect="1"/>
          </p:cNvPicPr>
          <p:nvPr/>
        </p:nvPicPr>
        <p:blipFill>
          <a:blip r:embed="rId9"/>
          <a:stretch>
            <a:fillRect/>
          </a:stretch>
        </p:blipFill>
        <p:spPr>
          <a:xfrm>
            <a:off x="6897307" y="4496302"/>
            <a:ext cx="736600" cy="419100"/>
          </a:xfrm>
          <a:prstGeom prst="rect">
            <a:avLst/>
          </a:prstGeom>
        </p:spPr>
      </p:pic>
      <p:pic>
        <p:nvPicPr>
          <p:cNvPr id="10" name="Picture 9"/>
          <p:cNvPicPr>
            <a:picLocks noChangeAspect="1"/>
          </p:cNvPicPr>
          <p:nvPr/>
        </p:nvPicPr>
        <p:blipFill>
          <a:blip r:embed="rId10"/>
          <a:stretch>
            <a:fillRect/>
          </a:stretch>
        </p:blipFill>
        <p:spPr>
          <a:xfrm>
            <a:off x="5604993" y="4683882"/>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grpSp>
        <p:nvGrpSpPr>
          <p:cNvPr id="89" name="Group 88"/>
          <p:cNvGrpSpPr/>
          <p:nvPr/>
        </p:nvGrpSpPr>
        <p:grpSpPr>
          <a:xfrm>
            <a:off x="3005387" y="3187216"/>
            <a:ext cx="5887118" cy="2060506"/>
            <a:chOff x="3005387" y="3187216"/>
            <a:chExt cx="5887118" cy="2060506"/>
          </a:xfrm>
        </p:grpSpPr>
        <p:pic>
          <p:nvPicPr>
            <p:cNvPr id="85" name="Picture 84"/>
            <p:cNvPicPr>
              <a:picLocks noChangeAspect="1"/>
            </p:cNvPicPr>
            <p:nvPr/>
          </p:nvPicPr>
          <p:blipFill>
            <a:blip r:embed="rId6"/>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6"/>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6"/>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6"/>
            <a:stretch>
              <a:fillRect/>
            </a:stretch>
          </p:blipFill>
          <p:spPr>
            <a:xfrm rot="1824731">
              <a:off x="6071697" y="3187216"/>
              <a:ext cx="1444495" cy="502433"/>
            </a:xfrm>
            <a:prstGeom prst="rect">
              <a:avLst/>
            </a:prstGeom>
          </p:spPr>
        </p:pic>
      </p:grpSp>
      <p:sp>
        <p:nvSpPr>
          <p:cNvPr id="29" name="Cloud 28"/>
          <p:cNvSpPr/>
          <p:nvPr/>
        </p:nvSpPr>
        <p:spPr>
          <a:xfrm>
            <a:off x="4702601" y="2939848"/>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pic>
        <p:nvPicPr>
          <p:cNvPr id="5" name="Picture 4"/>
          <p:cNvPicPr>
            <a:picLocks noChangeAspect="1"/>
          </p:cNvPicPr>
          <p:nvPr/>
        </p:nvPicPr>
        <p:blipFill>
          <a:blip r:embed="rId15"/>
          <a:stretch>
            <a:fillRect/>
          </a:stretch>
        </p:blipFill>
        <p:spPr>
          <a:xfrm>
            <a:off x="2474622" y="4598858"/>
            <a:ext cx="571500" cy="825500"/>
          </a:xfrm>
          <a:prstGeom prst="rect">
            <a:avLst/>
          </a:prstGeom>
        </p:spPr>
      </p:pic>
      <p:pic>
        <p:nvPicPr>
          <p:cNvPr id="11" name="Picture 10"/>
          <p:cNvPicPr>
            <a:picLocks noChangeAspect="1"/>
          </p:cNvPicPr>
          <p:nvPr/>
        </p:nvPicPr>
        <p:blipFill>
          <a:blip r:embed="rId16"/>
          <a:stretch>
            <a:fillRect/>
          </a:stretch>
        </p:blipFill>
        <p:spPr>
          <a:xfrm>
            <a:off x="8187784" y="4598858"/>
            <a:ext cx="571500" cy="825500"/>
          </a:xfrm>
          <a:prstGeom prst="rect">
            <a:avLst/>
          </a:prstGeom>
        </p:spPr>
      </p:pic>
      <p:pic>
        <p:nvPicPr>
          <p:cNvPr id="91" name="Picture 90"/>
          <p:cNvPicPr>
            <a:picLocks noChangeAspect="1"/>
          </p:cNvPicPr>
          <p:nvPr/>
        </p:nvPicPr>
        <p:blipFill>
          <a:blip r:embed="rId17"/>
          <a:stretch>
            <a:fillRect/>
          </a:stretch>
        </p:blipFill>
        <p:spPr>
          <a:xfrm>
            <a:off x="9290180" y="3063373"/>
            <a:ext cx="876300" cy="304800"/>
          </a:xfrm>
          <a:prstGeom prst="rect">
            <a:avLst/>
          </a:prstGeom>
        </p:spPr>
      </p:pic>
      <p:sp>
        <p:nvSpPr>
          <p:cNvPr id="92" name="TextBox 91"/>
          <p:cNvSpPr txBox="1"/>
          <p:nvPr/>
        </p:nvSpPr>
        <p:spPr>
          <a:xfrm>
            <a:off x="10140722" y="3033617"/>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318319"/>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487596"/>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5"/>
          <a:stretch>
            <a:fillRect/>
          </a:stretch>
        </p:blipFill>
        <p:spPr>
          <a:xfrm flipH="1">
            <a:off x="3803260" y="3589906"/>
            <a:ext cx="341491" cy="341491"/>
          </a:xfrm>
          <a:prstGeom prst="rect">
            <a:avLst/>
          </a:prstGeom>
        </p:spPr>
      </p:pic>
      <p:pic>
        <p:nvPicPr>
          <p:cNvPr id="60" name="Picture 59"/>
          <p:cNvPicPr>
            <a:picLocks noChangeAspect="1"/>
          </p:cNvPicPr>
          <p:nvPr/>
        </p:nvPicPr>
        <p:blipFill>
          <a:blip r:embed="rId5"/>
          <a:stretch>
            <a:fillRect/>
          </a:stretch>
        </p:blipFill>
        <p:spPr>
          <a:xfrm flipH="1">
            <a:off x="7071066" y="3589906"/>
            <a:ext cx="341491" cy="341491"/>
          </a:xfrm>
          <a:prstGeom prst="rect">
            <a:avLst/>
          </a:prstGeom>
        </p:spPr>
      </p:pic>
      <p:pic>
        <p:nvPicPr>
          <p:cNvPr id="8" name="Picture 7"/>
          <p:cNvPicPr>
            <a:picLocks noChangeAspect="1"/>
          </p:cNvPicPr>
          <p:nvPr/>
        </p:nvPicPr>
        <p:blipFill>
          <a:blip r:embed="rId18"/>
          <a:stretch>
            <a:fillRect/>
          </a:stretch>
        </p:blipFill>
        <p:spPr>
          <a:xfrm>
            <a:off x="6897307" y="3565362"/>
            <a:ext cx="736600" cy="469900"/>
          </a:xfrm>
          <a:prstGeom prst="rect">
            <a:avLst/>
          </a:prstGeom>
        </p:spPr>
      </p:pic>
      <p:pic>
        <p:nvPicPr>
          <p:cNvPr id="6" name="Picture 5"/>
          <p:cNvPicPr>
            <a:picLocks noChangeAspect="1"/>
          </p:cNvPicPr>
          <p:nvPr/>
        </p:nvPicPr>
        <p:blipFill>
          <a:blip r:embed="rId19"/>
          <a:stretch>
            <a:fillRect/>
          </a:stretch>
        </p:blipFill>
        <p:spPr>
          <a:xfrm>
            <a:off x="3566196" y="3552662"/>
            <a:ext cx="749300" cy="495300"/>
          </a:xfrm>
          <a:prstGeom prst="rect">
            <a:avLst/>
          </a:prstGeom>
        </p:spPr>
      </p:pic>
      <p:pic>
        <p:nvPicPr>
          <p:cNvPr id="4" name="Picture 3"/>
          <p:cNvPicPr>
            <a:picLocks noChangeAspect="1"/>
          </p:cNvPicPr>
          <p:nvPr/>
        </p:nvPicPr>
        <p:blipFill>
          <a:blip r:embed="rId20"/>
          <a:stretch>
            <a:fillRect/>
          </a:stretch>
        </p:blipFill>
        <p:spPr>
          <a:xfrm>
            <a:off x="9190335" y="5596968"/>
            <a:ext cx="342900" cy="635000"/>
          </a:xfrm>
          <a:prstGeom prst="rect">
            <a:avLst/>
          </a:prstGeom>
        </p:spPr>
      </p:pic>
      <p:sp>
        <p:nvSpPr>
          <p:cNvPr id="46" name="Rounded Rectangle 45"/>
          <p:cNvSpPr/>
          <p:nvPr/>
        </p:nvSpPr>
        <p:spPr>
          <a:xfrm>
            <a:off x="7871667" y="3210138"/>
            <a:ext cx="314291" cy="350157"/>
          </a:xfrm>
          <a:prstGeom prst="roundRect">
            <a:avLst>
              <a:gd name="adj" fmla="val 0"/>
            </a:avLst>
          </a:prstGeom>
          <a:noFill/>
          <a:ln w="28575">
            <a:solidFill>
              <a:srgbClr val="02A7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2A7F2"/>
                </a:solidFill>
                <a:latin typeface="Helvetica Neue" charset="0"/>
                <a:ea typeface="Helvetica Neue" charset="0"/>
                <a:cs typeface="Helvetica Neue" charset="0"/>
              </a:rPr>
              <a:t>0</a:t>
            </a:r>
            <a:endParaRPr lang="en-US" b="1" dirty="0">
              <a:solidFill>
                <a:srgbClr val="02A7F2"/>
              </a:solidFill>
              <a:latin typeface="Helvetica Neue" charset="0"/>
              <a:ea typeface="Helvetica Neue" charset="0"/>
              <a:cs typeface="Helvetica Neue" charset="0"/>
            </a:endParaRPr>
          </a:p>
        </p:txBody>
      </p:sp>
      <p:sp>
        <p:nvSpPr>
          <p:cNvPr id="47" name="Rounded Rectangle 46"/>
          <p:cNvSpPr/>
          <p:nvPr/>
        </p:nvSpPr>
        <p:spPr>
          <a:xfrm>
            <a:off x="7556682" y="3210137"/>
            <a:ext cx="314291" cy="350157"/>
          </a:xfrm>
          <a:prstGeom prst="roundRect">
            <a:avLst>
              <a:gd name="adj" fmla="val 0"/>
            </a:avLst>
          </a:prstGeom>
          <a:noFill/>
          <a:ln w="28575">
            <a:solidFill>
              <a:srgbClr val="02A7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2A7F2"/>
                </a:solidFill>
                <a:latin typeface="Helvetica Neue" charset="0"/>
                <a:ea typeface="Helvetica Neue" charset="0"/>
                <a:cs typeface="Helvetica Neue" charset="0"/>
              </a:rPr>
              <a:t>1</a:t>
            </a:r>
            <a:endParaRPr lang="en-US" b="1" dirty="0">
              <a:solidFill>
                <a:srgbClr val="02A7F2"/>
              </a:solidFill>
              <a:latin typeface="Helvetica Neue" charset="0"/>
              <a:ea typeface="Helvetica Neue" charset="0"/>
              <a:cs typeface="Helvetica Neue" charset="0"/>
            </a:endParaRPr>
          </a:p>
        </p:txBody>
      </p:sp>
      <p:sp>
        <p:nvSpPr>
          <p:cNvPr id="48" name="Rounded Rectangle 47"/>
          <p:cNvSpPr/>
          <p:nvPr/>
        </p:nvSpPr>
        <p:spPr>
          <a:xfrm>
            <a:off x="7869679" y="3210136"/>
            <a:ext cx="314291" cy="350157"/>
          </a:xfrm>
          <a:prstGeom prst="roundRect">
            <a:avLst>
              <a:gd name="adj" fmla="val 0"/>
            </a:avLst>
          </a:prstGeom>
          <a:noFill/>
          <a:ln w="28575">
            <a:solidFill>
              <a:srgbClr val="02A7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2A7F2"/>
                </a:solidFill>
                <a:latin typeface="Helvetica Neue" charset="0"/>
                <a:ea typeface="Helvetica Neue" charset="0"/>
                <a:cs typeface="Helvetica Neue" charset="0"/>
              </a:rPr>
              <a:t>1</a:t>
            </a:r>
            <a:endParaRPr lang="en-US" b="1" dirty="0">
              <a:solidFill>
                <a:srgbClr val="02A7F2"/>
              </a:solidFill>
              <a:latin typeface="Helvetica Neue" charset="0"/>
              <a:ea typeface="Helvetica Neue" charset="0"/>
              <a:cs typeface="Helvetica Neue" charset="0"/>
            </a:endParaRPr>
          </a:p>
        </p:txBody>
      </p:sp>
      <p:sp>
        <p:nvSpPr>
          <p:cNvPr id="50" name="TextBox 49"/>
          <p:cNvSpPr txBox="1"/>
          <p:nvPr/>
        </p:nvSpPr>
        <p:spPr>
          <a:xfrm>
            <a:off x="8178820" y="3031271"/>
            <a:ext cx="492443" cy="707886"/>
          </a:xfrm>
          <a:prstGeom prst="rect">
            <a:avLst/>
          </a:prstGeom>
          <a:noFill/>
        </p:spPr>
        <p:txBody>
          <a:bodyPr wrap="none" rtlCol="0">
            <a:spAutoFit/>
          </a:bodyPr>
          <a:lstStyle/>
          <a:p>
            <a:r>
              <a:rPr lang="en-US" sz="4000" b="1" smtClean="0">
                <a:solidFill>
                  <a:schemeClr val="tx1"/>
                </a:solidFill>
                <a:latin typeface="Helvetica Neue" charset="0"/>
                <a:ea typeface="Helvetica Neue" charset="0"/>
                <a:cs typeface="Helvetica Neue" charset="0"/>
              </a:rPr>
              <a:t>+</a:t>
            </a:r>
            <a:endParaRPr lang="en-US" sz="4000" b="1" dirty="0">
              <a:solidFill>
                <a:schemeClr val="tx1"/>
              </a:solidFill>
              <a:latin typeface="Helvetica Neue" charset="0"/>
              <a:ea typeface="Helvetica Neue" charset="0"/>
              <a:cs typeface="Helvetica Neue" charset="0"/>
            </a:endParaRPr>
          </a:p>
        </p:txBody>
      </p:sp>
      <p:pic>
        <p:nvPicPr>
          <p:cNvPr id="43" name="Picture 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66773" y="2948304"/>
            <a:ext cx="825015" cy="825015"/>
          </a:xfrm>
          <a:prstGeom prst="rect">
            <a:avLst/>
          </a:prstGeom>
        </p:spPr>
      </p:pic>
      <p:sp>
        <p:nvSpPr>
          <p:cNvPr id="49" name="Rounded Rectangle 48"/>
          <p:cNvSpPr/>
          <p:nvPr/>
        </p:nvSpPr>
        <p:spPr>
          <a:xfrm>
            <a:off x="8580036" y="2996708"/>
            <a:ext cx="612427" cy="833355"/>
          </a:xfrm>
          <a:prstGeom prst="roundRect">
            <a:avLst>
              <a:gd name="adj" fmla="val 0"/>
            </a:avLst>
          </a:prstGeom>
          <a:solidFill>
            <a:schemeClr val="tx1">
              <a:lumMod val="75000"/>
              <a:lumOff val="25000"/>
              <a:alpha val="93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4800" b="1" dirty="0" smtClean="0">
                <a:latin typeface="Helvetica" charset="0"/>
                <a:ea typeface="Helvetica" charset="0"/>
                <a:cs typeface="Helvetica" charset="0"/>
              </a:rPr>
              <a:t>?</a:t>
            </a:r>
            <a:endParaRPr lang="en-US" sz="4800" b="1" dirty="0">
              <a:latin typeface="Helvetica" charset="0"/>
              <a:ea typeface="Helvetica" charset="0"/>
              <a:cs typeface="Helvetica" charset="0"/>
            </a:endParaRPr>
          </a:p>
        </p:txBody>
      </p:sp>
      <p:sp>
        <p:nvSpPr>
          <p:cNvPr id="12" name="Slide Number Placeholder 11"/>
          <p:cNvSpPr>
            <a:spLocks noGrp="1"/>
          </p:cNvSpPr>
          <p:nvPr>
            <p:ph type="sldNum" sz="quarter" idx="12"/>
          </p:nvPr>
        </p:nvSpPr>
        <p:spPr/>
        <p:txBody>
          <a:bodyPr/>
          <a:lstStyle/>
          <a:p>
            <a:fld id="{BF49A075-DFF4-2045-8324-40BF310EB4D7}" type="slidenum">
              <a:rPr lang="en-US" smtClean="0"/>
              <a:t>26</a:t>
            </a:fld>
            <a:endParaRPr lang="en-US"/>
          </a:p>
        </p:txBody>
      </p:sp>
    </p:spTree>
    <p:extLst>
      <p:ext uri="{BB962C8B-B14F-4D97-AF65-F5344CB8AC3E}">
        <p14:creationId xmlns:p14="http://schemas.microsoft.com/office/powerpoint/2010/main" val="823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0.02826 -0.01018 L -0.30677 -0.40416 " pathEditMode="relative" rAng="0" ptsTypes="AA">
                                      <p:cBhvr>
                                        <p:cTn id="26" dur="1000" fill="hold"/>
                                        <p:tgtEl>
                                          <p:spTgt spid="44"/>
                                        </p:tgtEl>
                                        <p:attrNameLst>
                                          <p:attrName>ppt_x</p:attrName>
                                          <p:attrName>ppt_y</p:attrName>
                                        </p:attrNameLst>
                                      </p:cBhvr>
                                      <p:rCtr x="-13932" y="-19699"/>
                                    </p:animMotion>
                                  </p:childTnLst>
                                </p:cTn>
                              </p:par>
                            </p:childTnLst>
                          </p:cTn>
                        </p:par>
                        <p:par>
                          <p:cTn id="27" fill="hold">
                            <p:stCondLst>
                              <p:cond delay="1000"/>
                            </p:stCondLst>
                            <p:childTnLst>
                              <p:par>
                                <p:cTn id="28" presetID="1" presetClass="exit" presetSubtype="0" fill="hold" grpId="1" nodeType="afterEffect">
                                  <p:stCondLst>
                                    <p:cond delay="0"/>
                                  </p:stCondLst>
                                  <p:childTnLst>
                                    <p:set>
                                      <p:cBhvr>
                                        <p:cTn id="29" dur="1" fill="hold">
                                          <p:stCondLst>
                                            <p:cond delay="0"/>
                                          </p:stCondLst>
                                        </p:cTn>
                                        <p:tgtEl>
                                          <p:spTgt spid="46"/>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8" grpId="0" animBg="1"/>
      <p:bldP spid="50" grpId="0"/>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Other Cellular Functions in Paper</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p:txBody>
          <a:bodyPr>
            <a:normAutofit/>
          </a:bodyPr>
          <a:lstStyle/>
          <a:p>
            <a:r>
              <a:rPr lang="en-US" altLang="zh-CN" dirty="0" smtClean="0">
                <a:latin typeface="Helvetica Neue" charset="0"/>
                <a:ea typeface="Helvetica Neue" charset="0"/>
                <a:cs typeface="Helvetica Neue" charset="0"/>
              </a:rPr>
              <a:t>Radio access control</a:t>
            </a:r>
          </a:p>
          <a:p>
            <a:endParaRPr lang="en-US" altLang="zh-CN" dirty="0">
              <a:latin typeface="Helvetica Neue" charset="0"/>
              <a:ea typeface="Helvetica Neue" charset="0"/>
              <a:cs typeface="Helvetica Neue" charset="0"/>
            </a:endParaRPr>
          </a:p>
          <a:p>
            <a:r>
              <a:rPr lang="en-US" altLang="zh-CN" dirty="0" smtClean="0">
                <a:latin typeface="Helvetica Neue" charset="0"/>
                <a:ea typeface="Helvetica Neue" charset="0"/>
                <a:cs typeface="Helvetica Neue" charset="0"/>
              </a:rPr>
              <a:t>Cryptography over the air</a:t>
            </a:r>
          </a:p>
          <a:p>
            <a:endParaRPr lang="en-US" altLang="zh-CN" dirty="0">
              <a:latin typeface="Helvetica Neue" charset="0"/>
              <a:ea typeface="Helvetica Neue" charset="0"/>
              <a:cs typeface="Helvetica Neue" charset="0"/>
            </a:endParaRPr>
          </a:p>
          <a:p>
            <a:r>
              <a:rPr lang="en-US" altLang="zh-CN" dirty="0" err="1" smtClean="0">
                <a:latin typeface="Helvetica Neue" charset="0"/>
                <a:ea typeface="Helvetica Neue" charset="0"/>
                <a:cs typeface="Helvetica Neue" charset="0"/>
              </a:rPr>
              <a:t>QoS</a:t>
            </a:r>
            <a:r>
              <a:rPr lang="en-US" altLang="zh-CN" dirty="0" smtClean="0">
                <a:latin typeface="Helvetica Neue" charset="0"/>
                <a:ea typeface="Helvetica Neue" charset="0"/>
                <a:cs typeface="Helvetica Neue" charset="0"/>
              </a:rPr>
              <a:t> policy </a:t>
            </a:r>
          </a:p>
          <a:p>
            <a:endParaRPr lang="en-US" altLang="zh-CN" dirty="0">
              <a:latin typeface="Helvetica Neue" charset="0"/>
              <a:ea typeface="Helvetica Neue" charset="0"/>
              <a:cs typeface="Helvetica Neue" charset="0"/>
            </a:endParaRPr>
          </a:p>
          <a:p>
            <a:endParaRPr lang="en-US" altLang="zh-CN" dirty="0">
              <a:latin typeface="Helvetica Neue" charset="0"/>
              <a:ea typeface="Helvetica Neue" charset="0"/>
              <a:cs typeface="Helvetica Neue" charset="0"/>
            </a:endParaRPr>
          </a:p>
          <a:p>
            <a:endParaRPr lang="en-US" altLang="zh-CN"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27</a:t>
            </a:fld>
            <a:endParaRPr lang="en-US"/>
          </a:p>
        </p:txBody>
      </p:sp>
    </p:spTree>
    <p:extLst>
      <p:ext uri="{BB962C8B-B14F-4D97-AF65-F5344CB8AC3E}">
        <p14:creationId xmlns:p14="http://schemas.microsoft.com/office/powerpoint/2010/main" val="909950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Future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Directions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825625"/>
            <a:ext cx="10876471" cy="4351338"/>
          </a:xfrm>
        </p:spPr>
        <p:txBody>
          <a:bodyPr>
            <a:normAutofit/>
          </a:bodyPr>
          <a:lstStyle/>
          <a:p>
            <a:r>
              <a:rPr lang="en-US" altLang="zh-CN" dirty="0">
                <a:latin typeface="Helvetica Neue" charset="0"/>
                <a:ea typeface="Helvetica Neue" charset="0"/>
                <a:cs typeface="Helvetica Neue" charset="0"/>
              </a:rPr>
              <a:t>What</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is</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the</a:t>
            </a:r>
            <a:r>
              <a:rPr lang="zh-CN" altLang="en-US" dirty="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minimal</a:t>
            </a:r>
            <a:r>
              <a:rPr lang="zh-CN" altLang="en-US" dirty="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consistency</a:t>
            </a:r>
            <a:r>
              <a:rPr lang="zh-CN" altLang="en-US" b="1" dirty="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model</a:t>
            </a:r>
            <a:r>
              <a:rPr lang="zh-CN" altLang="en-US" b="1"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for</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mobility</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support</a:t>
            </a:r>
            <a:r>
              <a:rPr lang="en-US" altLang="zh-CN" dirty="0" smtClean="0">
                <a:latin typeface="Helvetica Neue" charset="0"/>
                <a:ea typeface="Helvetica Neue" charset="0"/>
                <a:cs typeface="Helvetica Neue" charset="0"/>
              </a:rPr>
              <a:t>?</a:t>
            </a:r>
          </a:p>
          <a:p>
            <a:endParaRPr lang="en-US" altLang="zh-CN" dirty="0" smtClean="0">
              <a:latin typeface="Helvetica Neue" charset="0"/>
              <a:ea typeface="Helvetica Neue" charset="0"/>
              <a:cs typeface="Helvetica Neue" charset="0"/>
            </a:endParaRPr>
          </a:p>
          <a:p>
            <a:r>
              <a:rPr lang="en-US" altLang="zh-CN" dirty="0" smtClean="0">
                <a:latin typeface="Helvetica Neue" charset="0"/>
                <a:ea typeface="Helvetica Neue" charset="0"/>
                <a:cs typeface="Helvetica Neue" charset="0"/>
              </a:rPr>
              <a:t>Can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have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a:t>
            </a:r>
            <a:r>
              <a:rPr lang="zh-CN" altLang="en-US"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continuous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(thus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tunable)</a:t>
            </a:r>
            <a:r>
              <a:rPr lang="zh-CN" altLang="en-US" b="1"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balancing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mechanism?</a:t>
            </a:r>
            <a:endParaRPr lang="en-US" altLang="zh-CN" dirty="0">
              <a:latin typeface="Helvetica Neue" charset="0"/>
              <a:ea typeface="Helvetica Neue" charset="0"/>
              <a:cs typeface="Helvetica Neue" charset="0"/>
            </a:endParaRPr>
          </a:p>
          <a:p>
            <a:endParaRPr lang="en-US" altLang="zh-CN" dirty="0" smtClean="0">
              <a:latin typeface="Helvetica Neue" charset="0"/>
              <a:ea typeface="Helvetica Neue" charset="0"/>
              <a:cs typeface="Helvetica Neue" charset="0"/>
            </a:endParaRPr>
          </a:p>
          <a:p>
            <a:r>
              <a:rPr lang="en-US" altLang="zh-CN" dirty="0" smtClean="0">
                <a:latin typeface="Helvetica Neue" charset="0"/>
                <a:ea typeface="Helvetica Neue" charset="0"/>
                <a:cs typeface="Helvetica Neue" charset="0"/>
              </a:rPr>
              <a:t>Will</a:t>
            </a:r>
            <a:r>
              <a:rPr lang="zh-CN" altLang="en-US"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unreliable</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wireless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connectivity</a:t>
            </a:r>
            <a:r>
              <a:rPr lang="zh-CN" altLang="en-US" b="1"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affect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tradeoffs?</a:t>
            </a:r>
            <a:endParaRPr lang="en-US" altLang="zh-CN" dirty="0">
              <a:latin typeface="Helvetica Neue" charset="0"/>
              <a:ea typeface="Helvetica Neue" charset="0"/>
              <a:cs typeface="Helvetica Neue" charset="0"/>
            </a:endParaRPr>
          </a:p>
          <a:p>
            <a:endParaRPr lang="en-US" altLang="zh-CN" dirty="0">
              <a:latin typeface="Helvetica Neue" charset="0"/>
              <a:ea typeface="Helvetica Neue" charset="0"/>
              <a:cs typeface="Helvetica Neue" charset="0"/>
            </a:endParaRPr>
          </a:p>
          <a:p>
            <a:endParaRPr lang="en-US" altLang="zh-CN"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28</a:t>
            </a:fld>
            <a:endParaRPr lang="en-US"/>
          </a:p>
        </p:txBody>
      </p:sp>
    </p:spTree>
    <p:extLst>
      <p:ext uri="{BB962C8B-B14F-4D97-AF65-F5344CB8AC3E}">
        <p14:creationId xmlns:p14="http://schemas.microsoft.com/office/powerpoint/2010/main" val="37138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Helvetica Neue" charset="0"/>
                <a:ea typeface="Helvetica Neue" charset="0"/>
                <a:cs typeface="Helvetica Neue" charset="0"/>
              </a:rPr>
              <a:t>Conclusion</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825625"/>
            <a:ext cx="10961914" cy="4351338"/>
          </a:xfrm>
        </p:spPr>
        <p:txBody>
          <a:bodyPr/>
          <a:lstStyle/>
          <a:p>
            <a:r>
              <a:rPr lang="en-US" dirty="0" smtClean="0">
                <a:latin typeface="Helvetica Neue" charset="0"/>
                <a:ea typeface="Helvetica Neue" charset="0"/>
                <a:cs typeface="Helvetica Neue" charset="0"/>
              </a:rPr>
              <a:t>No free lunch for </a:t>
            </a:r>
            <a:r>
              <a:rPr lang="en-US" altLang="zh-CN" dirty="0" smtClean="0">
                <a:latin typeface="Helvetica Neue" charset="0"/>
                <a:ea typeface="Helvetica Neue" charset="0"/>
                <a:cs typeface="Helvetica Neue" charset="0"/>
              </a:rPr>
              <a:t>perfect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support</a:t>
            </a:r>
            <a:endParaRPr lang="en-US" dirty="0" smtClean="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a:p>
            <a:r>
              <a:rPr lang="en-US" dirty="0" smtClean="0">
                <a:latin typeface="Helvetica Neue" charset="0"/>
                <a:ea typeface="Helvetica Neue" charset="0"/>
                <a:cs typeface="Helvetica Neue" charset="0"/>
              </a:rPr>
              <a:t>Sequential consistency is </a:t>
            </a:r>
            <a:r>
              <a:rPr lang="en-US" altLang="zh-CN" dirty="0" smtClean="0">
                <a:latin typeface="Helvetica Neue" charset="0"/>
                <a:ea typeface="Helvetica Neue" charset="0"/>
                <a:cs typeface="Helvetica Neue" charset="0"/>
              </a:rPr>
              <a:t>more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than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necessary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correctness</a:t>
            </a:r>
            <a:endParaRPr lang="en-US" dirty="0" smtClean="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a:p>
            <a:r>
              <a:rPr lang="en-US" dirty="0" smtClean="0">
                <a:latin typeface="Helvetica Neue" charset="0"/>
                <a:ea typeface="Helvetica Neue" charset="0"/>
                <a:cs typeface="Helvetica Neue" charset="0"/>
              </a:rPr>
              <a:t>More flexible balance between C, A and P </a:t>
            </a:r>
            <a:r>
              <a:rPr lang="en-US" altLang="zh-CN" dirty="0" smtClean="0">
                <a:latin typeface="Helvetica Neue" charset="0"/>
                <a:ea typeface="Helvetica Neue" charset="0"/>
                <a:cs typeface="Helvetica Neue" charset="0"/>
              </a:rPr>
              <a:t>can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benefits</a:t>
            </a:r>
            <a:r>
              <a:rPr lang="zh-CN" altLang="en-US" dirty="0" smtClean="0">
                <a:latin typeface="Helvetica Neue" charset="0"/>
                <a:ea typeface="Helvetica Neue" charset="0"/>
                <a:cs typeface="Helvetica Neue" charset="0"/>
              </a:rPr>
              <a:t> </a:t>
            </a:r>
            <a:r>
              <a:rPr lang="en-US" dirty="0" smtClean="0">
                <a:latin typeface="Helvetica Neue" charset="0"/>
                <a:ea typeface="Helvetica Neue" charset="0"/>
                <a:cs typeface="Helvetica Neue" charset="0"/>
              </a:rPr>
              <a:t>5G</a:t>
            </a:r>
          </a:p>
          <a:p>
            <a:pPr lvl="1"/>
            <a:endParaRPr lang="en-US" dirty="0" smtClean="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29</a:t>
            </a:fld>
            <a:endParaRPr lang="en-US"/>
          </a:p>
        </p:txBody>
      </p:sp>
    </p:spTree>
    <p:extLst>
      <p:ext uri="{BB962C8B-B14F-4D97-AF65-F5344CB8AC3E}">
        <p14:creationId xmlns:p14="http://schemas.microsoft.com/office/powerpoint/2010/main" val="1299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0612" y="2665843"/>
            <a:ext cx="2639826" cy="2340645"/>
          </a:xfrm>
          <a:prstGeom prst="rect">
            <a:avLst/>
          </a:prstGeom>
        </p:spPr>
      </p:pic>
      <p:pic>
        <p:nvPicPr>
          <p:cNvPr id="7" name="Picture 6"/>
          <p:cNvPicPr>
            <a:picLocks noChangeAspect="1"/>
          </p:cNvPicPr>
          <p:nvPr/>
        </p:nvPicPr>
        <p:blipFill>
          <a:blip r:embed="rId4"/>
          <a:stretch>
            <a:fillRect/>
          </a:stretch>
        </p:blipFill>
        <p:spPr>
          <a:xfrm>
            <a:off x="783376" y="4941800"/>
            <a:ext cx="2869958" cy="1614351"/>
          </a:xfrm>
          <a:prstGeom prst="rect">
            <a:avLst/>
          </a:prstGeom>
        </p:spPr>
      </p:pic>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Key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Enablers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5G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Services</a:t>
            </a:r>
            <a:endParaRPr lang="en-US" dirty="0">
              <a:latin typeface="Helvetica Neue" charset="0"/>
              <a:ea typeface="Helvetica Neue" charset="0"/>
              <a:cs typeface="Helvetica Neue" charset="0"/>
            </a:endParaRPr>
          </a:p>
        </p:txBody>
      </p:sp>
      <p:sp>
        <p:nvSpPr>
          <p:cNvPr id="23" name="TextBox 22"/>
          <p:cNvSpPr txBox="1"/>
          <p:nvPr/>
        </p:nvSpPr>
        <p:spPr>
          <a:xfrm>
            <a:off x="1056684" y="1543698"/>
            <a:ext cx="4426853" cy="1077218"/>
          </a:xfrm>
          <a:prstGeom prst="rect">
            <a:avLst/>
          </a:prstGeom>
          <a:noFill/>
        </p:spPr>
        <p:txBody>
          <a:bodyPr wrap="none" rtlCol="0">
            <a:spAutoFit/>
          </a:bodyPr>
          <a:lstStyle/>
          <a:p>
            <a:pPr algn="ctr"/>
            <a:r>
              <a:rPr lang="en-US" altLang="zh-CN" sz="3200" b="1" dirty="0" smtClean="0">
                <a:latin typeface="Helvetica Neue" charset="0"/>
                <a:ea typeface="Helvetica Neue" charset="0"/>
                <a:cs typeface="Helvetica Neue" charset="0"/>
              </a:rPr>
              <a:t>Advanced</a:t>
            </a:r>
            <a:endParaRPr lang="en-US" altLang="zh-CN" sz="3200" b="1" dirty="0">
              <a:latin typeface="Helvetica Neue" charset="0"/>
              <a:ea typeface="Helvetica Neue" charset="0"/>
              <a:cs typeface="Helvetica Neue" charset="0"/>
            </a:endParaRPr>
          </a:p>
          <a:p>
            <a:pPr algn="ctr"/>
            <a:r>
              <a:rPr lang="en-US" altLang="zh-CN" sz="3200" b="1" dirty="0">
                <a:latin typeface="Helvetica Neue" charset="0"/>
                <a:ea typeface="Helvetica Neue" charset="0"/>
                <a:cs typeface="Helvetica Neue" charset="0"/>
              </a:rPr>
              <a:t>w</a:t>
            </a:r>
            <a:r>
              <a:rPr lang="en-US" altLang="zh-CN" sz="3200" b="1" dirty="0" smtClean="0">
                <a:latin typeface="Helvetica Neue" charset="0"/>
                <a:ea typeface="Helvetica Neue" charset="0"/>
                <a:cs typeface="Helvetica Neue" charset="0"/>
              </a:rPr>
              <a:t>ireless</a:t>
            </a:r>
            <a:r>
              <a:rPr lang="zh-CN" altLang="en-US" sz="3200" b="1" dirty="0" smtClean="0">
                <a:latin typeface="Helvetica Neue" charset="0"/>
                <a:ea typeface="Helvetica Neue" charset="0"/>
                <a:cs typeface="Helvetica Neue" charset="0"/>
              </a:rPr>
              <a:t> </a:t>
            </a:r>
            <a:r>
              <a:rPr lang="en-US" altLang="zh-CN" sz="3200" b="1" dirty="0" smtClean="0">
                <a:latin typeface="Helvetica Neue" charset="0"/>
                <a:ea typeface="Helvetica Neue" charset="0"/>
                <a:cs typeface="Helvetica Neue" charset="0"/>
              </a:rPr>
              <a:t>technologies</a:t>
            </a:r>
            <a:endParaRPr lang="en-US" sz="3200" b="1" dirty="0">
              <a:latin typeface="Helvetica Neue" charset="0"/>
              <a:ea typeface="Helvetica Neue" charset="0"/>
              <a:cs typeface="Helvetica Neue" charset="0"/>
            </a:endParaRPr>
          </a:p>
        </p:txBody>
      </p:sp>
      <p:sp>
        <p:nvSpPr>
          <p:cNvPr id="24" name="TextBox 23"/>
          <p:cNvSpPr txBox="1"/>
          <p:nvPr/>
        </p:nvSpPr>
        <p:spPr>
          <a:xfrm>
            <a:off x="7237993" y="1543698"/>
            <a:ext cx="3363421" cy="1077218"/>
          </a:xfrm>
          <a:prstGeom prst="rect">
            <a:avLst/>
          </a:prstGeom>
          <a:noFill/>
        </p:spPr>
        <p:txBody>
          <a:bodyPr wrap="none" rtlCol="0">
            <a:spAutoFit/>
          </a:bodyPr>
          <a:lstStyle/>
          <a:p>
            <a:pPr algn="ctr"/>
            <a:r>
              <a:rPr lang="en-US" altLang="zh-CN" sz="3200" b="1" dirty="0" smtClean="0">
                <a:latin typeface="Helvetica Neue" charset="0"/>
                <a:ea typeface="Helvetica Neue" charset="0"/>
                <a:cs typeface="Helvetica Neue" charset="0"/>
              </a:rPr>
              <a:t>Advanced</a:t>
            </a:r>
            <a:r>
              <a:rPr lang="zh-CN" altLang="en-US" sz="3200" b="1" dirty="0" smtClean="0">
                <a:latin typeface="Helvetica Neue" charset="0"/>
                <a:ea typeface="Helvetica Neue" charset="0"/>
                <a:cs typeface="Helvetica Neue" charset="0"/>
              </a:rPr>
              <a:t> </a:t>
            </a:r>
            <a:endParaRPr lang="en-US" altLang="zh-CN" sz="3200" b="1" dirty="0" smtClean="0">
              <a:latin typeface="Helvetica Neue" charset="0"/>
              <a:ea typeface="Helvetica Neue" charset="0"/>
              <a:cs typeface="Helvetica Neue" charset="0"/>
            </a:endParaRPr>
          </a:p>
          <a:p>
            <a:pPr algn="ctr"/>
            <a:r>
              <a:rPr lang="en-US" altLang="zh-CN" sz="3200" b="1" dirty="0" smtClean="0">
                <a:latin typeface="Helvetica Neue" charset="0"/>
                <a:ea typeface="Helvetica Neue" charset="0"/>
                <a:cs typeface="Helvetica Neue" charset="0"/>
              </a:rPr>
              <a:t>mobility</a:t>
            </a:r>
            <a:r>
              <a:rPr lang="zh-CN" altLang="en-US" sz="3200" b="1" dirty="0" smtClean="0">
                <a:latin typeface="Helvetica Neue" charset="0"/>
                <a:ea typeface="Helvetica Neue" charset="0"/>
                <a:cs typeface="Helvetica Neue" charset="0"/>
              </a:rPr>
              <a:t> </a:t>
            </a:r>
            <a:r>
              <a:rPr lang="en-US" altLang="zh-CN" sz="3200" b="1" dirty="0" smtClean="0">
                <a:latin typeface="Helvetica Neue" charset="0"/>
                <a:ea typeface="Helvetica Neue" charset="0"/>
                <a:cs typeface="Helvetica Neue" charset="0"/>
              </a:rPr>
              <a:t>support</a:t>
            </a:r>
            <a:endParaRPr lang="en-US" sz="3200" b="1" dirty="0">
              <a:latin typeface="Helvetica Neue" charset="0"/>
              <a:ea typeface="Helvetica Neue" charset="0"/>
              <a:cs typeface="Helvetica Neue" charset="0"/>
            </a:endParaRPr>
          </a:p>
        </p:txBody>
      </p:sp>
      <p:pic>
        <p:nvPicPr>
          <p:cNvPr id="4" name="Picture 3"/>
          <p:cNvPicPr>
            <a:picLocks noChangeAspect="1"/>
          </p:cNvPicPr>
          <p:nvPr/>
        </p:nvPicPr>
        <p:blipFill>
          <a:blip r:embed="rId5"/>
          <a:stretch>
            <a:fillRect/>
          </a:stretch>
        </p:blipFill>
        <p:spPr>
          <a:xfrm>
            <a:off x="2463528" y="2575989"/>
            <a:ext cx="2529189" cy="206986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343" y="4135666"/>
            <a:ext cx="2667776" cy="2582935"/>
          </a:xfrm>
          <a:prstGeom prst="rect">
            <a:avLst/>
          </a:prstGeom>
        </p:spPr>
      </p:pic>
      <p:pic>
        <p:nvPicPr>
          <p:cNvPr id="75" name="Picture 74"/>
          <p:cNvPicPr>
            <a:picLocks noChangeAspect="1"/>
          </p:cNvPicPr>
          <p:nvPr/>
        </p:nvPicPr>
        <p:blipFill>
          <a:blip r:embed="rId7"/>
          <a:stretch>
            <a:fillRect/>
          </a:stretch>
        </p:blipFill>
        <p:spPr>
          <a:xfrm>
            <a:off x="7211336" y="3002115"/>
            <a:ext cx="3287486" cy="3287486"/>
          </a:xfrm>
          <a:prstGeom prst="rect">
            <a:avLst/>
          </a:prstGeom>
        </p:spPr>
      </p:pic>
      <p:sp>
        <p:nvSpPr>
          <p:cNvPr id="3" name="Slide Number Placeholder 2"/>
          <p:cNvSpPr>
            <a:spLocks noGrp="1"/>
          </p:cNvSpPr>
          <p:nvPr>
            <p:ph type="sldNum" sz="quarter" idx="12"/>
          </p:nvPr>
        </p:nvSpPr>
        <p:spPr/>
        <p:txBody>
          <a:bodyPr/>
          <a:lstStyle/>
          <a:p>
            <a:fld id="{BF49A075-DFF4-2045-8324-40BF310EB4D7}" type="slidenum">
              <a:rPr lang="en-US" smtClean="0"/>
              <a:t>3</a:t>
            </a:fld>
            <a:endParaRPr lang="en-US"/>
          </a:p>
        </p:txBody>
      </p:sp>
    </p:spTree>
    <p:extLst>
      <p:ext uri="{BB962C8B-B14F-4D97-AF65-F5344CB8AC3E}">
        <p14:creationId xmlns:p14="http://schemas.microsoft.com/office/powerpoint/2010/main" val="161102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p:nvPr/>
        </p:nvCxnSpPr>
        <p:spPr>
          <a:xfrm flipH="1">
            <a:off x="3540536" y="2622058"/>
            <a:ext cx="52200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745526" y="2586188"/>
            <a:ext cx="0" cy="708158"/>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021174" y="2586188"/>
            <a:ext cx="0" cy="708158"/>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280854" y="2586188"/>
            <a:ext cx="0" cy="708158"/>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67778" y="2586188"/>
            <a:ext cx="0" cy="708158"/>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stretch>
            <a:fillRect/>
          </a:stretch>
        </p:blipFill>
        <p:spPr>
          <a:xfrm>
            <a:off x="4043458" y="1647496"/>
            <a:ext cx="4158485" cy="1406665"/>
          </a:xfrm>
          <a:prstGeom prst="rect">
            <a:avLst/>
          </a:prstGeom>
        </p:spPr>
      </p:pic>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Wide-Area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via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Networks</a:t>
            </a:r>
            <a:endParaRPr lang="en-US" dirty="0">
              <a:latin typeface="Helvetica Neue" charset="0"/>
              <a:ea typeface="Helvetica Neue" charset="0"/>
              <a:cs typeface="Helvetica Neue" charset="0"/>
            </a:endParaRPr>
          </a:p>
        </p:txBody>
      </p:sp>
      <p:sp>
        <p:nvSpPr>
          <p:cNvPr id="4" name="Rectangle 3"/>
          <p:cNvSpPr/>
          <p:nvPr/>
        </p:nvSpPr>
        <p:spPr>
          <a:xfrm>
            <a:off x="4536117" y="1986160"/>
            <a:ext cx="3119765" cy="954107"/>
          </a:xfrm>
          <a:prstGeom prst="rect">
            <a:avLst/>
          </a:prstGeom>
        </p:spPr>
        <p:txBody>
          <a:bodyPr wrap="none">
            <a:spAutoFit/>
          </a:bodyPr>
          <a:lstStyle/>
          <a:p>
            <a:pPr algn="ctr"/>
            <a:r>
              <a:rPr lang="en-US" sz="2800" dirty="0" smtClean="0">
                <a:latin typeface="Helvetica Neue" charset="0"/>
                <a:ea typeface="Helvetica Neue" charset="0"/>
                <a:cs typeface="Helvetica Neue" charset="0"/>
              </a:rPr>
              <a:t>Cellular Networks </a:t>
            </a:r>
          </a:p>
          <a:p>
            <a:pPr algn="ctr"/>
            <a:r>
              <a:rPr lang="en-US" sz="2800" dirty="0" smtClean="0">
                <a:latin typeface="Helvetica Neue" charset="0"/>
                <a:ea typeface="Helvetica Neue" charset="0"/>
                <a:cs typeface="Helvetica Neue" charset="0"/>
              </a:rPr>
              <a:t>(e.g., 3G/4G)</a:t>
            </a:r>
            <a:endParaRPr lang="en-US" sz="2800" dirty="0">
              <a:latin typeface="Helvetica Neue" charset="0"/>
              <a:ea typeface="Helvetica Neue" charset="0"/>
              <a:cs typeface="Helvetica Neue" charset="0"/>
            </a:endParaRPr>
          </a:p>
        </p:txBody>
      </p:sp>
      <p:sp>
        <p:nvSpPr>
          <p:cNvPr id="5" name="Rectangle 4"/>
          <p:cNvSpPr/>
          <p:nvPr/>
        </p:nvSpPr>
        <p:spPr>
          <a:xfrm>
            <a:off x="9334218" y="3359670"/>
            <a:ext cx="483952" cy="523220"/>
          </a:xfrm>
          <a:prstGeom prst="rect">
            <a:avLst/>
          </a:prstGeom>
        </p:spPr>
        <p:txBody>
          <a:bodyPr wrap="none">
            <a:spAutoFit/>
          </a:bodyPr>
          <a:lstStyle/>
          <a:p>
            <a:r>
              <a:rPr lang="en-US" sz="2800" dirty="0" smtClean="0"/>
              <a:t>...</a:t>
            </a:r>
            <a:endParaRPr lang="en-US" sz="2800" dirty="0"/>
          </a:p>
        </p:txBody>
      </p:sp>
      <p:pic>
        <p:nvPicPr>
          <p:cNvPr id="7" name="Picture 6"/>
          <p:cNvPicPr>
            <a:picLocks noChangeAspect="1"/>
          </p:cNvPicPr>
          <p:nvPr/>
        </p:nvPicPr>
        <p:blipFill>
          <a:blip r:embed="rId4"/>
          <a:stretch>
            <a:fillRect/>
          </a:stretch>
        </p:blipFill>
        <p:spPr>
          <a:xfrm>
            <a:off x="3294728" y="3183559"/>
            <a:ext cx="571500" cy="825500"/>
          </a:xfrm>
          <a:prstGeom prst="rect">
            <a:avLst/>
          </a:prstGeom>
        </p:spPr>
      </p:pic>
      <p:pic>
        <p:nvPicPr>
          <p:cNvPr id="8" name="Picture 7"/>
          <p:cNvPicPr>
            <a:picLocks noChangeAspect="1"/>
          </p:cNvPicPr>
          <p:nvPr/>
        </p:nvPicPr>
        <p:blipFill>
          <a:blip r:embed="rId4"/>
          <a:stretch>
            <a:fillRect/>
          </a:stretch>
        </p:blipFill>
        <p:spPr>
          <a:xfrm>
            <a:off x="5021426" y="3183559"/>
            <a:ext cx="571500" cy="825500"/>
          </a:xfrm>
          <a:prstGeom prst="rect">
            <a:avLst/>
          </a:prstGeom>
        </p:spPr>
      </p:pic>
      <p:pic>
        <p:nvPicPr>
          <p:cNvPr id="9" name="Picture 8"/>
          <p:cNvPicPr>
            <a:picLocks noChangeAspect="1"/>
          </p:cNvPicPr>
          <p:nvPr/>
        </p:nvPicPr>
        <p:blipFill>
          <a:blip r:embed="rId4"/>
          <a:stretch>
            <a:fillRect/>
          </a:stretch>
        </p:blipFill>
        <p:spPr>
          <a:xfrm>
            <a:off x="6748124" y="3183559"/>
            <a:ext cx="571500" cy="825500"/>
          </a:xfrm>
          <a:prstGeom prst="rect">
            <a:avLst/>
          </a:prstGeom>
        </p:spPr>
      </p:pic>
      <p:pic>
        <p:nvPicPr>
          <p:cNvPr id="10" name="Picture 9"/>
          <p:cNvPicPr>
            <a:picLocks noChangeAspect="1"/>
          </p:cNvPicPr>
          <p:nvPr/>
        </p:nvPicPr>
        <p:blipFill>
          <a:blip r:embed="rId4"/>
          <a:stretch>
            <a:fillRect/>
          </a:stretch>
        </p:blipFill>
        <p:spPr>
          <a:xfrm>
            <a:off x="8474822" y="3183559"/>
            <a:ext cx="571500" cy="825500"/>
          </a:xfrm>
          <a:prstGeom prst="rect">
            <a:avLst/>
          </a:prstGeom>
        </p:spPr>
      </p:pic>
      <p:cxnSp>
        <p:nvCxnSpPr>
          <p:cNvPr id="11" name="Straight Connector 66"/>
          <p:cNvCxnSpPr/>
          <p:nvPr/>
        </p:nvCxnSpPr>
        <p:spPr>
          <a:xfrm flipV="1">
            <a:off x="4766464" y="3976274"/>
            <a:ext cx="435816" cy="581862"/>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66"/>
          <p:cNvCxnSpPr/>
          <p:nvPr/>
        </p:nvCxnSpPr>
        <p:spPr>
          <a:xfrm flipV="1">
            <a:off x="2850230" y="3940078"/>
            <a:ext cx="456285" cy="520087"/>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66"/>
          <p:cNvCxnSpPr/>
          <p:nvPr/>
        </p:nvCxnSpPr>
        <p:spPr>
          <a:xfrm flipV="1">
            <a:off x="6423357" y="3976274"/>
            <a:ext cx="397570" cy="581862"/>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36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88714" y="4460165"/>
            <a:ext cx="325940" cy="605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Straight Connector 66"/>
          <p:cNvCxnSpPr/>
          <p:nvPr/>
        </p:nvCxnSpPr>
        <p:spPr>
          <a:xfrm flipV="1">
            <a:off x="8181672" y="3956874"/>
            <a:ext cx="397570" cy="581862"/>
          </a:xfrm>
          <a:prstGeom prst="line">
            <a:avLst/>
          </a:prstGeom>
          <a:ln w="38100" cmpd="sng">
            <a:solidFill>
              <a:srgbClr val="000000"/>
            </a:solidFill>
            <a:prstDash val="sysDot"/>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6"/>
          <a:stretch>
            <a:fillRect/>
          </a:stretch>
        </p:blipFill>
        <p:spPr>
          <a:xfrm>
            <a:off x="147791" y="5415723"/>
            <a:ext cx="1836707" cy="1257185"/>
          </a:xfrm>
          <a:prstGeom prst="rect">
            <a:avLst/>
          </a:prstGeom>
        </p:spPr>
      </p:pic>
      <p:pic>
        <p:nvPicPr>
          <p:cNvPr id="29" name="Picture 28"/>
          <p:cNvPicPr>
            <a:picLocks noChangeAspect="1"/>
          </p:cNvPicPr>
          <p:nvPr/>
        </p:nvPicPr>
        <p:blipFill rotWithShape="1">
          <a:blip r:embed="rId7"/>
          <a:srcRect t="5903"/>
          <a:stretch/>
        </p:blipFill>
        <p:spPr>
          <a:xfrm>
            <a:off x="2155822" y="5421627"/>
            <a:ext cx="1855790" cy="1251281"/>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2936" y="5419735"/>
            <a:ext cx="1840115" cy="1259518"/>
          </a:xfrm>
          <a:prstGeom prst="rect">
            <a:avLst/>
          </a:prstGeom>
        </p:spPr>
      </p:pic>
      <p:pic>
        <p:nvPicPr>
          <p:cNvPr id="35" name="Picture 34"/>
          <p:cNvPicPr>
            <a:picLocks noChangeAspect="1"/>
          </p:cNvPicPr>
          <p:nvPr/>
        </p:nvPicPr>
        <p:blipFill>
          <a:blip r:embed="rId9"/>
          <a:stretch>
            <a:fillRect/>
          </a:stretch>
        </p:blipFill>
        <p:spPr>
          <a:xfrm>
            <a:off x="6194375" y="5418169"/>
            <a:ext cx="1829557" cy="1252291"/>
          </a:xfrm>
          <a:prstGeom prst="rect">
            <a:avLst/>
          </a:prstGeom>
        </p:spPr>
      </p:pic>
      <p:pic>
        <p:nvPicPr>
          <p:cNvPr id="36" name="Picture 35"/>
          <p:cNvPicPr>
            <a:picLocks noChangeAspect="1"/>
          </p:cNvPicPr>
          <p:nvPr/>
        </p:nvPicPr>
        <p:blipFill rotWithShape="1">
          <a:blip r:embed="rId10"/>
          <a:srcRect l="9404"/>
          <a:stretch/>
        </p:blipFill>
        <p:spPr>
          <a:xfrm>
            <a:off x="8195256" y="5415723"/>
            <a:ext cx="1878151" cy="1263530"/>
          </a:xfrm>
          <a:prstGeom prst="rect">
            <a:avLst/>
          </a:prstGeom>
        </p:spPr>
      </p:pic>
      <p:pic>
        <p:nvPicPr>
          <p:cNvPr id="37" name="Picture 36"/>
          <p:cNvPicPr>
            <a:picLocks noChangeAspect="1"/>
          </p:cNvPicPr>
          <p:nvPr/>
        </p:nvPicPr>
        <p:blipFill rotWithShape="1">
          <a:blip r:embed="rId11">
            <a:extLst>
              <a:ext uri="{28A0092B-C50C-407E-A947-70E740481C1C}">
                <a14:useLocalDpi xmlns:a14="http://schemas.microsoft.com/office/drawing/2010/main" val="0"/>
              </a:ext>
            </a:extLst>
          </a:blip>
          <a:srcRect r="6126"/>
          <a:stretch/>
        </p:blipFill>
        <p:spPr>
          <a:xfrm flipH="1">
            <a:off x="10244730" y="5418274"/>
            <a:ext cx="1809246" cy="1260979"/>
          </a:xfrm>
          <a:prstGeom prst="rect">
            <a:avLst/>
          </a:prstGeom>
        </p:spPr>
      </p:pic>
      <p:sp>
        <p:nvSpPr>
          <p:cNvPr id="3" name="Slide Number Placeholder 2"/>
          <p:cNvSpPr>
            <a:spLocks noGrp="1"/>
          </p:cNvSpPr>
          <p:nvPr>
            <p:ph type="sldNum" sz="quarter" idx="12"/>
          </p:nvPr>
        </p:nvSpPr>
        <p:spPr/>
        <p:txBody>
          <a:bodyPr/>
          <a:lstStyle/>
          <a:p>
            <a:fld id="{BF49A075-DFF4-2045-8324-40BF310EB4D7}" type="slidenum">
              <a:rPr lang="en-US" smtClean="0"/>
              <a:t>4</a:t>
            </a:fld>
            <a:endParaRPr lang="en-US"/>
          </a:p>
        </p:txBody>
      </p:sp>
    </p:spTree>
    <p:extLst>
      <p:ext uri="{BB962C8B-B14F-4D97-AF65-F5344CB8AC3E}">
        <p14:creationId xmlns:p14="http://schemas.microsoft.com/office/powerpoint/2010/main" val="141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4167E-6 -4.44444E-6 L 0.42617 -4.44444E-6 " pathEditMode="relative" rAng="0" ptsTypes="AA">
                                      <p:cBhvr>
                                        <p:cTn id="6" dur="2400" fill="hold"/>
                                        <p:tgtEl>
                                          <p:spTgt spid="15"/>
                                        </p:tgtEl>
                                        <p:attrNameLst>
                                          <p:attrName>ppt_x</p:attrName>
                                          <p:attrName>ppt_y</p:attrName>
                                        </p:attrNameLst>
                                      </p:cBhvr>
                                      <p:rCtr x="21302" y="0"/>
                                    </p:animMotion>
                                  </p:childTnLst>
                                </p:cTn>
                              </p:par>
                              <p:par>
                                <p:cTn id="7" presetID="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par>
                                <p:cTn id="10" presetID="1" presetClass="exit" presetSubtype="0" fill="hold" nodeType="withEffect">
                                  <p:stCondLst>
                                    <p:cond delay="600"/>
                                  </p:stCondLst>
                                  <p:childTnLst>
                                    <p:set>
                                      <p:cBhvr>
                                        <p:cTn id="11" dur="1" fill="hold">
                                          <p:stCondLst>
                                            <p:cond delay="0"/>
                                          </p:stCondLst>
                                        </p:cTn>
                                        <p:tgtEl>
                                          <p:spTgt spid="12"/>
                                        </p:tgtEl>
                                        <p:attrNameLst>
                                          <p:attrName>style.visibility</p:attrName>
                                        </p:attrNameLst>
                                      </p:cBhvr>
                                      <p:to>
                                        <p:strVal val="hidden"/>
                                      </p:to>
                                    </p:set>
                                  </p:childTnLst>
                                </p:cTn>
                              </p:par>
                              <p:par>
                                <p:cTn id="12" presetID="9" presetClass="entr" presetSubtype="0" fill="hold" nodeType="withEffect">
                                  <p:stCondLst>
                                    <p:cond delay="60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1" presetClass="exit" presetSubtype="0" fill="hold" nodeType="withEffect">
                                  <p:stCondLst>
                                    <p:cond delay="1200"/>
                                  </p:stCondLst>
                                  <p:childTnLst>
                                    <p:set>
                                      <p:cBhvr>
                                        <p:cTn id="16" dur="1" fill="hold">
                                          <p:stCondLst>
                                            <p:cond delay="0"/>
                                          </p:stCondLst>
                                        </p:cTn>
                                        <p:tgtEl>
                                          <p:spTgt spid="11"/>
                                        </p:tgtEl>
                                        <p:attrNameLst>
                                          <p:attrName>style.visibility</p:attrName>
                                        </p:attrNameLst>
                                      </p:cBhvr>
                                      <p:to>
                                        <p:strVal val="hidden"/>
                                      </p:to>
                                    </p:set>
                                  </p:childTnLst>
                                </p:cTn>
                              </p:par>
                              <p:par>
                                <p:cTn id="17" presetID="9" presetClass="entr" presetSubtype="0" fill="hold" nodeType="withEffect">
                                  <p:stCondLst>
                                    <p:cond delay="120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1" presetClass="exit" presetSubtype="0" fill="hold" nodeType="withEffect">
                                  <p:stCondLst>
                                    <p:cond delay="1800"/>
                                  </p:stCondLst>
                                  <p:childTnLst>
                                    <p:set>
                                      <p:cBhvr>
                                        <p:cTn id="21" dur="1" fill="hold">
                                          <p:stCondLst>
                                            <p:cond delay="0"/>
                                          </p:stCondLst>
                                        </p:cTn>
                                        <p:tgtEl>
                                          <p:spTgt spid="13"/>
                                        </p:tgtEl>
                                        <p:attrNameLst>
                                          <p:attrName>style.visibility</p:attrName>
                                        </p:attrNameLst>
                                      </p:cBhvr>
                                      <p:to>
                                        <p:strVal val="hidden"/>
                                      </p:to>
                                    </p:set>
                                  </p:childTnLst>
                                </p:cTn>
                              </p:par>
                              <p:par>
                                <p:cTn id="22" presetID="9" presetClass="entr" presetSubtype="0" fill="hold" nodeType="withEffect">
                                  <p:stCondLst>
                                    <p:cond delay="180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stretch>
            <a:fillRect/>
          </a:stretch>
        </p:blipFill>
        <p:spPr>
          <a:xfrm flipH="1">
            <a:off x="5589342" y="2969693"/>
            <a:ext cx="341491" cy="341491"/>
          </a:xfrm>
          <a:prstGeom prst="rect">
            <a:avLst/>
          </a:prstGeom>
        </p:spPr>
      </p:pic>
      <p:pic>
        <p:nvPicPr>
          <p:cNvPr id="68" name="Picture 67"/>
          <p:cNvPicPr>
            <a:picLocks noChangeAspect="1"/>
          </p:cNvPicPr>
          <p:nvPr/>
        </p:nvPicPr>
        <p:blipFill>
          <a:blip r:embed="rId3"/>
          <a:stretch>
            <a:fillRect/>
          </a:stretch>
        </p:blipFill>
        <p:spPr>
          <a:xfrm flipH="1">
            <a:off x="3803260" y="3589906"/>
            <a:ext cx="341491" cy="341491"/>
          </a:xfrm>
          <a:prstGeom prst="rect">
            <a:avLst/>
          </a:prstGeom>
        </p:spPr>
      </p:pic>
      <p:pic>
        <p:nvPicPr>
          <p:cNvPr id="69" name="Picture 68"/>
          <p:cNvPicPr>
            <a:picLocks noChangeAspect="1"/>
          </p:cNvPicPr>
          <p:nvPr/>
        </p:nvPicPr>
        <p:blipFill>
          <a:blip r:embed="rId3"/>
          <a:stretch>
            <a:fillRect/>
          </a:stretch>
        </p:blipFill>
        <p:spPr>
          <a:xfrm flipH="1">
            <a:off x="7071066" y="3589906"/>
            <a:ext cx="341491" cy="341491"/>
          </a:xfrm>
          <a:prstGeom prst="rect">
            <a:avLst/>
          </a:prstGeom>
        </p:spPr>
      </p:pic>
      <p:grpSp>
        <p:nvGrpSpPr>
          <p:cNvPr id="32" name="Group 31"/>
          <p:cNvGrpSpPr/>
          <p:nvPr/>
        </p:nvGrpSpPr>
        <p:grpSpPr>
          <a:xfrm>
            <a:off x="6299848" y="3443110"/>
            <a:ext cx="2753060" cy="2392817"/>
            <a:chOff x="6299848" y="3443110"/>
            <a:chExt cx="2753060" cy="2392817"/>
          </a:xfrm>
        </p:grpSpPr>
        <p:pic>
          <p:nvPicPr>
            <p:cNvPr id="26" name="Picture 25"/>
            <p:cNvPicPr>
              <a:picLocks noChangeAspect="1"/>
            </p:cNvPicPr>
            <p:nvPr/>
          </p:nvPicPr>
          <p:blipFill>
            <a:blip r:embed="rId4"/>
            <a:stretch>
              <a:fillRect/>
            </a:stretch>
          </p:blipFill>
          <p:spPr>
            <a:xfrm>
              <a:off x="6347808" y="3443110"/>
              <a:ext cx="2705100" cy="2336472"/>
            </a:xfrm>
            <a:prstGeom prst="rect">
              <a:avLst/>
            </a:prstGeom>
          </p:spPr>
        </p:pic>
        <p:sp>
          <p:nvSpPr>
            <p:cNvPr id="27" name="TextBox 26"/>
            <p:cNvSpPr txBox="1"/>
            <p:nvPr/>
          </p:nvSpPr>
          <p:spPr>
            <a:xfrm>
              <a:off x="6299848" y="5466595"/>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endParaRPr lang="en-US" b="1" dirty="0">
                <a:latin typeface="Helvetica Neue" charset="0"/>
                <a:ea typeface="Helvetica Neue" charset="0"/>
                <a:cs typeface="Helvetica Neue" charset="0"/>
              </a:endParaRPr>
            </a:p>
          </p:txBody>
        </p:sp>
      </p:grpSp>
      <p:pic>
        <p:nvPicPr>
          <p:cNvPr id="53" name="Picture 52"/>
          <p:cNvPicPr>
            <a:picLocks noChangeAspect="1"/>
          </p:cNvPicPr>
          <p:nvPr/>
        </p:nvPicPr>
        <p:blipFill>
          <a:blip r:embed="rId5"/>
          <a:stretch>
            <a:fillRect/>
          </a:stretch>
        </p:blipFill>
        <p:spPr>
          <a:xfrm rot="2561892">
            <a:off x="8258085" y="5265209"/>
            <a:ext cx="1328192" cy="502433"/>
          </a:xfrm>
          <a:prstGeom prst="rect">
            <a:avLst/>
          </a:prstGeom>
        </p:spPr>
      </p:pic>
      <p:pic>
        <p:nvPicPr>
          <p:cNvPr id="52" name="Picture 51"/>
          <p:cNvPicPr>
            <a:picLocks noChangeAspect="1"/>
          </p:cNvPicPr>
          <p:nvPr/>
        </p:nvPicPr>
        <p:blipFill>
          <a:blip r:embed="rId3"/>
          <a:stretch>
            <a:fillRect/>
          </a:stretch>
        </p:blipFill>
        <p:spPr>
          <a:xfrm flipH="1">
            <a:off x="9326786" y="5725605"/>
            <a:ext cx="341491" cy="341491"/>
          </a:xfrm>
          <a:prstGeom prst="rect">
            <a:avLst/>
          </a:prstGeom>
        </p:spPr>
      </p:pic>
      <p:pic>
        <p:nvPicPr>
          <p:cNvPr id="51" name="Picture 50"/>
          <p:cNvPicPr>
            <a:picLocks noChangeAspect="1"/>
          </p:cNvPicPr>
          <p:nvPr/>
        </p:nvPicPr>
        <p:blipFill>
          <a:blip r:embed="rId3"/>
          <a:stretch>
            <a:fillRect/>
          </a:stretch>
        </p:blipFill>
        <p:spPr>
          <a:xfrm flipH="1">
            <a:off x="5589342" y="2969693"/>
            <a:ext cx="341491" cy="341491"/>
          </a:xfrm>
          <a:prstGeom prst="rect">
            <a:avLst/>
          </a:prstGeom>
        </p:spPr>
      </p:pic>
      <p:grpSp>
        <p:nvGrpSpPr>
          <p:cNvPr id="31" name="Group 30"/>
          <p:cNvGrpSpPr/>
          <p:nvPr/>
        </p:nvGrpSpPr>
        <p:grpSpPr>
          <a:xfrm>
            <a:off x="2387600" y="3443110"/>
            <a:ext cx="2809707" cy="2385890"/>
            <a:chOff x="2387600" y="3443110"/>
            <a:chExt cx="2809707" cy="2385890"/>
          </a:xfrm>
        </p:grpSpPr>
        <p:pic>
          <p:nvPicPr>
            <p:cNvPr id="24" name="Picture 23"/>
            <p:cNvPicPr>
              <a:picLocks noChangeAspect="1"/>
            </p:cNvPicPr>
            <p:nvPr/>
          </p:nvPicPr>
          <p:blipFill>
            <a:blip r:embed="rId6"/>
            <a:stretch>
              <a:fillRect/>
            </a:stretch>
          </p:blipFill>
          <p:spPr>
            <a:xfrm>
              <a:off x="2387600" y="3443110"/>
              <a:ext cx="2705100" cy="2336472"/>
            </a:xfrm>
            <a:prstGeom prst="rect">
              <a:avLst/>
            </a:prstGeom>
          </p:spPr>
        </p:pic>
        <p:sp>
          <p:nvSpPr>
            <p:cNvPr id="25" name="TextBox 24"/>
            <p:cNvSpPr txBox="1"/>
            <p:nvPr/>
          </p:nvSpPr>
          <p:spPr>
            <a:xfrm>
              <a:off x="3300377" y="5459668"/>
              <a:ext cx="1896930"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Area</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endParaRPr lang="en-US" b="1" dirty="0">
                <a:latin typeface="Helvetica Neue" charset="0"/>
                <a:ea typeface="Helvetica Neue" charset="0"/>
                <a:cs typeface="Helvetica Neue" charset="0"/>
              </a:endParaRPr>
            </a:p>
          </p:txBody>
        </p:sp>
      </p:grpSp>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How</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does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Support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Work</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4G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LTE?</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593803"/>
            <a:ext cx="10515600" cy="1319065"/>
          </a:xfrm>
        </p:spPr>
        <p:txBody>
          <a:bodyPr>
            <a:normAutofit/>
          </a:bodyPr>
          <a:lstStyle/>
          <a:p>
            <a:r>
              <a:rPr lang="en-US" altLang="zh-CN" dirty="0" smtClean="0">
                <a:latin typeface="Helvetica Neue" charset="0"/>
                <a:ea typeface="Helvetica Neue" charset="0"/>
                <a:cs typeface="Helvetica Neue" charset="0"/>
              </a:rPr>
              <a:t>Span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multiple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network nodes</a:t>
            </a:r>
          </a:p>
          <a:p>
            <a:r>
              <a:rPr lang="en-US" altLang="zh-CN" dirty="0" smtClean="0">
                <a:latin typeface="Helvetica Neue" charset="0"/>
                <a:ea typeface="Helvetica Neue" charset="0"/>
                <a:cs typeface="Helvetica Neue" charset="0"/>
              </a:rPr>
              <a:t>Involve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multiple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control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procedures</a:t>
            </a:r>
            <a:endParaRPr lang="en-US" dirty="0">
              <a:latin typeface="Helvetica Neue" charset="0"/>
              <a:ea typeface="Helvetica Neue" charset="0"/>
              <a:cs typeface="Helvetica Neue" charset="0"/>
            </a:endParaRPr>
          </a:p>
        </p:txBody>
      </p:sp>
      <p:pic>
        <p:nvPicPr>
          <p:cNvPr id="4" name="Picture 3"/>
          <p:cNvPicPr>
            <a:picLocks noChangeAspect="1"/>
          </p:cNvPicPr>
          <p:nvPr/>
        </p:nvPicPr>
        <p:blipFill>
          <a:blip r:embed="rId7"/>
          <a:stretch>
            <a:fillRect/>
          </a:stretch>
        </p:blipFill>
        <p:spPr>
          <a:xfrm>
            <a:off x="2177738" y="5612624"/>
            <a:ext cx="342900" cy="635000"/>
          </a:xfrm>
          <a:prstGeom prst="rect">
            <a:avLst/>
          </a:prstGeom>
        </p:spPr>
      </p:pic>
      <p:pic>
        <p:nvPicPr>
          <p:cNvPr id="7" name="Picture 6"/>
          <p:cNvPicPr>
            <a:picLocks noChangeAspect="1"/>
          </p:cNvPicPr>
          <p:nvPr/>
        </p:nvPicPr>
        <p:blipFill>
          <a:blip r:embed="rId8"/>
          <a:stretch>
            <a:fillRect/>
          </a:stretch>
        </p:blipFill>
        <p:spPr>
          <a:xfrm>
            <a:off x="4109412" y="4496302"/>
            <a:ext cx="736600" cy="419100"/>
          </a:xfrm>
          <a:prstGeom prst="rect">
            <a:avLst/>
          </a:prstGeom>
        </p:spPr>
      </p:pic>
      <p:pic>
        <p:nvPicPr>
          <p:cNvPr id="9" name="Picture 8"/>
          <p:cNvPicPr>
            <a:picLocks noChangeAspect="1"/>
          </p:cNvPicPr>
          <p:nvPr/>
        </p:nvPicPr>
        <p:blipFill>
          <a:blip r:embed="rId9"/>
          <a:stretch>
            <a:fillRect/>
          </a:stretch>
        </p:blipFill>
        <p:spPr>
          <a:xfrm>
            <a:off x="6897307" y="4496302"/>
            <a:ext cx="736600" cy="419100"/>
          </a:xfrm>
          <a:prstGeom prst="rect">
            <a:avLst/>
          </a:prstGeom>
        </p:spPr>
      </p:pic>
      <p:pic>
        <p:nvPicPr>
          <p:cNvPr id="10" name="Picture 9"/>
          <p:cNvPicPr>
            <a:picLocks noChangeAspect="1"/>
          </p:cNvPicPr>
          <p:nvPr/>
        </p:nvPicPr>
        <p:blipFill>
          <a:blip r:embed="rId10"/>
          <a:stretch>
            <a:fillRect/>
          </a:stretch>
        </p:blipFill>
        <p:spPr>
          <a:xfrm>
            <a:off x="5604993" y="4683882"/>
            <a:ext cx="495300" cy="673100"/>
          </a:xfrm>
          <a:prstGeom prst="rect">
            <a:avLst/>
          </a:prstGeom>
        </p:spPr>
      </p:pic>
      <p:pic>
        <p:nvPicPr>
          <p:cNvPr id="19" name="Picture 18"/>
          <p:cNvPicPr>
            <a:picLocks noChangeAspect="1"/>
          </p:cNvPicPr>
          <p:nvPr/>
        </p:nvPicPr>
        <p:blipFill>
          <a:blip r:embed="rId11"/>
          <a:stretch>
            <a:fillRect/>
          </a:stretch>
        </p:blipFill>
        <p:spPr>
          <a:xfrm>
            <a:off x="62651" y="6339258"/>
            <a:ext cx="1549400" cy="558800"/>
          </a:xfrm>
          <a:prstGeom prst="rect">
            <a:avLst/>
          </a:prstGeom>
        </p:spPr>
      </p:pic>
      <p:pic>
        <p:nvPicPr>
          <p:cNvPr id="20" name="Picture 19"/>
          <p:cNvPicPr>
            <a:picLocks noChangeAspect="1"/>
          </p:cNvPicPr>
          <p:nvPr/>
        </p:nvPicPr>
        <p:blipFill>
          <a:blip r:embed="rId12"/>
          <a:stretch>
            <a:fillRect/>
          </a:stretch>
        </p:blipFill>
        <p:spPr>
          <a:xfrm>
            <a:off x="1491401" y="6339258"/>
            <a:ext cx="1638300" cy="571500"/>
          </a:xfrm>
          <a:prstGeom prst="rect">
            <a:avLst/>
          </a:prstGeom>
        </p:spPr>
      </p:pic>
      <p:pic>
        <p:nvPicPr>
          <p:cNvPr id="21" name="Picture 20"/>
          <p:cNvPicPr>
            <a:picLocks noChangeAspect="1"/>
          </p:cNvPicPr>
          <p:nvPr/>
        </p:nvPicPr>
        <p:blipFill>
          <a:blip r:embed="rId13"/>
          <a:stretch>
            <a:fillRect/>
          </a:stretch>
        </p:blipFill>
        <p:spPr>
          <a:xfrm>
            <a:off x="3040801" y="6339258"/>
            <a:ext cx="2120900" cy="558800"/>
          </a:xfrm>
          <a:prstGeom prst="rect">
            <a:avLst/>
          </a:prstGeom>
        </p:spPr>
      </p:pic>
      <p:pic>
        <p:nvPicPr>
          <p:cNvPr id="22" name="Picture 21"/>
          <p:cNvPicPr>
            <a:picLocks noChangeAspect="1"/>
          </p:cNvPicPr>
          <p:nvPr/>
        </p:nvPicPr>
        <p:blipFill>
          <a:blip r:embed="rId14"/>
          <a:stretch>
            <a:fillRect/>
          </a:stretch>
        </p:blipFill>
        <p:spPr>
          <a:xfrm>
            <a:off x="5197921" y="6339258"/>
            <a:ext cx="2222500" cy="558800"/>
          </a:xfrm>
          <a:prstGeom prst="rect">
            <a:avLst/>
          </a:prstGeom>
        </p:spPr>
      </p:pic>
      <p:grpSp>
        <p:nvGrpSpPr>
          <p:cNvPr id="38" name="Group 37"/>
          <p:cNvGrpSpPr/>
          <p:nvPr/>
        </p:nvGrpSpPr>
        <p:grpSpPr>
          <a:xfrm>
            <a:off x="8805588" y="5278885"/>
            <a:ext cx="2426751" cy="500697"/>
            <a:chOff x="8805588" y="5278885"/>
            <a:chExt cx="2426751" cy="500697"/>
          </a:xfrm>
        </p:grpSpPr>
        <p:cxnSp>
          <p:nvCxnSpPr>
            <p:cNvPr id="35" name="Straight Arrow Connector 34"/>
            <p:cNvCxnSpPr/>
            <p:nvPr/>
          </p:nvCxnSpPr>
          <p:spPr>
            <a:xfrm>
              <a:off x="8805588" y="5278885"/>
              <a:ext cx="557353" cy="500697"/>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164144" y="5278885"/>
              <a:ext cx="2068195" cy="369332"/>
            </a:xfrm>
            <a:prstGeom prst="rect">
              <a:avLst/>
            </a:prstGeom>
            <a:noFill/>
          </p:spPr>
          <p:txBody>
            <a:bodyPr wrap="none" rtlCol="0">
              <a:spAutoFit/>
            </a:bodyPr>
            <a:lstStyle/>
            <a:p>
              <a:r>
                <a:rPr lang="en-US" altLang="zh-CN" dirty="0" smtClean="0">
                  <a:solidFill>
                    <a:srgbClr val="FFC000"/>
                  </a:solidFill>
                  <a:latin typeface="Helvetica Neue" charset="0"/>
                  <a:ea typeface="Helvetica Neue" charset="0"/>
                  <a:cs typeface="Helvetica Neue" charset="0"/>
                </a:rPr>
                <a:t>Radio conn. setup</a:t>
              </a:r>
              <a:endParaRPr lang="en-US" dirty="0">
                <a:solidFill>
                  <a:srgbClr val="FFC000"/>
                </a:solidFill>
                <a:latin typeface="Helvetica Neue" charset="0"/>
                <a:ea typeface="Helvetica Neue" charset="0"/>
                <a:cs typeface="Helvetica Neue" charset="0"/>
              </a:endParaRPr>
            </a:p>
          </p:txBody>
        </p:sp>
      </p:grpSp>
      <p:cxnSp>
        <p:nvCxnSpPr>
          <p:cNvPr id="39" name="Straight Arrow Connector 38"/>
          <p:cNvCxnSpPr/>
          <p:nvPr/>
        </p:nvCxnSpPr>
        <p:spPr>
          <a:xfrm>
            <a:off x="7762477" y="4696425"/>
            <a:ext cx="1401667" cy="1117887"/>
          </a:xfrm>
          <a:prstGeom prst="straightConnector1">
            <a:avLst/>
          </a:prstGeom>
          <a:ln w="5715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896325" y="4451553"/>
            <a:ext cx="1794640" cy="1872"/>
          </a:xfrm>
          <a:prstGeom prst="straightConnector1">
            <a:avLst/>
          </a:pr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913873" y="4626227"/>
            <a:ext cx="1794640" cy="1872"/>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545923" y="4049827"/>
            <a:ext cx="2420856" cy="369332"/>
          </a:xfrm>
          <a:prstGeom prst="rect">
            <a:avLst/>
          </a:prstGeom>
          <a:noFill/>
        </p:spPr>
        <p:txBody>
          <a:bodyPr wrap="none" rtlCol="0">
            <a:spAutoFit/>
          </a:bodyPr>
          <a:lstStyle/>
          <a:p>
            <a:r>
              <a:rPr lang="en-US" altLang="zh-CN" dirty="0" smtClean="0">
                <a:solidFill>
                  <a:srgbClr val="02A7F2"/>
                </a:solidFill>
                <a:latin typeface="Helvetica Neue" charset="0"/>
                <a:ea typeface="Helvetica Neue" charset="0"/>
                <a:cs typeface="Helvetica Neue" charset="0"/>
              </a:rPr>
              <a:t>Session state transfer</a:t>
            </a:r>
            <a:endParaRPr lang="en-US" dirty="0">
              <a:solidFill>
                <a:srgbClr val="02A7F2"/>
              </a:solidFill>
              <a:latin typeface="Helvetica Neue" charset="0"/>
              <a:ea typeface="Helvetica Neue" charset="0"/>
              <a:cs typeface="Helvetica Neue" charset="0"/>
            </a:endParaRPr>
          </a:p>
        </p:txBody>
      </p:sp>
      <p:cxnSp>
        <p:nvCxnSpPr>
          <p:cNvPr id="49" name="Straight Arrow Connector 48"/>
          <p:cNvCxnSpPr/>
          <p:nvPr/>
        </p:nvCxnSpPr>
        <p:spPr>
          <a:xfrm>
            <a:off x="7260478" y="4035262"/>
            <a:ext cx="10258" cy="44659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798954" y="3805053"/>
            <a:ext cx="1794640" cy="1872"/>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7674601" y="4457665"/>
            <a:ext cx="610189" cy="45773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8371" y="3419524"/>
            <a:ext cx="1773242" cy="369332"/>
          </a:xfrm>
          <a:prstGeom prst="rect">
            <a:avLst/>
          </a:prstGeom>
          <a:noFill/>
        </p:spPr>
        <p:txBody>
          <a:bodyPr wrap="none" rtlCol="0">
            <a:spAutoFit/>
          </a:bodyPr>
          <a:lstStyle/>
          <a:p>
            <a:r>
              <a:rPr lang="en-US" altLang="zh-CN" smtClean="0">
                <a:solidFill>
                  <a:srgbClr val="FF0000"/>
                </a:solidFill>
                <a:latin typeface="Helvetica Neue" charset="0"/>
                <a:ea typeface="Helvetica Neue" charset="0"/>
                <a:cs typeface="Helvetica Neue" charset="0"/>
              </a:rPr>
              <a:t>Routing update</a:t>
            </a:r>
            <a:endParaRPr lang="en-US" dirty="0">
              <a:solidFill>
                <a:srgbClr val="FF0000"/>
              </a:solidFill>
              <a:latin typeface="Helvetica Neue" charset="0"/>
              <a:ea typeface="Helvetica Neue" charset="0"/>
              <a:cs typeface="Helvetica Neue" charset="0"/>
            </a:endParaRPr>
          </a:p>
        </p:txBody>
      </p:sp>
      <p:cxnSp>
        <p:nvCxnSpPr>
          <p:cNvPr id="61" name="Straight Arrow Connector 60"/>
          <p:cNvCxnSpPr/>
          <p:nvPr/>
        </p:nvCxnSpPr>
        <p:spPr>
          <a:xfrm>
            <a:off x="4846012" y="4842550"/>
            <a:ext cx="658572" cy="245654"/>
          </a:xfrm>
          <a:prstGeom prst="straightConnector1">
            <a:avLst/>
          </a:prstGeom>
          <a:ln w="5715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789863" y="5007941"/>
            <a:ext cx="658572" cy="245654"/>
          </a:xfrm>
          <a:prstGeom prst="straightConnector1">
            <a:avLst/>
          </a:pr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6204532" y="4842550"/>
            <a:ext cx="626844" cy="204359"/>
          </a:xfrm>
          <a:prstGeom prst="straightConnector1">
            <a:avLst/>
          </a:prstGeom>
          <a:ln w="5715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204532" y="4975159"/>
            <a:ext cx="688058" cy="211378"/>
          </a:xfrm>
          <a:prstGeom prst="straightConnector1">
            <a:avLst/>
          </a:pr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769942" y="5255594"/>
            <a:ext cx="2152192" cy="369332"/>
          </a:xfrm>
          <a:prstGeom prst="rect">
            <a:avLst/>
          </a:prstGeom>
          <a:noFill/>
        </p:spPr>
        <p:txBody>
          <a:bodyPr wrap="none" rtlCol="0">
            <a:spAutoFit/>
          </a:bodyPr>
          <a:lstStyle/>
          <a:p>
            <a:r>
              <a:rPr lang="en-US" altLang="zh-CN" smtClean="0">
                <a:solidFill>
                  <a:srgbClr val="7030A0"/>
                </a:solidFill>
                <a:latin typeface="Helvetica Neue" charset="0"/>
                <a:ea typeface="Helvetica Neue" charset="0"/>
                <a:cs typeface="Helvetica Neue" charset="0"/>
              </a:rPr>
              <a:t>User profile update</a:t>
            </a:r>
            <a:endParaRPr lang="en-US" dirty="0">
              <a:solidFill>
                <a:srgbClr val="7030A0"/>
              </a:solidFill>
              <a:latin typeface="Helvetica Neue" charset="0"/>
              <a:ea typeface="Helvetica Neue" charset="0"/>
              <a:cs typeface="Helvetica Neue" charset="0"/>
            </a:endParaRPr>
          </a:p>
        </p:txBody>
      </p:sp>
      <p:cxnSp>
        <p:nvCxnSpPr>
          <p:cNvPr id="78" name="Straight Arrow Connector 77"/>
          <p:cNvCxnSpPr/>
          <p:nvPr/>
        </p:nvCxnSpPr>
        <p:spPr>
          <a:xfrm>
            <a:off x="7646909" y="4812237"/>
            <a:ext cx="1401667" cy="1117887"/>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996026" y="5742812"/>
            <a:ext cx="1925527" cy="646331"/>
          </a:xfrm>
          <a:prstGeom prst="rect">
            <a:avLst/>
          </a:prstGeom>
          <a:noFill/>
        </p:spPr>
        <p:txBody>
          <a:bodyPr wrap="none" rtlCol="0">
            <a:spAutoFit/>
          </a:bodyPr>
          <a:lstStyle/>
          <a:p>
            <a:pPr algn="ctr"/>
            <a:r>
              <a:rPr lang="en-US" altLang="zh-CN" dirty="0" smtClean="0">
                <a:solidFill>
                  <a:srgbClr val="00B050"/>
                </a:solidFill>
                <a:latin typeface="Helvetica Neue" charset="0"/>
                <a:ea typeface="Helvetica Neue" charset="0"/>
                <a:cs typeface="Helvetica Neue" charset="0"/>
              </a:rPr>
              <a:t>Location update </a:t>
            </a:r>
          </a:p>
          <a:p>
            <a:pPr algn="ctr"/>
            <a:r>
              <a:rPr lang="en-US" altLang="zh-CN" dirty="0" smtClean="0">
                <a:solidFill>
                  <a:srgbClr val="00B050"/>
                </a:solidFill>
                <a:latin typeface="Helvetica Neue" charset="0"/>
                <a:ea typeface="Helvetica Neue" charset="0"/>
                <a:cs typeface="Helvetica Neue" charset="0"/>
              </a:rPr>
              <a:t>accept</a:t>
            </a:r>
            <a:endParaRPr lang="en-US" dirty="0">
              <a:solidFill>
                <a:srgbClr val="00B050"/>
              </a:solidFill>
              <a:latin typeface="Helvetica Neue" charset="0"/>
              <a:ea typeface="Helvetica Neue" charset="0"/>
              <a:cs typeface="Helvetica Neue" charset="0"/>
            </a:endParaRPr>
          </a:p>
        </p:txBody>
      </p:sp>
      <p:grpSp>
        <p:nvGrpSpPr>
          <p:cNvPr id="89" name="Group 88"/>
          <p:cNvGrpSpPr/>
          <p:nvPr/>
        </p:nvGrpSpPr>
        <p:grpSpPr>
          <a:xfrm>
            <a:off x="3005387" y="3187216"/>
            <a:ext cx="5887118" cy="2060506"/>
            <a:chOff x="3005387" y="3187216"/>
            <a:chExt cx="5887118" cy="2060506"/>
          </a:xfrm>
        </p:grpSpPr>
        <p:pic>
          <p:nvPicPr>
            <p:cNvPr id="85" name="Picture 84"/>
            <p:cNvPicPr>
              <a:picLocks noChangeAspect="1"/>
            </p:cNvPicPr>
            <p:nvPr/>
          </p:nvPicPr>
          <p:blipFill>
            <a:blip r:embed="rId5"/>
            <a:stretch>
              <a:fillRect/>
            </a:stretch>
          </p:blipFill>
          <p:spPr>
            <a:xfrm rot="18879850">
              <a:off x="2364249" y="4104150"/>
              <a:ext cx="1784710" cy="502433"/>
            </a:xfrm>
            <a:prstGeom prst="rect">
              <a:avLst/>
            </a:prstGeom>
          </p:spPr>
        </p:pic>
        <p:pic>
          <p:nvPicPr>
            <p:cNvPr id="86" name="Picture 85"/>
            <p:cNvPicPr>
              <a:picLocks noChangeAspect="1"/>
            </p:cNvPicPr>
            <p:nvPr/>
          </p:nvPicPr>
          <p:blipFill>
            <a:blip r:embed="rId5"/>
            <a:stretch>
              <a:fillRect/>
            </a:stretch>
          </p:blipFill>
          <p:spPr>
            <a:xfrm rot="20431979">
              <a:off x="3870680" y="3202625"/>
              <a:ext cx="1444495" cy="502433"/>
            </a:xfrm>
            <a:prstGeom prst="rect">
              <a:avLst/>
            </a:prstGeom>
          </p:spPr>
        </p:pic>
        <p:pic>
          <p:nvPicPr>
            <p:cNvPr id="87" name="Picture 86"/>
            <p:cNvPicPr>
              <a:picLocks noChangeAspect="1"/>
            </p:cNvPicPr>
            <p:nvPr/>
          </p:nvPicPr>
          <p:blipFill>
            <a:blip r:embed="rId5"/>
            <a:stretch>
              <a:fillRect/>
            </a:stretch>
          </p:blipFill>
          <p:spPr>
            <a:xfrm rot="2519560">
              <a:off x="6957784" y="4076989"/>
              <a:ext cx="1934721" cy="502433"/>
            </a:xfrm>
            <a:prstGeom prst="rect">
              <a:avLst/>
            </a:prstGeom>
          </p:spPr>
        </p:pic>
        <p:pic>
          <p:nvPicPr>
            <p:cNvPr id="88" name="Picture 87"/>
            <p:cNvPicPr>
              <a:picLocks noChangeAspect="1"/>
            </p:cNvPicPr>
            <p:nvPr/>
          </p:nvPicPr>
          <p:blipFill>
            <a:blip r:embed="rId5"/>
            <a:stretch>
              <a:fillRect/>
            </a:stretch>
          </p:blipFill>
          <p:spPr>
            <a:xfrm rot="1824731">
              <a:off x="6071697" y="3187216"/>
              <a:ext cx="1444495" cy="502433"/>
            </a:xfrm>
            <a:prstGeom prst="rect">
              <a:avLst/>
            </a:prstGeom>
          </p:spPr>
        </p:pic>
      </p:grpSp>
      <p:pic>
        <p:nvPicPr>
          <p:cNvPr id="6" name="Picture 5"/>
          <p:cNvPicPr>
            <a:picLocks noChangeAspect="1"/>
          </p:cNvPicPr>
          <p:nvPr/>
        </p:nvPicPr>
        <p:blipFill>
          <a:blip r:embed="rId15"/>
          <a:stretch>
            <a:fillRect/>
          </a:stretch>
        </p:blipFill>
        <p:spPr>
          <a:xfrm>
            <a:off x="3566196" y="3552662"/>
            <a:ext cx="749300" cy="495300"/>
          </a:xfrm>
          <a:prstGeom prst="rect">
            <a:avLst/>
          </a:prstGeom>
        </p:spPr>
      </p:pic>
      <p:pic>
        <p:nvPicPr>
          <p:cNvPr id="8" name="Picture 7"/>
          <p:cNvPicPr>
            <a:picLocks noChangeAspect="1"/>
          </p:cNvPicPr>
          <p:nvPr/>
        </p:nvPicPr>
        <p:blipFill>
          <a:blip r:embed="rId16"/>
          <a:stretch>
            <a:fillRect/>
          </a:stretch>
        </p:blipFill>
        <p:spPr>
          <a:xfrm>
            <a:off x="6897307" y="3565362"/>
            <a:ext cx="736600" cy="469900"/>
          </a:xfrm>
          <a:prstGeom prst="rect">
            <a:avLst/>
          </a:prstGeom>
        </p:spPr>
      </p:pic>
      <p:sp>
        <p:nvSpPr>
          <p:cNvPr id="29" name="Cloud 28"/>
          <p:cNvSpPr/>
          <p:nvPr/>
        </p:nvSpPr>
        <p:spPr>
          <a:xfrm>
            <a:off x="4702601" y="2860075"/>
            <a:ext cx="2167787" cy="492766"/>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Helvetica Neue" charset="0"/>
                <a:ea typeface="Helvetica Neue" charset="0"/>
                <a:cs typeface="Helvetica Neue" charset="0"/>
              </a:rPr>
              <a:t>Internet</a:t>
            </a:r>
            <a:endParaRPr lang="en-US" dirty="0">
              <a:solidFill>
                <a:schemeClr val="tx1"/>
              </a:solidFill>
              <a:latin typeface="Helvetica Neue" charset="0"/>
              <a:ea typeface="Helvetica Neue" charset="0"/>
              <a:cs typeface="Helvetica Neue" charset="0"/>
            </a:endParaRPr>
          </a:p>
        </p:txBody>
      </p:sp>
      <p:sp>
        <p:nvSpPr>
          <p:cNvPr id="41" name="TextBox 40"/>
          <p:cNvSpPr txBox="1"/>
          <p:nvPr/>
        </p:nvSpPr>
        <p:spPr>
          <a:xfrm>
            <a:off x="8851895" y="4887725"/>
            <a:ext cx="2697213" cy="369332"/>
          </a:xfrm>
          <a:prstGeom prst="rect">
            <a:avLst/>
          </a:prstGeom>
          <a:noFill/>
        </p:spPr>
        <p:txBody>
          <a:bodyPr wrap="none" rtlCol="0">
            <a:spAutoFit/>
          </a:bodyPr>
          <a:lstStyle/>
          <a:p>
            <a:r>
              <a:rPr lang="en-US" altLang="zh-CN" dirty="0" smtClean="0">
                <a:solidFill>
                  <a:srgbClr val="FFC000"/>
                </a:solidFill>
                <a:latin typeface="Helvetica Neue" charset="0"/>
                <a:ea typeface="Helvetica Neue" charset="0"/>
                <a:cs typeface="Helvetica Neue" charset="0"/>
              </a:rPr>
              <a:t>Location update request</a:t>
            </a:r>
            <a:endParaRPr lang="en-US" dirty="0">
              <a:solidFill>
                <a:srgbClr val="FFC000"/>
              </a:solidFill>
              <a:latin typeface="Helvetica Neue" charset="0"/>
              <a:ea typeface="Helvetica Neue" charset="0"/>
              <a:cs typeface="Helvetica Neue" charset="0"/>
            </a:endParaRPr>
          </a:p>
        </p:txBody>
      </p:sp>
      <p:pic>
        <p:nvPicPr>
          <p:cNvPr id="5" name="Picture 4"/>
          <p:cNvPicPr>
            <a:picLocks noChangeAspect="1"/>
          </p:cNvPicPr>
          <p:nvPr/>
        </p:nvPicPr>
        <p:blipFill>
          <a:blip r:embed="rId17"/>
          <a:stretch>
            <a:fillRect/>
          </a:stretch>
        </p:blipFill>
        <p:spPr>
          <a:xfrm>
            <a:off x="2474622" y="4598858"/>
            <a:ext cx="571500" cy="825500"/>
          </a:xfrm>
          <a:prstGeom prst="rect">
            <a:avLst/>
          </a:prstGeom>
        </p:spPr>
      </p:pic>
      <p:pic>
        <p:nvPicPr>
          <p:cNvPr id="11" name="Picture 10"/>
          <p:cNvPicPr>
            <a:picLocks noChangeAspect="1"/>
          </p:cNvPicPr>
          <p:nvPr/>
        </p:nvPicPr>
        <p:blipFill>
          <a:blip r:embed="rId18"/>
          <a:stretch>
            <a:fillRect/>
          </a:stretch>
        </p:blipFill>
        <p:spPr>
          <a:xfrm>
            <a:off x="8187784" y="4598858"/>
            <a:ext cx="571500" cy="825500"/>
          </a:xfrm>
          <a:prstGeom prst="rect">
            <a:avLst/>
          </a:prstGeom>
        </p:spPr>
      </p:pic>
      <p:pic>
        <p:nvPicPr>
          <p:cNvPr id="91" name="Picture 90"/>
          <p:cNvPicPr>
            <a:picLocks noChangeAspect="1"/>
          </p:cNvPicPr>
          <p:nvPr/>
        </p:nvPicPr>
        <p:blipFill>
          <a:blip r:embed="rId19"/>
          <a:stretch>
            <a:fillRect/>
          </a:stretch>
        </p:blipFill>
        <p:spPr>
          <a:xfrm>
            <a:off x="9290180" y="3063373"/>
            <a:ext cx="876300" cy="304800"/>
          </a:xfrm>
          <a:prstGeom prst="rect">
            <a:avLst/>
          </a:prstGeom>
        </p:spPr>
      </p:pic>
      <p:sp>
        <p:nvSpPr>
          <p:cNvPr id="92" name="TextBox 91"/>
          <p:cNvSpPr txBox="1"/>
          <p:nvPr/>
        </p:nvSpPr>
        <p:spPr>
          <a:xfrm>
            <a:off x="10140722" y="3033617"/>
            <a:ext cx="1260281" cy="338554"/>
          </a:xfrm>
          <a:prstGeom prst="rect">
            <a:avLst/>
          </a:prstGeom>
          <a:noFill/>
        </p:spPr>
        <p:txBody>
          <a:bodyPr wrap="none" rtlCol="0">
            <a:spAutoFit/>
          </a:bodyPr>
          <a:lstStyle/>
          <a:p>
            <a:r>
              <a:rPr lang="en-US" sz="1600" b="1" smtClean="0">
                <a:latin typeface="Helvetica Neue" charset="0"/>
                <a:ea typeface="Helvetica Neue" charset="0"/>
                <a:cs typeface="Helvetica Neue" charset="0"/>
              </a:rPr>
              <a:t>Data-plane</a:t>
            </a:r>
            <a:endParaRPr lang="en-US" sz="1600" b="1">
              <a:latin typeface="Helvetica Neue" charset="0"/>
              <a:ea typeface="Helvetica Neue" charset="0"/>
              <a:cs typeface="Helvetica Neue" charset="0"/>
            </a:endParaRPr>
          </a:p>
        </p:txBody>
      </p:sp>
      <p:sp>
        <p:nvSpPr>
          <p:cNvPr id="93" name="TextBox 92"/>
          <p:cNvSpPr txBox="1"/>
          <p:nvPr/>
        </p:nvSpPr>
        <p:spPr>
          <a:xfrm>
            <a:off x="10140721" y="3318319"/>
            <a:ext cx="1527469" cy="338554"/>
          </a:xfrm>
          <a:prstGeom prst="rect">
            <a:avLst/>
          </a:prstGeom>
          <a:noFill/>
        </p:spPr>
        <p:txBody>
          <a:bodyPr wrap="none" rtlCol="0">
            <a:spAutoFit/>
          </a:bodyPr>
          <a:lstStyle/>
          <a:p>
            <a:r>
              <a:rPr lang="en-US" sz="1600" b="1" dirty="0" smtClean="0">
                <a:latin typeface="Helvetica Neue" charset="0"/>
                <a:ea typeface="Helvetica Neue" charset="0"/>
                <a:cs typeface="Helvetica Neue" charset="0"/>
              </a:rPr>
              <a:t>Control-plane</a:t>
            </a:r>
            <a:endParaRPr lang="en-US" sz="1600" b="1" dirty="0">
              <a:latin typeface="Helvetica Neue" charset="0"/>
              <a:ea typeface="Helvetica Neue" charset="0"/>
              <a:cs typeface="Helvetica Neue" charset="0"/>
            </a:endParaRPr>
          </a:p>
        </p:txBody>
      </p:sp>
      <p:cxnSp>
        <p:nvCxnSpPr>
          <p:cNvPr id="94" name="Straight Arrow Connector 93"/>
          <p:cNvCxnSpPr>
            <a:endCxn id="93" idx="1"/>
          </p:cNvCxnSpPr>
          <p:nvPr/>
        </p:nvCxnSpPr>
        <p:spPr>
          <a:xfrm flipV="1">
            <a:off x="9325052" y="3487596"/>
            <a:ext cx="815669" cy="957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BF49A075-DFF4-2045-8324-40BF310EB4D7}" type="slidenum">
              <a:rPr lang="en-US" smtClean="0"/>
              <a:t>5</a:t>
            </a:fld>
            <a:endParaRPr lang="en-US"/>
          </a:p>
        </p:txBody>
      </p:sp>
    </p:spTree>
    <p:extLst>
      <p:ext uri="{BB962C8B-B14F-4D97-AF65-F5344CB8AC3E}">
        <p14:creationId xmlns:p14="http://schemas.microsoft.com/office/powerpoint/2010/main" val="19503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1.66667E-6 -4.81481E-6 L 0.57526 -0.00231 " pathEditMode="relative" rAng="0" ptsTypes="AA">
                                      <p:cBhvr>
                                        <p:cTn id="48" dur="1000" fill="hold"/>
                                        <p:tgtEl>
                                          <p:spTgt spid="4"/>
                                        </p:tgtEl>
                                        <p:attrNameLst>
                                          <p:attrName>ppt_x</p:attrName>
                                          <p:attrName>ppt_y</p:attrName>
                                        </p:attrNameLst>
                                      </p:cBhvr>
                                      <p:rCtr x="28763" y="-116"/>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nodeType="clickEffect">
                                  <p:stCondLst>
                                    <p:cond delay="0"/>
                                  </p:stCondLst>
                                  <p:childTnLst>
                                    <p:animMotion origin="layout" path="M 0.03971 -0.01389 L 0.30091 0.39005 " pathEditMode="relative" rAng="0" ptsTypes="AA">
                                      <p:cBhvr>
                                        <p:cTn id="112" dur="1000" fill="hold"/>
                                        <p:tgtEl>
                                          <p:spTgt spid="51"/>
                                        </p:tgtEl>
                                        <p:attrNameLst>
                                          <p:attrName>ppt_x</p:attrName>
                                          <p:attrName>ppt_y</p:attrName>
                                        </p:attrNameLst>
                                      </p:cBhvr>
                                      <p:rCtr x="13060" y="20185"/>
                                    </p:animMotion>
                                  </p:childTnLst>
                                </p:cTn>
                              </p:par>
                            </p:childTnLst>
                          </p:cTn>
                        </p:par>
                        <p:par>
                          <p:cTn id="113" fill="hold">
                            <p:stCondLst>
                              <p:cond delay="1000"/>
                            </p:stCondLst>
                            <p:childTnLst>
                              <p:par>
                                <p:cTn id="114" presetID="1" presetClass="exit" presetSubtype="0" fill="hold" nodeType="afterEffect">
                                  <p:stCondLst>
                                    <p:cond delay="0"/>
                                  </p:stCondLst>
                                  <p:childTnLst>
                                    <p:set>
                                      <p:cBhvr>
                                        <p:cTn id="115" dur="1" fill="hold">
                                          <p:stCondLst>
                                            <p:cond delay="0"/>
                                          </p:stCondLst>
                                        </p:cTn>
                                        <p:tgtEl>
                                          <p:spTgt spid="51"/>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nodeType="afterEffect">
                                  <p:stCondLst>
                                    <p:cond delay="300"/>
                                  </p:stCondLst>
                                  <p:childTnLst>
                                    <p:set>
                                      <p:cBhvr>
                                        <p:cTn id="118" dur="1" fill="hold">
                                          <p:stCondLst>
                                            <p:cond delay="0"/>
                                          </p:stCondLst>
                                        </p:cTn>
                                        <p:tgtEl>
                                          <p:spTgt spid="52"/>
                                        </p:tgtEl>
                                        <p:attrNameLst>
                                          <p:attrName>style.visibility</p:attrName>
                                        </p:attrNameLst>
                                      </p:cBhvr>
                                      <p:to>
                                        <p:strVal val="visible"/>
                                      </p:to>
                                    </p:set>
                                  </p:childTnLst>
                                </p:cTn>
                              </p:par>
                              <p:par>
                                <p:cTn id="119" presetID="42" presetClass="path" presetSubtype="0" accel="50000" decel="50000" fill="hold" nodeType="withEffect">
                                  <p:stCondLst>
                                    <p:cond delay="0"/>
                                  </p:stCondLst>
                                  <p:childTnLst>
                                    <p:animMotion origin="layout" path="M -0.02826 -0.01018 L -0.30677 -0.40416 " pathEditMode="relative" rAng="0" ptsTypes="AA">
                                      <p:cBhvr>
                                        <p:cTn id="120" dur="1000" fill="hold"/>
                                        <p:tgtEl>
                                          <p:spTgt spid="52"/>
                                        </p:tgtEl>
                                        <p:attrNameLst>
                                          <p:attrName>ppt_x</p:attrName>
                                          <p:attrName>ppt_y</p:attrName>
                                        </p:attrNameLst>
                                      </p:cBhvr>
                                      <p:rCtr x="-13932" y="-19699"/>
                                    </p:animMotion>
                                  </p:childTnLst>
                                </p:cTn>
                              </p:par>
                            </p:childTnLst>
                          </p:cTn>
                        </p:par>
                        <p:par>
                          <p:cTn id="121" fill="hold">
                            <p:stCondLst>
                              <p:cond delay="2000"/>
                            </p:stCondLst>
                            <p:childTnLst>
                              <p:par>
                                <p:cTn id="122" presetID="1" presetClass="entr" presetSubtype="0" fill="hold" nodeType="afterEffect">
                                  <p:stCondLst>
                                    <p:cond delay="0"/>
                                  </p:stCondLst>
                                  <p:childTnLst>
                                    <p:set>
                                      <p:cBhvr>
                                        <p:cTn id="123" dur="1" fill="hold">
                                          <p:stCondLst>
                                            <p:cond delay="0"/>
                                          </p:stCondLst>
                                        </p:cTn>
                                        <p:tgtEl>
                                          <p:spTgt spid="64"/>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68"/>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69"/>
                                        </p:tgtEl>
                                        <p:attrNameLst>
                                          <p:attrName>style.visibility</p:attrName>
                                        </p:attrNameLst>
                                      </p:cBhvr>
                                      <p:to>
                                        <p:strVal val="visible"/>
                                      </p:to>
                                    </p:set>
                                  </p:childTnLst>
                                </p:cTn>
                              </p:par>
                            </p:childTnLst>
                          </p:cTn>
                        </p:par>
                        <p:par>
                          <p:cTn id="128" fill="hold">
                            <p:stCondLst>
                              <p:cond delay="2000"/>
                            </p:stCondLst>
                            <p:childTnLst>
                              <p:par>
                                <p:cTn id="129" presetID="42" presetClass="path" presetSubtype="0" accel="50000" decel="50000" fill="hold" nodeType="afterEffect">
                                  <p:stCondLst>
                                    <p:cond delay="0"/>
                                  </p:stCondLst>
                                  <p:childTnLst>
                                    <p:animMotion origin="layout" path="M -0.00026 -0.00232 L -0.15039 0.09282 " pathEditMode="relative" rAng="0" ptsTypes="AA">
                                      <p:cBhvr>
                                        <p:cTn id="130" dur="1000" fill="hold"/>
                                        <p:tgtEl>
                                          <p:spTgt spid="64"/>
                                        </p:tgtEl>
                                        <p:attrNameLst>
                                          <p:attrName>ppt_x</p:attrName>
                                          <p:attrName>ppt_y</p:attrName>
                                        </p:attrNameLst>
                                      </p:cBhvr>
                                      <p:rCtr x="-7513" y="7130"/>
                                    </p:animMotion>
                                  </p:childTnLst>
                                </p:cTn>
                              </p:par>
                            </p:childTnLst>
                          </p:cTn>
                        </p:par>
                        <p:par>
                          <p:cTn id="131" fill="hold">
                            <p:stCondLst>
                              <p:cond delay="3000"/>
                            </p:stCondLst>
                            <p:childTnLst>
                              <p:par>
                                <p:cTn id="132" presetID="42" presetClass="path" presetSubtype="0" accel="50000" decel="50000" fill="hold" nodeType="afterEffect">
                                  <p:stCondLst>
                                    <p:cond delay="0"/>
                                  </p:stCondLst>
                                  <p:childTnLst>
                                    <p:animMotion origin="layout" path="M -0.00026 -0.00232 L 0.26966 1.85185E-6 " pathEditMode="relative" rAng="0" ptsTypes="AA">
                                      <p:cBhvr>
                                        <p:cTn id="133" dur="1000" fill="hold"/>
                                        <p:tgtEl>
                                          <p:spTgt spid="68"/>
                                        </p:tgtEl>
                                        <p:attrNameLst>
                                          <p:attrName>ppt_x</p:attrName>
                                          <p:attrName>ppt_y</p:attrName>
                                        </p:attrNameLst>
                                      </p:cBhvr>
                                      <p:rCtr x="13490" y="116"/>
                                    </p:animMotion>
                                  </p:childTnLst>
                                </p:cTn>
                              </p:par>
                            </p:childTnLst>
                          </p:cTn>
                        </p:par>
                        <p:par>
                          <p:cTn id="134" fill="hold">
                            <p:stCondLst>
                              <p:cond delay="4000"/>
                            </p:stCondLst>
                            <p:childTnLst>
                              <p:par>
                                <p:cTn id="135" presetID="42" presetClass="path" presetSubtype="0" accel="50000" decel="50000" fill="hold" nodeType="afterEffect">
                                  <p:stCondLst>
                                    <p:cond delay="0"/>
                                  </p:stCondLst>
                                  <p:childTnLst>
                                    <p:animMotion origin="layout" path="M -0.00026 -0.00232 L 0.15677 0.30139 " pathEditMode="relative" rAng="0" ptsTypes="AA">
                                      <p:cBhvr>
                                        <p:cTn id="136" dur="1000" fill="hold"/>
                                        <p:tgtEl>
                                          <p:spTgt spid="69"/>
                                        </p:tgtEl>
                                        <p:attrNameLst>
                                          <p:attrName>ppt_x</p:attrName>
                                          <p:attrName>ppt_y</p:attrName>
                                        </p:attrNameLst>
                                      </p:cBhvr>
                                      <p:rCtr x="8164" y="15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8" grpId="0"/>
      <p:bldP spid="77" grpId="0"/>
      <p:bldP spid="79" grpId="0"/>
      <p:bldP spid="41" grpId="0"/>
      <p:bldP spid="92" grpId="0"/>
      <p:bldP spid="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Three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Expectations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a:t>
            </a:r>
            <a:r>
              <a:rPr lang="en-US" dirty="0" smtClean="0">
                <a:latin typeface="Helvetica Neue" charset="0"/>
                <a:ea typeface="Helvetica Neue" charset="0"/>
                <a:cs typeface="Helvetica Neue" charset="0"/>
              </a:rPr>
              <a:t> Mobility Support</a:t>
            </a:r>
            <a:endParaRPr lang="en-US" dirty="0">
              <a:latin typeface="Helvetica Neue" charset="0"/>
              <a:ea typeface="Helvetica Neue" charset="0"/>
              <a:cs typeface="Helvetica Neue" charset="0"/>
            </a:endParaRPr>
          </a:p>
        </p:txBody>
      </p:sp>
      <p:sp>
        <p:nvSpPr>
          <p:cNvPr id="16" name="圓角矩形 67"/>
          <p:cNvSpPr/>
          <p:nvPr/>
        </p:nvSpPr>
        <p:spPr>
          <a:xfrm>
            <a:off x="1109134" y="3249167"/>
            <a:ext cx="2599266" cy="1281741"/>
          </a:xfrm>
          <a:prstGeom prst="roundRect">
            <a:avLst/>
          </a:prstGeom>
          <a:solidFill>
            <a:srgbClr val="0E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dirty="0" smtClean="0">
                <a:solidFill>
                  <a:schemeClr val="bg1"/>
                </a:solidFill>
                <a:latin typeface="Calibri" pitchFamily="34" charset="0"/>
                <a:cs typeface="Times New Roman" pitchFamily="18" charset="0"/>
              </a:rPr>
              <a:t>Immediate</a:t>
            </a:r>
            <a:r>
              <a:rPr lang="zh-CN" altLang="en-US" sz="3600" dirty="0" smtClean="0">
                <a:solidFill>
                  <a:schemeClr val="bg1"/>
                </a:solidFill>
                <a:latin typeface="Calibri" pitchFamily="34" charset="0"/>
                <a:cs typeface="Times New Roman" pitchFamily="18" charset="0"/>
              </a:rPr>
              <a:t> </a:t>
            </a:r>
            <a:r>
              <a:rPr lang="en-US" altLang="zh-CN" sz="3600" dirty="0">
                <a:solidFill>
                  <a:schemeClr val="bg1"/>
                </a:solidFill>
                <a:latin typeface="Calibri" pitchFamily="34" charset="0"/>
                <a:cs typeface="Times New Roman" pitchFamily="18" charset="0"/>
              </a:rPr>
              <a:t>d</a:t>
            </a:r>
            <a:r>
              <a:rPr lang="en-US" altLang="zh-CN" sz="3600" dirty="0" smtClean="0">
                <a:solidFill>
                  <a:schemeClr val="bg1"/>
                </a:solidFill>
                <a:latin typeface="Calibri" pitchFamily="34" charset="0"/>
                <a:cs typeface="Times New Roman" pitchFamily="18" charset="0"/>
              </a:rPr>
              <a:t>ata</a:t>
            </a:r>
            <a:r>
              <a:rPr lang="zh-CN" altLang="en-US" sz="3600" dirty="0" smtClean="0">
                <a:solidFill>
                  <a:schemeClr val="bg1"/>
                </a:solidFill>
                <a:latin typeface="Calibri" pitchFamily="34" charset="0"/>
                <a:cs typeface="Times New Roman" pitchFamily="18" charset="0"/>
              </a:rPr>
              <a:t> </a:t>
            </a:r>
            <a:r>
              <a:rPr lang="en-US" altLang="zh-CN" sz="3600" dirty="0" smtClean="0">
                <a:solidFill>
                  <a:schemeClr val="bg1"/>
                </a:solidFill>
                <a:latin typeface="Calibri" pitchFamily="34" charset="0"/>
                <a:cs typeface="Times New Roman" pitchFamily="18" charset="0"/>
              </a:rPr>
              <a:t>service</a:t>
            </a:r>
            <a:endParaRPr lang="en-US" altLang="zh-CN" sz="3600" dirty="0">
              <a:solidFill>
                <a:schemeClr val="bg1"/>
              </a:solidFill>
              <a:latin typeface="Calibri" pitchFamily="34" charset="0"/>
              <a:cs typeface="Times New Roman" pitchFamily="18" charset="0"/>
            </a:endParaRPr>
          </a:p>
        </p:txBody>
      </p:sp>
      <p:sp>
        <p:nvSpPr>
          <p:cNvPr id="17" name="圓角矩形 67"/>
          <p:cNvSpPr/>
          <p:nvPr/>
        </p:nvSpPr>
        <p:spPr>
          <a:xfrm>
            <a:off x="4622801" y="3249168"/>
            <a:ext cx="2599266" cy="1281741"/>
          </a:xfrm>
          <a:prstGeom prst="roundRect">
            <a:avLst/>
          </a:prstGeom>
          <a:solidFill>
            <a:srgbClr val="0E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dirty="0" smtClean="0">
                <a:solidFill>
                  <a:schemeClr val="bg1"/>
                </a:solidFill>
                <a:latin typeface="Calibri" pitchFamily="34" charset="0"/>
                <a:cs typeface="Times New Roman" pitchFamily="18" charset="0"/>
              </a:rPr>
              <a:t>Correct</a:t>
            </a:r>
            <a:r>
              <a:rPr lang="zh-CN" altLang="en-US" sz="3600" dirty="0" smtClean="0">
                <a:solidFill>
                  <a:schemeClr val="bg1"/>
                </a:solidFill>
                <a:latin typeface="Calibri" pitchFamily="34" charset="0"/>
                <a:cs typeface="Times New Roman" pitchFamily="18" charset="0"/>
              </a:rPr>
              <a:t> </a:t>
            </a:r>
            <a:r>
              <a:rPr lang="en-US" altLang="zh-CN" sz="3600" dirty="0" smtClean="0">
                <a:solidFill>
                  <a:schemeClr val="bg1"/>
                </a:solidFill>
                <a:latin typeface="Calibri" pitchFamily="34" charset="0"/>
                <a:cs typeface="Times New Roman" pitchFamily="18" charset="0"/>
              </a:rPr>
              <a:t>data</a:t>
            </a:r>
            <a:r>
              <a:rPr lang="zh-CN" altLang="en-US" sz="3600" dirty="0" smtClean="0">
                <a:solidFill>
                  <a:schemeClr val="bg1"/>
                </a:solidFill>
                <a:latin typeface="Calibri" pitchFamily="34" charset="0"/>
                <a:cs typeface="Times New Roman" pitchFamily="18" charset="0"/>
              </a:rPr>
              <a:t> </a:t>
            </a:r>
            <a:r>
              <a:rPr lang="en-US" altLang="zh-CN" sz="3600" dirty="0" smtClean="0">
                <a:solidFill>
                  <a:schemeClr val="bg1"/>
                </a:solidFill>
                <a:latin typeface="Calibri" pitchFamily="34" charset="0"/>
                <a:cs typeface="Times New Roman" pitchFamily="18" charset="0"/>
              </a:rPr>
              <a:t>service</a:t>
            </a:r>
            <a:endParaRPr lang="en-US" altLang="zh-CN" sz="3600" dirty="0">
              <a:solidFill>
                <a:schemeClr val="bg1"/>
              </a:solidFill>
              <a:latin typeface="Calibri" pitchFamily="34" charset="0"/>
              <a:cs typeface="Times New Roman" pitchFamily="18" charset="0"/>
            </a:endParaRPr>
          </a:p>
        </p:txBody>
      </p:sp>
      <p:sp>
        <p:nvSpPr>
          <p:cNvPr id="18" name="圓角矩形 67"/>
          <p:cNvSpPr/>
          <p:nvPr/>
        </p:nvSpPr>
        <p:spPr>
          <a:xfrm>
            <a:off x="8136468" y="3249167"/>
            <a:ext cx="2599266" cy="1281741"/>
          </a:xfrm>
          <a:prstGeom prst="roundRect">
            <a:avLst/>
          </a:prstGeom>
          <a:solidFill>
            <a:srgbClr val="0E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dirty="0" smtClean="0">
                <a:solidFill>
                  <a:schemeClr val="bg1"/>
                </a:solidFill>
                <a:latin typeface="Calibri" pitchFamily="34" charset="0"/>
                <a:cs typeface="Times New Roman" pitchFamily="18" charset="0"/>
              </a:rPr>
              <a:t>Continuous</a:t>
            </a:r>
            <a:r>
              <a:rPr lang="zh-CN" altLang="en-US" sz="3600" dirty="0" smtClean="0">
                <a:solidFill>
                  <a:schemeClr val="bg1"/>
                </a:solidFill>
                <a:latin typeface="Calibri" pitchFamily="34" charset="0"/>
                <a:cs typeface="Times New Roman" pitchFamily="18" charset="0"/>
              </a:rPr>
              <a:t> </a:t>
            </a:r>
            <a:r>
              <a:rPr lang="en-US" altLang="zh-CN" sz="3600" dirty="0" smtClean="0">
                <a:solidFill>
                  <a:schemeClr val="bg1"/>
                </a:solidFill>
                <a:latin typeface="Calibri" pitchFamily="34" charset="0"/>
                <a:cs typeface="Times New Roman" pitchFamily="18" charset="0"/>
              </a:rPr>
              <a:t>data</a:t>
            </a:r>
            <a:r>
              <a:rPr lang="zh-CN" altLang="en-US" sz="3600" dirty="0" smtClean="0">
                <a:solidFill>
                  <a:schemeClr val="bg1"/>
                </a:solidFill>
                <a:latin typeface="Calibri" pitchFamily="34" charset="0"/>
                <a:cs typeface="Times New Roman" pitchFamily="18" charset="0"/>
              </a:rPr>
              <a:t> </a:t>
            </a:r>
            <a:r>
              <a:rPr lang="en-US" altLang="zh-CN" sz="3600" dirty="0" smtClean="0">
                <a:solidFill>
                  <a:schemeClr val="bg1"/>
                </a:solidFill>
                <a:latin typeface="Calibri" pitchFamily="34" charset="0"/>
                <a:cs typeface="Times New Roman" pitchFamily="18" charset="0"/>
              </a:rPr>
              <a:t>service</a:t>
            </a:r>
            <a:endParaRPr lang="en-US" altLang="zh-CN" sz="3600" dirty="0">
              <a:solidFill>
                <a:schemeClr val="bg1"/>
              </a:solidFill>
              <a:latin typeface="Calibri" pitchFamily="34" charset="0"/>
              <a:cs typeface="Times New Roman" pitchFamily="18" charset="0"/>
            </a:endParaRPr>
          </a:p>
        </p:txBody>
      </p:sp>
      <p:pic>
        <p:nvPicPr>
          <p:cNvPr id="19" name="Picture 18"/>
          <p:cNvPicPr>
            <a:picLocks noChangeAspect="1"/>
          </p:cNvPicPr>
          <p:nvPr/>
        </p:nvPicPr>
        <p:blipFill>
          <a:blip r:embed="rId3"/>
          <a:stretch>
            <a:fillRect/>
          </a:stretch>
        </p:blipFill>
        <p:spPr>
          <a:xfrm>
            <a:off x="4913262" y="2160533"/>
            <a:ext cx="1011361" cy="975666"/>
          </a:xfrm>
          <a:prstGeom prst="rect">
            <a:avLst/>
          </a:prstGeom>
        </p:spPr>
      </p:pic>
      <p:pic>
        <p:nvPicPr>
          <p:cNvPr id="20" name="Picture 19"/>
          <p:cNvPicPr>
            <a:picLocks noChangeAspect="1"/>
          </p:cNvPicPr>
          <p:nvPr/>
        </p:nvPicPr>
        <p:blipFill>
          <a:blip r:embed="rId4"/>
          <a:stretch>
            <a:fillRect/>
          </a:stretch>
        </p:blipFill>
        <p:spPr>
          <a:xfrm>
            <a:off x="4714241" y="1450801"/>
            <a:ext cx="1409404" cy="657722"/>
          </a:xfrm>
          <a:prstGeom prst="rect">
            <a:avLst/>
          </a:prstGeom>
        </p:spPr>
      </p:pic>
      <p:pic>
        <p:nvPicPr>
          <p:cNvPr id="24" name="Picture 23"/>
          <p:cNvPicPr>
            <a:picLocks noChangeAspect="1"/>
          </p:cNvPicPr>
          <p:nvPr/>
        </p:nvPicPr>
        <p:blipFill>
          <a:blip r:embed="rId5"/>
          <a:stretch>
            <a:fillRect/>
          </a:stretch>
        </p:blipFill>
        <p:spPr>
          <a:xfrm>
            <a:off x="6187440" y="1326725"/>
            <a:ext cx="859304" cy="859304"/>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416" y="2272286"/>
            <a:ext cx="752160" cy="752160"/>
          </a:xfrm>
          <a:prstGeom prst="rect">
            <a:avLst/>
          </a:prstGeom>
        </p:spPr>
      </p:pic>
      <p:sp>
        <p:nvSpPr>
          <p:cNvPr id="26" name="TextBox 25"/>
          <p:cNvSpPr txBox="1"/>
          <p:nvPr/>
        </p:nvSpPr>
        <p:spPr>
          <a:xfrm>
            <a:off x="1109135" y="4520394"/>
            <a:ext cx="2599266" cy="830997"/>
          </a:xfrm>
          <a:prstGeom prst="rect">
            <a:avLst/>
          </a:prstGeom>
          <a:noFill/>
        </p:spPr>
        <p:txBody>
          <a:bodyPr wrap="square" rtlCol="0">
            <a:spAutoFit/>
          </a:bodyPr>
          <a:lstStyle/>
          <a:p>
            <a:pPr algn="ctr"/>
            <a:r>
              <a:rPr lang="en-US" altLang="zh-CN" sz="2400" dirty="0" smtClean="0">
                <a:latin typeface="Helvetica Neue" charset="0"/>
                <a:ea typeface="Helvetica Neue" charset="0"/>
                <a:cs typeface="Helvetica Neue" charset="0"/>
              </a:rPr>
              <a:t>Once</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route</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is</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connected</a:t>
            </a:r>
            <a:endParaRPr lang="en-US" sz="2400" dirty="0">
              <a:latin typeface="Helvetica Neue" charset="0"/>
              <a:ea typeface="Helvetica Neue" charset="0"/>
              <a:cs typeface="Helvetica Neue" charset="0"/>
            </a:endParaRPr>
          </a:p>
        </p:txBody>
      </p:sp>
      <p:sp>
        <p:nvSpPr>
          <p:cNvPr id="27" name="TextBox 26"/>
          <p:cNvSpPr txBox="1"/>
          <p:nvPr/>
        </p:nvSpPr>
        <p:spPr>
          <a:xfrm>
            <a:off x="4423411" y="4520393"/>
            <a:ext cx="2998046" cy="830997"/>
          </a:xfrm>
          <a:prstGeom prst="rect">
            <a:avLst/>
          </a:prstGeom>
          <a:noFill/>
        </p:spPr>
        <p:txBody>
          <a:bodyPr wrap="square" rtlCol="0">
            <a:spAutoFit/>
          </a:bodyPr>
          <a:lstStyle/>
          <a:p>
            <a:pPr algn="ctr"/>
            <a:r>
              <a:rPr lang="en-US" altLang="zh-CN" sz="2400" dirty="0" smtClean="0">
                <a:latin typeface="Helvetica Neue" charset="0"/>
                <a:ea typeface="Helvetica Neue" charset="0"/>
                <a:cs typeface="Helvetica Neue" charset="0"/>
              </a:rPr>
              <a:t>Forward</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packets</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under</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right</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policies</a:t>
            </a:r>
            <a:endParaRPr lang="en-US" sz="2400" dirty="0">
              <a:latin typeface="Helvetica Neue" charset="0"/>
              <a:ea typeface="Helvetica Neue" charset="0"/>
              <a:cs typeface="Helvetica Neue" charset="0"/>
            </a:endParaRPr>
          </a:p>
        </p:txBody>
      </p:sp>
      <p:sp>
        <p:nvSpPr>
          <p:cNvPr id="28" name="TextBox 27"/>
          <p:cNvSpPr txBox="1"/>
          <p:nvPr/>
        </p:nvSpPr>
        <p:spPr>
          <a:xfrm>
            <a:off x="8136467" y="4520392"/>
            <a:ext cx="2599267" cy="830997"/>
          </a:xfrm>
          <a:prstGeom prst="rect">
            <a:avLst/>
          </a:prstGeom>
          <a:noFill/>
        </p:spPr>
        <p:txBody>
          <a:bodyPr wrap="square" rtlCol="0">
            <a:spAutoFit/>
          </a:bodyPr>
          <a:lstStyle/>
          <a:p>
            <a:pPr algn="ctr"/>
            <a:r>
              <a:rPr lang="en-US" altLang="zh-CN" sz="2400" dirty="0" smtClean="0">
                <a:latin typeface="Helvetica Neue" charset="0"/>
                <a:ea typeface="Helvetica Neue" charset="0"/>
                <a:cs typeface="Helvetica Neue" charset="0"/>
              </a:rPr>
              <a:t>Even</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in</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presence</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of</a:t>
            </a:r>
            <a:r>
              <a:rPr lang="zh-CN" altLang="en-US" sz="2400" dirty="0" smtClean="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failures</a:t>
            </a:r>
            <a:endParaRPr lang="en-US" sz="2400" dirty="0">
              <a:latin typeface="Helvetica Neue" charset="0"/>
              <a:ea typeface="Helvetica Neue" charset="0"/>
              <a:cs typeface="Helvetica Neue" charset="0"/>
            </a:endParaRPr>
          </a:p>
        </p:txBody>
      </p:sp>
      <p:sp>
        <p:nvSpPr>
          <p:cNvPr id="13" name="圓角矩形 67"/>
          <p:cNvSpPr/>
          <p:nvPr/>
        </p:nvSpPr>
        <p:spPr>
          <a:xfrm>
            <a:off x="1109134" y="5594047"/>
            <a:ext cx="9626600" cy="736329"/>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600" b="1" dirty="0" smtClean="0">
                <a:solidFill>
                  <a:schemeClr val="bg1"/>
                </a:solidFill>
                <a:latin typeface="Calibri" pitchFamily="34" charset="0"/>
                <a:cs typeface="Times New Roman" pitchFamily="18" charset="0"/>
              </a:rPr>
              <a:t>Can</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we</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rgbClr val="FFFF00"/>
                </a:solidFill>
                <a:latin typeface="Calibri" pitchFamily="34" charset="0"/>
                <a:cs typeface="Times New Roman" pitchFamily="18" charset="0"/>
              </a:rPr>
              <a:t>always</a:t>
            </a:r>
            <a:r>
              <a:rPr lang="zh-CN" altLang="en-US" sz="3600" b="1" dirty="0" smtClean="0">
                <a:solidFill>
                  <a:srgbClr val="FFFF00"/>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achieve</a:t>
            </a:r>
            <a:r>
              <a:rPr lang="zh-CN" altLang="en-US" sz="3600" b="1" dirty="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all</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of</a:t>
            </a:r>
            <a:r>
              <a:rPr lang="zh-CN" altLang="en-US" sz="3600" b="1" dirty="0" smtClean="0">
                <a:solidFill>
                  <a:schemeClr val="bg1"/>
                </a:solidFill>
                <a:latin typeface="Calibri" pitchFamily="34" charset="0"/>
                <a:cs typeface="Times New Roman" pitchFamily="18" charset="0"/>
              </a:rPr>
              <a:t> </a:t>
            </a:r>
            <a:r>
              <a:rPr lang="en-US" altLang="zh-CN" sz="3600" b="1" dirty="0" smtClean="0">
                <a:solidFill>
                  <a:schemeClr val="bg1"/>
                </a:solidFill>
                <a:latin typeface="Calibri" pitchFamily="34" charset="0"/>
                <a:cs typeface="Times New Roman" pitchFamily="18" charset="0"/>
              </a:rPr>
              <a:t>them?</a:t>
            </a:r>
            <a:endParaRPr lang="en-US" altLang="zh-CN" sz="3600" b="1" dirty="0">
              <a:solidFill>
                <a:schemeClr val="bg1"/>
              </a:solidFill>
              <a:latin typeface="Calibri" pitchFamily="34" charset="0"/>
              <a:cs typeface="Times New Roman" pitchFamily="18" charset="0"/>
            </a:endParaRPr>
          </a:p>
        </p:txBody>
      </p:sp>
      <p:sp>
        <p:nvSpPr>
          <p:cNvPr id="3" name="Slide Number Placeholder 2"/>
          <p:cNvSpPr>
            <a:spLocks noGrp="1"/>
          </p:cNvSpPr>
          <p:nvPr>
            <p:ph type="sldNum" sz="quarter" idx="12"/>
          </p:nvPr>
        </p:nvSpPr>
        <p:spPr/>
        <p:txBody>
          <a:bodyPr/>
          <a:lstStyle/>
          <a:p>
            <a:fld id="{BF49A075-DFF4-2045-8324-40BF310EB4D7}" type="slidenum">
              <a:rPr lang="en-US" smtClean="0"/>
              <a:t>6</a:t>
            </a:fld>
            <a:endParaRPr lang="en-US"/>
          </a:p>
        </p:txBody>
      </p:sp>
    </p:spTree>
    <p:extLst>
      <p:ext uri="{BB962C8B-B14F-4D97-AF65-F5344CB8AC3E}">
        <p14:creationId xmlns:p14="http://schemas.microsoft.com/office/powerpoint/2010/main" val="17901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p:bldP spid="27" grpId="0"/>
      <p:bldP spid="28"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This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talk</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199" y="1825625"/>
            <a:ext cx="10738449" cy="4351338"/>
          </a:xfrm>
        </p:spPr>
        <p:txBody>
          <a:bodyPr>
            <a:normAutofit/>
          </a:bodyPr>
          <a:lstStyle/>
          <a:p>
            <a:r>
              <a:rPr lang="en-US" altLang="zh-CN" dirty="0" smtClean="0">
                <a:latin typeface="Helvetica Neue" charset="0"/>
                <a:ea typeface="Helvetica Neue" charset="0"/>
                <a:cs typeface="Helvetica Neue" charset="0"/>
              </a:rPr>
              <a:t>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formal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analysis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of</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fundamental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limits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support</a:t>
            </a:r>
            <a:endParaRPr lang="en-US" altLang="zh-CN" b="1" dirty="0" smtClean="0">
              <a:latin typeface="Helvetica Neue" charset="0"/>
              <a:ea typeface="Helvetica Neue" charset="0"/>
              <a:cs typeface="Helvetica Neue" charset="0"/>
            </a:endParaRPr>
          </a:p>
          <a:p>
            <a:pPr lvl="1"/>
            <a:r>
              <a:rPr lang="en-US" altLang="zh-CN" dirty="0" smtClean="0">
                <a:latin typeface="Helvetica Neue" charset="0"/>
                <a:ea typeface="Helvetica Neue" charset="0"/>
                <a:cs typeface="Helvetica Neue" charset="0"/>
              </a:rPr>
              <a:t>From</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distributed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system</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perspective</a:t>
            </a:r>
          </a:p>
          <a:p>
            <a:pPr lvl="1"/>
            <a:endParaRPr lang="en-US" altLang="zh-CN" b="1" dirty="0">
              <a:latin typeface="Helvetica Neue" charset="0"/>
              <a:ea typeface="Helvetica Neue" charset="0"/>
              <a:cs typeface="Helvetica Neue" charset="0"/>
            </a:endParaRPr>
          </a:p>
          <a:p>
            <a:r>
              <a:rPr lang="en-US" altLang="zh-CN" dirty="0" smtClean="0">
                <a:latin typeface="Helvetica Neue" charset="0"/>
                <a:ea typeface="Helvetica Neue" charset="0"/>
                <a:cs typeface="Helvetica Neue" charset="0"/>
              </a:rPr>
              <a:t>Fundamental limits: CAP theorem on generic mobility support</a:t>
            </a:r>
          </a:p>
          <a:p>
            <a:endParaRPr lang="en-US" dirty="0" smtClean="0">
              <a:latin typeface="Helvetica Neue" charset="0"/>
              <a:ea typeface="Helvetica Neue" charset="0"/>
              <a:cs typeface="Helvetica Neue" charset="0"/>
            </a:endParaRPr>
          </a:p>
          <a:p>
            <a:r>
              <a:rPr lang="en-US" altLang="zh-CN" dirty="0" smtClean="0">
                <a:latin typeface="Helvetica Neue" charset="0"/>
                <a:ea typeface="Helvetica Neue" charset="0"/>
                <a:cs typeface="Helvetica Neue" charset="0"/>
              </a:rPr>
              <a:t>Rethink</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tradeoff</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between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different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properties</a:t>
            </a:r>
          </a:p>
          <a:p>
            <a:pPr lvl="1"/>
            <a:r>
              <a:rPr lang="en-US" altLang="zh-CN" dirty="0" smtClean="0">
                <a:latin typeface="Helvetica Neue" charset="0"/>
                <a:ea typeface="Helvetica Neue" charset="0"/>
                <a:cs typeface="Helvetica Neue" charset="0"/>
              </a:rPr>
              <a:t>Argument: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5G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needs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paradigm</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shift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its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support</a:t>
            </a:r>
          </a:p>
          <a:p>
            <a:endParaRPr lang="en-US" b="1" dirty="0" smtClean="0">
              <a:latin typeface="Helvetica Neue" charset="0"/>
              <a:ea typeface="Helvetica Neue" charset="0"/>
              <a:cs typeface="Helvetica Neue" charset="0"/>
            </a:endParaRPr>
          </a:p>
          <a:p>
            <a:endParaRPr lang="en-US" b="1"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7</a:t>
            </a:fld>
            <a:endParaRPr lang="en-US"/>
          </a:p>
        </p:txBody>
      </p:sp>
    </p:spTree>
    <p:extLst>
      <p:ext uri="{BB962C8B-B14F-4D97-AF65-F5344CB8AC3E}">
        <p14:creationId xmlns:p14="http://schemas.microsoft.com/office/powerpoint/2010/main" val="17833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Outline</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p:txBody>
          <a:bodyPr>
            <a:normAutofit/>
          </a:bodyPr>
          <a:lstStyle/>
          <a:p>
            <a:r>
              <a:rPr lang="en-US" altLang="zh-CN" b="1" dirty="0" smtClean="0">
                <a:latin typeface="Helvetica Neue" charset="0"/>
                <a:ea typeface="Helvetica Neue" charset="0"/>
                <a:cs typeface="Helvetica Neue" charset="0"/>
              </a:rPr>
              <a:t>Q1</a:t>
            </a:r>
            <a:r>
              <a:rPr lang="en-US" altLang="zh-CN" dirty="0" smtClean="0">
                <a:latin typeface="Helvetica Neue" charset="0"/>
                <a:ea typeface="Helvetica Neue" charset="0"/>
                <a:cs typeface="Helvetica Neue" charset="0"/>
              </a:rPr>
              <a:t>: What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properties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want?</a:t>
            </a:r>
          </a:p>
          <a:p>
            <a:endParaRPr lang="en-US" altLang="zh-CN" dirty="0">
              <a:latin typeface="Helvetica Neue" charset="0"/>
              <a:ea typeface="Helvetica Neue" charset="0"/>
              <a:cs typeface="Helvetica Neue" charset="0"/>
            </a:endParaRPr>
          </a:p>
          <a:p>
            <a:r>
              <a:rPr lang="en-US" altLang="zh-CN" b="1" dirty="0" smtClean="0">
                <a:latin typeface="Helvetica Neue" charset="0"/>
                <a:ea typeface="Helvetica Neue" charset="0"/>
                <a:cs typeface="Helvetica Neue" charset="0"/>
              </a:rPr>
              <a:t>Q2</a:t>
            </a:r>
            <a:r>
              <a:rPr lang="en-US" altLang="zh-CN" dirty="0" smtClean="0">
                <a:latin typeface="Helvetica Neue" charset="0"/>
                <a:ea typeface="Helvetica Neue" charset="0"/>
                <a:cs typeface="Helvetica Neue" charset="0"/>
              </a:rPr>
              <a:t>: Can we achieve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all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properties simultaneously?</a:t>
            </a:r>
          </a:p>
          <a:p>
            <a:endParaRPr lang="en-US" altLang="zh-CN" dirty="0">
              <a:latin typeface="Helvetica Neue" charset="0"/>
              <a:ea typeface="Helvetica Neue" charset="0"/>
              <a:cs typeface="Helvetica Neue" charset="0"/>
            </a:endParaRPr>
          </a:p>
          <a:p>
            <a:r>
              <a:rPr lang="en-US" altLang="zh-CN" b="1" dirty="0" smtClean="0">
                <a:latin typeface="Helvetica Neue" charset="0"/>
                <a:ea typeface="Helvetica Neue" charset="0"/>
                <a:cs typeface="Helvetica Neue" charset="0"/>
              </a:rPr>
              <a:t>Q3</a:t>
            </a:r>
            <a:r>
              <a:rPr lang="en-US" altLang="zh-CN" dirty="0" smtClean="0">
                <a:latin typeface="Helvetica Neue" charset="0"/>
                <a:ea typeface="Helvetica Neue" charset="0"/>
                <a:cs typeface="Helvetica Neue" charset="0"/>
              </a:rPr>
              <a:t>: How</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balance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different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properties?</a:t>
            </a:r>
          </a:p>
          <a:p>
            <a:pPr lvl="1"/>
            <a:endParaRPr lang="en-US" altLang="zh-CN" dirty="0">
              <a:latin typeface="Helvetica Neue" charset="0"/>
              <a:ea typeface="Helvetica Neue" charset="0"/>
              <a:cs typeface="Helvetica Neue" charset="0"/>
            </a:endParaRPr>
          </a:p>
          <a:p>
            <a:endParaRPr lang="en-US" altLang="zh-CN" dirty="0">
              <a:latin typeface="Helvetica Neue" charset="0"/>
              <a:ea typeface="Helvetica Neue" charset="0"/>
              <a:cs typeface="Helvetica Neue" charset="0"/>
            </a:endParaRPr>
          </a:p>
          <a:p>
            <a:endParaRPr lang="en-US" altLang="zh-CN"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8</a:t>
            </a:fld>
            <a:endParaRPr lang="en-US"/>
          </a:p>
        </p:txBody>
      </p:sp>
    </p:spTree>
    <p:extLst>
      <p:ext uri="{BB962C8B-B14F-4D97-AF65-F5344CB8AC3E}">
        <p14:creationId xmlns:p14="http://schemas.microsoft.com/office/powerpoint/2010/main" val="431845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What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properties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want?</a:t>
            </a:r>
            <a:endParaRPr lang="en-US" dirty="0">
              <a:latin typeface="Helvetica Neue" charset="0"/>
              <a:ea typeface="Helvetica Neue" charset="0"/>
              <a:cs typeface="Helvetica Neue" charset="0"/>
            </a:endParaRPr>
          </a:p>
        </p:txBody>
      </p:sp>
      <p:sp>
        <p:nvSpPr>
          <p:cNvPr id="3" name="Text Placeholder 2"/>
          <p:cNvSpPr>
            <a:spLocks noGrp="1"/>
          </p:cNvSpPr>
          <p:nvPr>
            <p:ph type="body" idx="1"/>
          </p:nvPr>
        </p:nvSpPr>
        <p:spPr/>
        <p:txBody>
          <a:bodyPr>
            <a:normAutofit/>
          </a:bodyPr>
          <a:lstStyle/>
          <a:p>
            <a:r>
              <a:rPr lang="en-US" sz="3200" dirty="0" smtClean="0">
                <a:latin typeface="Helvetica Neue" charset="0"/>
                <a:ea typeface="Helvetica Neue" charset="0"/>
                <a:cs typeface="Helvetica Neue" charset="0"/>
              </a:rPr>
              <a:t>From mobile user demands </a:t>
            </a:r>
            <a:r>
              <a:rPr lang="en-US" sz="3200" smtClean="0">
                <a:latin typeface="Helvetica Neue" charset="0"/>
                <a:ea typeface="Helvetica Neue" charset="0"/>
                <a:cs typeface="Helvetica Neue" charset="0"/>
              </a:rPr>
              <a:t>to formalization</a:t>
            </a:r>
            <a:endParaRPr lang="en-US" sz="3200"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9</a:t>
            </a:fld>
            <a:endParaRPr lang="en-US"/>
          </a:p>
        </p:txBody>
      </p:sp>
    </p:spTree>
    <p:extLst>
      <p:ext uri="{BB962C8B-B14F-4D97-AF65-F5344CB8AC3E}">
        <p14:creationId xmlns:p14="http://schemas.microsoft.com/office/powerpoint/2010/main" val="465373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5118</TotalTime>
  <Words>2982</Words>
  <Application>Microsoft Macintosh PowerPoint</Application>
  <PresentationFormat>Widescreen</PresentationFormat>
  <Paragraphs>449</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Cambria Math</vt:lpstr>
      <vt:lpstr>Helvetica</vt:lpstr>
      <vt:lpstr>Helvetica Neue</vt:lpstr>
      <vt:lpstr>Times New Roman</vt:lpstr>
      <vt:lpstr>Wingdings</vt:lpstr>
      <vt:lpstr>宋体</vt:lpstr>
      <vt:lpstr>Office Theme</vt:lpstr>
      <vt:lpstr> CAP for Mobility Support</vt:lpstr>
      <vt:lpstr>New Mobile Services in Future 5G</vt:lpstr>
      <vt:lpstr>Key Enablers for 5G Mobile Services</vt:lpstr>
      <vt:lpstr>Wide-Area Mobility via Cellular Networks</vt:lpstr>
      <vt:lpstr>How does Mobility Support Work in 4G LTE?</vt:lpstr>
      <vt:lpstr>Three Expectations for Mobility Support</vt:lpstr>
      <vt:lpstr>This talk</vt:lpstr>
      <vt:lpstr>Outline</vt:lpstr>
      <vt:lpstr>What properties do we want?</vt:lpstr>
      <vt:lpstr>What Properties do We Want?</vt:lpstr>
      <vt:lpstr>What Properties do We Want?</vt:lpstr>
      <vt:lpstr>What Properties do We Want?</vt:lpstr>
      <vt:lpstr>What Properties do We Want?</vt:lpstr>
      <vt:lpstr>What Properties do We Want?</vt:lpstr>
      <vt:lpstr>Can we achieve all properties?</vt:lpstr>
      <vt:lpstr>PowerPoint Presentation</vt:lpstr>
      <vt:lpstr>Example: Control-Plane Partition Between 4G Tracking Areas</vt:lpstr>
      <vt:lpstr>Option 1 (4G LTE): Consistency Over Availability</vt:lpstr>
      <vt:lpstr>Option 1 (4G LTE): How Much Delay in Reality?</vt:lpstr>
      <vt:lpstr>Option 1 (4G LTE): How Much Delay in Reality?</vt:lpstr>
      <vt:lpstr>Option 2: Availability Over Consistency</vt:lpstr>
      <vt:lpstr>Summary: Impact of CAP Theorem</vt:lpstr>
      <vt:lpstr>How to Balance Properties?</vt:lpstr>
      <vt:lpstr>Correctness, Not Sequential Consistency!</vt:lpstr>
      <vt:lpstr>What Consistency is Required for Correctness?</vt:lpstr>
      <vt:lpstr>What Consistency is Required for Correctness?</vt:lpstr>
      <vt:lpstr>Other Cellular Functions in Paper</vt:lpstr>
      <vt:lpstr>Future Directions</vt:lpstr>
      <vt:lpstr>Conclusion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MobileInsight: </dc:title>
  <dc:creator>Microsoft Office User</dc:creator>
  <cp:lastModifiedBy>Microsoft Office User</cp:lastModifiedBy>
  <cp:revision>919</cp:revision>
  <dcterms:created xsi:type="dcterms:W3CDTF">2016-08-17T23:02:39Z</dcterms:created>
  <dcterms:modified xsi:type="dcterms:W3CDTF">2016-10-13T21:39:28Z</dcterms:modified>
</cp:coreProperties>
</file>