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89" r:id="rId2"/>
    <p:sldId id="331" r:id="rId3"/>
    <p:sldId id="407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7" r:id="rId14"/>
    <p:sldId id="448" r:id="rId15"/>
    <p:sldId id="449" r:id="rId16"/>
    <p:sldId id="450" r:id="rId17"/>
    <p:sldId id="451" r:id="rId18"/>
    <p:sldId id="453" r:id="rId19"/>
    <p:sldId id="454" r:id="rId20"/>
    <p:sldId id="455" r:id="rId21"/>
    <p:sldId id="457" r:id="rId22"/>
    <p:sldId id="458" r:id="rId23"/>
    <p:sldId id="459" r:id="rId24"/>
    <p:sldId id="460" r:id="rId25"/>
    <p:sldId id="462" r:id="rId26"/>
    <p:sldId id="349" r:id="rId27"/>
    <p:sldId id="415" r:id="rId28"/>
    <p:sldId id="361" r:id="rId29"/>
    <p:sldId id="417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30D6EFC-57EB-4223-9E5E-94410D716C15}">
          <p14:sldIdLst>
            <p14:sldId id="289"/>
          </p14:sldIdLst>
        </p14:section>
        <p14:section name="Motivation and Background (2.5min)" id="{91DA520A-64EB-4902-8FDB-77C932305EE6}">
          <p14:sldIdLst>
            <p14:sldId id="331"/>
            <p14:sldId id="407"/>
            <p14:sldId id="434"/>
          </p14:sldIdLst>
        </p14:section>
        <p14:section name="Does unstable mobility management exist? (5min)" id="{AADA359C-23A2-470A-82A2-1624D27C761A}">
          <p14:sldIdLst>
            <p14:sldId id="435"/>
            <p14:sldId id="436"/>
            <p14:sldId id="437"/>
            <p14:sldId id="438"/>
            <p14:sldId id="439"/>
          </p14:sldIdLst>
        </p14:section>
        <p14:section name="When shall instability happen? (5min)" id="{ED54B2F7-E5C5-2747-8BFB-616EB0AFE893}">
          <p14:sldIdLst>
            <p14:sldId id="440"/>
            <p14:sldId id="441"/>
            <p14:sldId id="442"/>
            <p14:sldId id="447"/>
            <p14:sldId id="448"/>
            <p14:sldId id="449"/>
            <p14:sldId id="450"/>
          </p14:sldIdLst>
        </p14:section>
        <p14:section name="How to prevent instability (5min)?" id="{78F25D88-3BE6-A042-8FB7-21C39CF3C8F2}">
          <p14:sldIdLst>
            <p14:sldId id="451"/>
            <p14:sldId id="453"/>
            <p14:sldId id="454"/>
            <p14:sldId id="455"/>
            <p14:sldId id="457"/>
            <p14:sldId id="458"/>
            <p14:sldId id="459"/>
            <p14:sldId id="460"/>
            <p14:sldId id="462"/>
          </p14:sldIdLst>
        </p14:section>
        <p14:section name="Related Work and Conclusion (1min)" id="{6E56822C-AD6F-4D59-BAEE-F0F1D9B0687A}">
          <p14:sldIdLst>
            <p14:sldId id="349"/>
            <p14:sldId id="415"/>
          </p14:sldIdLst>
        </p14:section>
        <p14:section name="Backup" id="{3A3EEFD5-F125-8B43-861A-FC915C06193C}">
          <p14:sldIdLst>
            <p14:sldId id="361"/>
            <p14:sldId id="4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248C"/>
    <a:srgbClr val="FFFFFF"/>
    <a:srgbClr val="FF0000"/>
    <a:srgbClr val="A6A6A6"/>
    <a:srgbClr val="FFC000"/>
    <a:srgbClr val="FFC300"/>
    <a:srgbClr val="D63084"/>
    <a:srgbClr val="7F7F7F"/>
    <a:srgbClr val="FF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04" autoAdjust="0"/>
    <p:restoredTop sz="96064" autoAdjust="0"/>
  </p:normalViewPr>
  <p:slideViewPr>
    <p:cSldViewPr snapToGrid="0">
      <p:cViewPr>
        <p:scale>
          <a:sx n="111" d="100"/>
          <a:sy n="111" d="100"/>
        </p:scale>
        <p:origin x="152" y="52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BAD52-2795-416A-B6E9-284561652E18}" type="datetimeFigureOut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35EF3-0C88-4C67-955E-FE82380EBA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11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(30s)</a:t>
            </a:r>
            <a:endParaRPr lang="zh-CN" alt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Thanks for the introduction.</a:t>
            </a:r>
            <a:r>
              <a:rPr lang="en-US" altLang="zh-CN" baseline="0" dirty="0" smtClean="0"/>
              <a:t> </a:t>
            </a:r>
            <a:endParaRPr lang="zh-CN" alt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talk,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present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structural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property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cellular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network’s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mobility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management.</a:t>
            </a:r>
            <a:r>
              <a:rPr lang="zh-CN" altLang="en-US" baseline="0" dirty="0" smtClean="0"/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demonstrate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practical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impact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mobile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users,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derive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theoretical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conditions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satisfaction/violation,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present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detection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resolution.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65D2-CEEB-40F6-BD0E-738EC162A8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5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891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497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Uncoordinated parameter: </a:t>
            </a:r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Loop-prone decision logic: for whichever parameter used, the loop will always happen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	- Briefly explain how conflicting decision logic can occur. 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WARNING: at this moment idle/active handoff is not introduced yet. 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Figures are too complex. Simplify them. 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Be consistent with previous figures: shape, color, etc.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692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28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75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Re-plot the figures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159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405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392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Mention </a:t>
            </a:r>
            <a:r>
              <a:rPr lang="en-US" altLang="zh-CN" baseline="0" dirty="0" err="1" smtClean="0"/>
              <a:t>MobileInsight</a:t>
            </a: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56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3G/4G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cellular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network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become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essential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part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daily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life.</a:t>
            </a:r>
            <a:r>
              <a:rPr lang="zh-CN" altLang="en-US" baseline="0" dirty="0" smtClean="0"/>
              <a:t> </a:t>
            </a:r>
          </a:p>
          <a:p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large-scale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infrastructure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provides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“anywhere,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anytime”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mobile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network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service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users.</a:t>
            </a:r>
            <a:r>
              <a:rPr lang="zh-CN" altLang="en-US" baseline="0" dirty="0" smtClean="0"/>
              <a:t> </a:t>
            </a:r>
          </a:p>
          <a:p>
            <a:endParaRPr lang="zh-CN" altLang="en-US" baseline="0" dirty="0" smtClean="0"/>
          </a:p>
          <a:p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key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enabler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mobility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management,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which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determines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serving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mobile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device,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migrates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device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another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device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moves.</a:t>
            </a:r>
            <a:r>
              <a:rPr lang="zh-CN" altLang="en-US" baseline="0" dirty="0" smtClean="0"/>
              <a:t> </a:t>
            </a:r>
          </a:p>
          <a:p>
            <a:endParaRPr lang="zh-CN" altLang="en-US" baseline="0" dirty="0" smtClean="0"/>
          </a:p>
          <a:p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mobility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management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should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provide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seamless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connectivity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high-speed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data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performance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users.</a:t>
            </a:r>
            <a:r>
              <a:rPr lang="zh-CN" altLang="en-US" baseline="0" dirty="0" smtClean="0"/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876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convert </a:t>
            </a:r>
            <a:r>
              <a:rPr lang="en-US" altLang="zh-CN" baseline="0" smtClean="0"/>
              <a:t>the wording to animations</a:t>
            </a:r>
            <a:endParaRPr lang="en-US" altLang="zh-CN" baseline="0" dirty="0" smtClean="0"/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401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convert </a:t>
            </a:r>
            <a:r>
              <a:rPr lang="en-US" altLang="zh-CN" baseline="0" smtClean="0"/>
              <a:t>the wording to animations</a:t>
            </a:r>
            <a:endParaRPr lang="en-US" altLang="zh-CN" baseline="0" dirty="0" smtClean="0"/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17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convert </a:t>
            </a:r>
            <a:r>
              <a:rPr lang="en-US" altLang="zh-CN" baseline="0" smtClean="0"/>
              <a:t>the wording to animations</a:t>
            </a:r>
            <a:endParaRPr lang="en-US" altLang="zh-CN" baseline="0" dirty="0" smtClean="0"/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74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convert </a:t>
            </a:r>
            <a:r>
              <a:rPr lang="en-US" altLang="zh-CN" baseline="0" smtClean="0"/>
              <a:t>the wording to animations</a:t>
            </a:r>
            <a:endParaRPr lang="en-US" altLang="zh-CN" baseline="0" dirty="0" smtClean="0"/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024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convert </a:t>
            </a:r>
            <a:r>
              <a:rPr lang="en-US" altLang="zh-CN" baseline="0" smtClean="0"/>
              <a:t>the wording to animations</a:t>
            </a:r>
            <a:endParaRPr lang="en-US" altLang="zh-CN" baseline="0" dirty="0" smtClean="0"/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999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convert </a:t>
            </a:r>
            <a:r>
              <a:rPr lang="en-US" altLang="zh-CN" baseline="0" smtClean="0"/>
              <a:t>the wording to animations</a:t>
            </a:r>
            <a:endParaRPr lang="en-US" altLang="zh-CN" baseline="0" dirty="0" smtClean="0"/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23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249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393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79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Emphasize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stability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radio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oscillations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75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37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290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9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41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752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TODO: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visualize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points.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Minimize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wording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5EF3-0C88-4C67-955E-FE82380EBA9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36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B07A-5F0A-4D83-887A-42748C5A09B4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52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3E6F-EBCB-4D13-92C0-0D4C5A7E9616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62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3C1B-B310-4B2A-A7E2-0241120C4256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1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74F0-6AFE-407C-975D-6E13CABB8E4C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54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B445B-96F1-47C9-AFD1-E52AB4C89A50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59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570D-8DB7-4559-A2BC-FAE999AB15A0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33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3FAA-B29E-4886-A381-C613A259070C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19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456C-3BAF-4F62-901B-ACBD21E4E868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32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427A-9371-41BA-B7E1-AB43A1EEE98D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280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609C-A70D-4F3E-8FED-AFED8DDE2584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84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46AC-D479-4740-A3D9-4A982539AA08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57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DE401-BA73-4089-B8D3-763FB19E8673}" type="datetime1">
              <a:rPr lang="zh-CN" altLang="en-US" smtClean="0"/>
              <a:t>16/6/4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FE3F1-97C6-4A93-B0D7-520C2E0602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8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.png"/><Relationship Id="rId5" Type="http://schemas.openxmlformats.org/officeDocument/2006/relationships/image" Target="../media/image9.tiff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.png"/><Relationship Id="rId5" Type="http://schemas.microsoft.com/office/2007/relationships/hdphoto" Target="../media/hdphoto2.wdp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.png"/><Relationship Id="rId6" Type="http://schemas.openxmlformats.org/officeDocument/2006/relationships/image" Target="../media/image100.png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11.png"/><Relationship Id="rId8" Type="http://schemas.openxmlformats.org/officeDocument/2006/relationships/hyperlink" Target="http://metro.cs.ucla.edu/mobile_insight/" TargetMode="External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2.e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Relationship Id="rId5" Type="http://schemas.openxmlformats.org/officeDocument/2006/relationships/image" Target="../media/image2.tiff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9.tiff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9.tiff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9.tif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9.tiff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.pn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55562"/>
            <a:ext cx="12192000" cy="3657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066801"/>
            <a:ext cx="12192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Instability in Distributed Mobility </a:t>
            </a:r>
            <a:r>
              <a:rPr lang="en-US" sz="4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zh-CN" altLang="en-US" sz="4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zh-CN" altLang="en-US" sz="4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751" y="4206472"/>
            <a:ext cx="9190496" cy="208583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Yuanjie Li</a:t>
            </a: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</a:rPr>
              <a:t>Haotian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</a:rPr>
              <a:t> Deng</a:t>
            </a:r>
            <a:r>
              <a:rPr lang="en-US" altLang="zh-CN" baseline="30000" dirty="0">
                <a:solidFill>
                  <a:schemeClr val="tx1">
                    <a:tint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n-US" altLang="zh-CN" dirty="0" err="1" smtClean="0">
                <a:solidFill>
                  <a:schemeClr val="tx1">
                    <a:tint val="75000"/>
                  </a:schemeClr>
                </a:solidFill>
              </a:rPr>
              <a:t>Jiayao</a:t>
            </a:r>
            <a:r>
              <a:rPr lang="zh-CN" altLang="en-US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tx1">
                    <a:tint val="75000"/>
                  </a:schemeClr>
                </a:solidFill>
              </a:rPr>
              <a:t>Li</a:t>
            </a:r>
            <a:r>
              <a:rPr lang="en-US" altLang="zh-CN" baseline="30000" dirty="0" smtClean="0">
                <a:solidFill>
                  <a:schemeClr val="tx1">
                    <a:tint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n-US" altLang="zh-CN" dirty="0" err="1" smtClean="0">
                <a:solidFill>
                  <a:schemeClr val="tx1">
                    <a:tint val="75000"/>
                  </a:schemeClr>
                </a:solidFill>
              </a:rPr>
              <a:t>Chunyi</a:t>
            </a:r>
            <a:r>
              <a:rPr lang="zh-CN" altLang="en-US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tx1">
                    <a:tint val="75000"/>
                  </a:schemeClr>
                </a:solidFill>
              </a:rPr>
              <a:t>Peng</a:t>
            </a:r>
            <a:r>
              <a:rPr lang="en-US" altLang="zh-CN" baseline="30000" dirty="0" smtClean="0">
                <a:solidFill>
                  <a:schemeClr val="tx1">
                    <a:tint val="75000"/>
                  </a:schemeClr>
                </a:solidFill>
              </a:rPr>
              <a:t>1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tint val="75000"/>
                  </a:schemeClr>
                </a:solidFill>
              </a:rPr>
              <a:t>Songwu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</a:rPr>
              <a:t> Lu</a:t>
            </a:r>
            <a:r>
              <a:rPr lang="en-US" altLang="zh-CN" baseline="30000" dirty="0">
                <a:solidFill>
                  <a:schemeClr val="tx1">
                    <a:tint val="75000"/>
                  </a:schemeClr>
                </a:solidFill>
              </a:rPr>
              <a:t>1</a:t>
            </a:r>
            <a:endParaRPr lang="en-US" baseline="30000" dirty="0">
              <a:solidFill>
                <a:schemeClr val="tx1">
                  <a:tint val="75000"/>
                </a:schemeClr>
              </a:solidFill>
            </a:endParaRPr>
          </a:p>
          <a:p>
            <a:pPr>
              <a:spcBef>
                <a:spcPct val="20000"/>
              </a:spcBef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zh-CN" baseline="30000" dirty="0">
                <a:solidFill>
                  <a:schemeClr val="tx1">
                    <a:tint val="75000"/>
                  </a:schemeClr>
                </a:solidFill>
              </a:rPr>
              <a:t>1</a:t>
            </a:r>
            <a:r>
              <a:rPr lang="en-US" altLang="zh-CN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tint val="75000"/>
                  </a:schemeClr>
                </a:solidFill>
              </a:rPr>
              <a:t>University of California, </a:t>
            </a:r>
            <a:r>
              <a:rPr lang="en-US" altLang="zh-CN" dirty="0">
                <a:solidFill>
                  <a:schemeClr val="tx1">
                    <a:tint val="75000"/>
                  </a:schemeClr>
                </a:solidFill>
              </a:rPr>
              <a:t>Los Angeles</a:t>
            </a:r>
          </a:p>
          <a:p>
            <a:pPr>
              <a:spcBef>
                <a:spcPct val="20000"/>
              </a:spcBef>
            </a:pPr>
            <a:r>
              <a:rPr lang="en-US" altLang="zh-CN" baseline="30000" dirty="0">
                <a:solidFill>
                  <a:schemeClr val="tx1">
                    <a:tint val="75000"/>
                  </a:schemeClr>
                </a:solidFill>
              </a:rPr>
              <a:t>2</a:t>
            </a:r>
            <a:r>
              <a:rPr lang="en-US" altLang="zh-CN" dirty="0">
                <a:solidFill>
                  <a:schemeClr val="tx1">
                    <a:tint val="75000"/>
                  </a:schemeClr>
                </a:solidFill>
              </a:rPr>
              <a:t> The Ohio State University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"/>
    </mc:Choice>
    <mc:Fallback xmlns="">
      <p:transition spd="slow" advTm="9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778830"/>
            <a:ext cx="10515600" cy="1500187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Formulation,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analysis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and experimental validations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458946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50" y="3465513"/>
            <a:ext cx="1105535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Q2: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When shall instability happen?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37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Formulation of Handoff Stability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4"/>
            <a:ext cx="10784238" cy="4631159"/>
          </a:xfrm>
        </p:spPr>
        <p:txBody>
          <a:bodyPr>
            <a:normAutofit/>
          </a:bodyPr>
          <a:lstStyle/>
          <a:p>
            <a:r>
              <a:rPr lang="en-US" b="1" dirty="0"/>
              <a:t>Each handoff decision</a:t>
            </a:r>
            <a:r>
              <a:rPr lang="en-US" dirty="0"/>
              <a:t>: </a:t>
            </a:r>
            <a:r>
              <a:rPr lang="en-US" altLang="zh-CN" dirty="0" smtClean="0"/>
              <a:t>s</a:t>
            </a:r>
            <a:r>
              <a:rPr lang="en-US" altLang="zh-CN" dirty="0" smtClean="0">
                <a:sym typeface="Wingdings"/>
              </a:rPr>
              <a:t>[</a:t>
            </a:r>
            <a:r>
              <a:rPr lang="en-US" i="1" dirty="0" smtClean="0"/>
              <a:t>t </a:t>
            </a:r>
            <a:r>
              <a:rPr lang="en-US" i="1" dirty="0"/>
              <a:t>=</a:t>
            </a:r>
            <a:r>
              <a:rPr lang="fr-FR" i="1" dirty="0"/>
              <a:t> </a:t>
            </a:r>
            <a:r>
              <a:rPr lang="fr-FR" i="1" dirty="0" err="1" smtClean="0"/>
              <a:t>F</a:t>
            </a:r>
            <a:r>
              <a:rPr lang="fr-FR" i="1" baseline="-25000" dirty="0" err="1" smtClean="0"/>
              <a:t>s</a:t>
            </a:r>
            <a:r>
              <a:rPr lang="fr-FR" dirty="0" smtClean="0"/>
              <a:t>(</a:t>
            </a:r>
            <a:r>
              <a:rPr lang="en-US" altLang="zh-CN" i="1" dirty="0" smtClean="0"/>
              <a:t>C,P</a:t>
            </a:r>
            <a:r>
              <a:rPr lang="fr-FR" dirty="0" smtClean="0"/>
              <a:t>)</a:t>
            </a:r>
            <a:r>
              <a:rPr lang="en-US" altLang="zh-CN" dirty="0" smtClean="0"/>
              <a:t>]</a:t>
            </a:r>
            <a:endParaRPr lang="fr-FR" dirty="0"/>
          </a:p>
          <a:p>
            <a:pPr lvl="1"/>
            <a:r>
              <a:rPr lang="en-US" i="1" dirty="0" smtClean="0"/>
              <a:t>s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i="1" dirty="0" smtClean="0"/>
              <a:t>t</a:t>
            </a:r>
            <a:r>
              <a:rPr lang="en-US" dirty="0" smtClean="0"/>
              <a:t>: serving</a:t>
            </a:r>
            <a:r>
              <a:rPr lang="en-US" altLang="zh-CN" dirty="0" smtClean="0"/>
              <a:t>/target</a:t>
            </a:r>
            <a:r>
              <a:rPr lang="en-US" dirty="0" smtClean="0"/>
              <a:t> </a:t>
            </a:r>
            <a:r>
              <a:rPr lang="en-US" dirty="0"/>
              <a:t>cell</a:t>
            </a:r>
          </a:p>
          <a:p>
            <a:pPr lvl="1"/>
            <a:r>
              <a:rPr lang="en-US" i="1" dirty="0"/>
              <a:t>C</a:t>
            </a:r>
            <a:r>
              <a:rPr lang="en-US" dirty="0"/>
              <a:t>: set of candidate </a:t>
            </a:r>
            <a:r>
              <a:rPr lang="en-US" dirty="0" smtClean="0"/>
              <a:t>cells</a:t>
            </a:r>
            <a:r>
              <a:rPr lang="zh-CN" altLang="en-US" dirty="0" smtClean="0"/>
              <a:t> </a:t>
            </a:r>
            <a:r>
              <a:rPr lang="en-US" altLang="zh-CN" dirty="0" smtClean="0"/>
              <a:t>(with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runtime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meas</a:t>
            </a:r>
            <a:r>
              <a:rPr lang="en-US" altLang="zh-CN" dirty="0" smtClean="0"/>
              <a:t>)</a:t>
            </a:r>
            <a:endParaRPr lang="zh-CN" altLang="en-US" dirty="0" smtClean="0"/>
          </a:p>
          <a:p>
            <a:pPr lvl="1"/>
            <a:r>
              <a:rPr lang="en-US" altLang="zh-CN" i="1" dirty="0" smtClean="0"/>
              <a:t>P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zh-CN" altLang="en-US" dirty="0"/>
              <a:t> </a:t>
            </a:r>
            <a:r>
              <a:rPr lang="en-US" altLang="zh-CN" dirty="0" smtClean="0"/>
              <a:t>configurable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parameters</a:t>
            </a:r>
            <a:endParaRPr lang="en-US" dirty="0"/>
          </a:p>
          <a:p>
            <a:pPr lvl="1"/>
            <a:r>
              <a:rPr lang="fr-FR" i="1" dirty="0" err="1"/>
              <a:t>F</a:t>
            </a:r>
            <a:r>
              <a:rPr lang="fr-FR" i="1" baseline="-25000" dirty="0" err="1"/>
              <a:t>s</a:t>
            </a:r>
            <a:r>
              <a:rPr lang="en-US" dirty="0"/>
              <a:t>: decision </a:t>
            </a:r>
            <a:r>
              <a:rPr lang="en-US" altLang="zh-CN" dirty="0" smtClean="0"/>
              <a:t>logic</a:t>
            </a:r>
            <a:r>
              <a:rPr lang="zh-CN" altLang="en-US" dirty="0" smtClean="0"/>
              <a:t> </a:t>
            </a:r>
            <a:r>
              <a:rPr lang="en-US" altLang="zh-CN" dirty="0" smtClean="0"/>
              <a:t>(function)</a:t>
            </a:r>
            <a:r>
              <a:rPr lang="zh-CN" altLang="en-US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serving cell s</a:t>
            </a:r>
          </a:p>
          <a:p>
            <a:pPr lvl="1"/>
            <a:endParaRPr lang="en-US" dirty="0"/>
          </a:p>
          <a:p>
            <a:r>
              <a:rPr lang="en-US" b="1" dirty="0" smtClean="0"/>
              <a:t>Handoff sequences</a:t>
            </a:r>
            <a:r>
              <a:rPr lang="en-US" dirty="0" smtClean="0"/>
              <a:t>: s</a:t>
            </a:r>
            <a:r>
              <a:rPr lang="en-US" dirty="0" smtClean="0">
                <a:sym typeface="Wingdings"/>
              </a:rPr>
              <a:t>c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</a:t>
            </a:r>
            <a:r>
              <a:rPr lang="is-IS" dirty="0" smtClean="0">
                <a:sym typeface="Wingdings"/>
              </a:rPr>
              <a:t>…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fr-FR" i="1" dirty="0"/>
              <a:t> c</a:t>
            </a:r>
            <a:r>
              <a:rPr lang="fr-FR" i="1" baseline="-25000" dirty="0"/>
              <a:t>i</a:t>
            </a:r>
            <a:r>
              <a:rPr lang="fr-FR" i="1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fr-FR" i="1" dirty="0" smtClean="0"/>
              <a:t> </a:t>
            </a:r>
            <a:r>
              <a:rPr lang="fr-FR" dirty="0"/>
              <a:t>[</a:t>
            </a:r>
            <a:r>
              <a:rPr lang="fr-FR" i="1" dirty="0"/>
              <a:t>c</a:t>
            </a:r>
            <a:r>
              <a:rPr lang="fr-FR" i="1" baseline="-25000" dirty="0"/>
              <a:t>i</a:t>
            </a:r>
            <a:r>
              <a:rPr lang="fr-FR" baseline="-25000" dirty="0"/>
              <a:t>+1</a:t>
            </a:r>
            <a:r>
              <a:rPr lang="fr-FR" dirty="0"/>
              <a:t> = </a:t>
            </a:r>
            <a:r>
              <a:rPr lang="fr-FR" i="1" dirty="0" err="1"/>
              <a:t>F</a:t>
            </a:r>
            <a:r>
              <a:rPr lang="fr-FR" i="1" baseline="-25000" dirty="0" err="1"/>
              <a:t>ci</a:t>
            </a:r>
            <a:r>
              <a:rPr lang="fr-FR" i="1" dirty="0"/>
              <a:t> </a:t>
            </a:r>
            <a:r>
              <a:rPr lang="fr-FR" dirty="0"/>
              <a:t>(</a:t>
            </a:r>
            <a:r>
              <a:rPr lang="fr-FR" i="1" dirty="0"/>
              <a:t>c</a:t>
            </a:r>
            <a:r>
              <a:rPr lang="fr-FR" i="1" baseline="-25000" dirty="0"/>
              <a:t>i</a:t>
            </a:r>
            <a:r>
              <a:rPr lang="fr-FR" dirty="0" smtClean="0"/>
              <a:t>)]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is-IS" dirty="0" smtClean="0">
                <a:sym typeface="Wingdings"/>
              </a:rPr>
              <a:t>…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t</a:t>
            </a:r>
          </a:p>
          <a:p>
            <a:pPr marL="0" indent="0" algn="ctr">
              <a:buNone/>
            </a:pPr>
            <a:endParaRPr lang="en-US" dirty="0" smtClean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Stability</a:t>
            </a:r>
            <a:r>
              <a:rPr lang="en-US" dirty="0" smtClean="0">
                <a:sym typeface="Wingdings"/>
              </a:rPr>
              <a:t>: for any </a:t>
            </a:r>
            <a:r>
              <a:rPr lang="en-US" b="1" i="1" dirty="0" smtClean="0">
                <a:sym typeface="Wingdings"/>
              </a:rPr>
              <a:t>invariant</a:t>
            </a:r>
            <a:r>
              <a:rPr lang="en-US" dirty="0" smtClean="0">
                <a:sym typeface="Wingdings"/>
              </a:rPr>
              <a:t> measurements, any handoff sequence always converge to a single cell t</a:t>
            </a:r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2583679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1825625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1861951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1876855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41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1466911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83"/>
          <p:cNvSpPr txBox="1"/>
          <p:nvPr/>
        </p:nvSpPr>
        <p:spPr>
          <a:xfrm>
            <a:off x="9907280" y="1814195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3" name="TextBox 83"/>
          <p:cNvSpPr txBox="1"/>
          <p:nvPr/>
        </p:nvSpPr>
        <p:spPr>
          <a:xfrm>
            <a:off x="8809895" y="2859410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8784546" y="1363486"/>
            <a:ext cx="1331889" cy="62667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45" name="Straight Arrow Connector 44"/>
          <p:cNvCxnSpPr/>
          <p:nvPr/>
        </p:nvCxnSpPr>
        <p:spPr>
          <a:xfrm flipH="1">
            <a:off x="9747419" y="2214305"/>
            <a:ext cx="797215" cy="58249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46" name="Straight Arrow Connector 45"/>
          <p:cNvCxnSpPr/>
          <p:nvPr/>
        </p:nvCxnSpPr>
        <p:spPr>
          <a:xfrm flipH="1" flipV="1">
            <a:off x="8516517" y="2245398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297" y="1012723"/>
            <a:ext cx="1052385" cy="635131"/>
          </a:xfrm>
          <a:prstGeom prst="rect">
            <a:avLst/>
          </a:prstGeom>
        </p:spPr>
      </p:pic>
      <p:pic>
        <p:nvPicPr>
          <p:cNvPr id="52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59" y="1168834"/>
            <a:ext cx="615177" cy="722833"/>
          </a:xfrm>
          <a:prstGeom prst="rect">
            <a:avLst/>
          </a:prstGeom>
        </p:spPr>
      </p:pic>
      <p:pic>
        <p:nvPicPr>
          <p:cNvPr id="53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625" y="1106167"/>
            <a:ext cx="615177" cy="722833"/>
          </a:xfrm>
          <a:prstGeom prst="rect">
            <a:avLst/>
          </a:prstGeom>
        </p:spPr>
      </p:pic>
      <p:pic>
        <p:nvPicPr>
          <p:cNvPr id="56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745" y="2275455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4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Causes of Instabilities: A Classification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663238" cy="435133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Uncoordinated Parameter Configurations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Loop-prone handoff decision logics</a:t>
            </a:r>
            <a:endParaRPr lang="zh-CN" altLang="en-US" dirty="0" smtClean="0"/>
          </a:p>
          <a:p>
            <a:endParaRPr lang="zh-CN" altLang="en-US" b="1" dirty="0" smtClean="0"/>
          </a:p>
        </p:txBody>
      </p:sp>
      <p:grpSp>
        <p:nvGrpSpPr>
          <p:cNvPr id="90" name="组合 8"/>
          <p:cNvGrpSpPr/>
          <p:nvPr/>
        </p:nvGrpSpPr>
        <p:grpSpPr>
          <a:xfrm>
            <a:off x="4315089" y="2376488"/>
            <a:ext cx="3679183" cy="1666022"/>
            <a:chOff x="762000" y="1750818"/>
            <a:chExt cx="3679183" cy="1666022"/>
          </a:xfrm>
        </p:grpSpPr>
        <p:grpSp>
          <p:nvGrpSpPr>
            <p:cNvPr id="91" name="组合 7"/>
            <p:cNvGrpSpPr/>
            <p:nvPr/>
          </p:nvGrpSpPr>
          <p:grpSpPr>
            <a:xfrm>
              <a:off x="762000" y="1750818"/>
              <a:ext cx="3679183" cy="1330584"/>
              <a:chOff x="762000" y="1750818"/>
              <a:chExt cx="3679183" cy="1330584"/>
            </a:xfrm>
          </p:grpSpPr>
          <p:grpSp>
            <p:nvGrpSpPr>
              <p:cNvPr id="93" name="Group 82"/>
              <p:cNvGrpSpPr/>
              <p:nvPr/>
            </p:nvGrpSpPr>
            <p:grpSpPr>
              <a:xfrm>
                <a:off x="762000" y="2133600"/>
                <a:ext cx="548548" cy="793914"/>
                <a:chOff x="1740358" y="2401428"/>
                <a:chExt cx="548548" cy="793914"/>
              </a:xfrm>
            </p:grpSpPr>
            <p:sp>
              <p:nvSpPr>
                <p:cNvPr id="101" name="TextBox 83"/>
                <p:cNvSpPr txBox="1"/>
                <p:nvPr/>
              </p:nvSpPr>
              <p:spPr>
                <a:xfrm>
                  <a:off x="1740358" y="2856788"/>
                  <a:ext cx="54854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BS 1</a:t>
                  </a:r>
                  <a:endParaRPr lang="en-US" sz="1600" b="1" dirty="0"/>
                </a:p>
              </p:txBody>
            </p:sp>
            <p:pic>
              <p:nvPicPr>
                <p:cNvPr id="102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82"/>
              <p:cNvGrpSpPr/>
              <p:nvPr/>
            </p:nvGrpSpPr>
            <p:grpSpPr>
              <a:xfrm>
                <a:off x="3794852" y="2133600"/>
                <a:ext cx="646331" cy="793914"/>
                <a:chOff x="1740358" y="2401428"/>
                <a:chExt cx="646331" cy="793914"/>
              </a:xfrm>
            </p:grpSpPr>
            <p:sp>
              <p:nvSpPr>
                <p:cNvPr id="99" name="TextBox 83"/>
                <p:cNvSpPr txBox="1"/>
                <p:nvPr/>
              </p:nvSpPr>
              <p:spPr>
                <a:xfrm>
                  <a:off x="1740358" y="2856788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Cell</a:t>
                  </a:r>
                  <a:r>
                    <a:rPr lang="zh-CN" altLang="en-US" sz="1600" b="1" dirty="0" smtClean="0"/>
                    <a:t> </a:t>
                  </a:r>
                  <a:r>
                    <a:rPr lang="en-US" altLang="zh-CN" sz="1600" b="1" dirty="0" smtClean="0"/>
                    <a:t>2</a:t>
                  </a:r>
                  <a:endParaRPr lang="en-US" sz="1600" b="1" dirty="0"/>
                </a:p>
              </p:txBody>
            </p:sp>
            <p:pic>
              <p:nvPicPr>
                <p:cNvPr id="100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cxnSp>
            <p:nvCxnSpPr>
              <p:cNvPr id="95" name="Straight Connector 65"/>
              <p:cNvCxnSpPr/>
              <p:nvPr/>
            </p:nvCxnSpPr>
            <p:spPr>
              <a:xfrm flipH="1">
                <a:off x="1310548" y="2386079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矩形 3"/>
              <p:cNvSpPr/>
              <p:nvPr/>
            </p:nvSpPr>
            <p:spPr>
              <a:xfrm>
                <a:off x="1260572" y="1750818"/>
                <a:ext cx="262443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 smtClean="0"/>
                  <a:t>Pref</a:t>
                </a:r>
                <a:r>
                  <a:rPr lang="en-US" altLang="zh-CN" b="1" baseline="-25000" dirty="0" smtClean="0"/>
                  <a:t>1,1</a:t>
                </a:r>
                <a:r>
                  <a:rPr lang="en-US" altLang="zh-CN" b="1" dirty="0" smtClean="0"/>
                  <a:t>&gt;Pref</a:t>
                </a:r>
                <a:r>
                  <a:rPr lang="en-US" altLang="zh-CN" b="1" baseline="-25000" dirty="0" smtClean="0"/>
                  <a:t>1,2</a:t>
                </a:r>
              </a:p>
              <a:p>
                <a:pPr algn="ctr"/>
                <a:r>
                  <a:rPr lang="en-US" altLang="zh-CN" b="1" dirty="0" smtClean="0"/>
                  <a:t>γ</a:t>
                </a:r>
                <a:r>
                  <a:rPr lang="en-US" altLang="zh-CN" b="1" baseline="-25000" dirty="0" smtClean="0"/>
                  <a:t>1</a:t>
                </a:r>
                <a:r>
                  <a:rPr lang="en-US" altLang="zh-CN" b="1" dirty="0" smtClean="0"/>
                  <a:t>&lt;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-105dBm</a:t>
                </a:r>
                <a:r>
                  <a:rPr lang="en-US" altLang="zh-CN" b="1" dirty="0" smtClean="0"/>
                  <a:t>, γ</a:t>
                </a:r>
                <a:r>
                  <a:rPr lang="en-US" altLang="zh-CN" b="1" baseline="-25000" dirty="0" smtClean="0"/>
                  <a:t>2</a:t>
                </a:r>
                <a:r>
                  <a:rPr lang="en-US" altLang="zh-CN" b="1" dirty="0" smtClean="0"/>
                  <a:t>&gt;-110dBm</a:t>
                </a:r>
                <a:endParaRPr lang="en-US" altLang="zh-CN" b="1" dirty="0"/>
              </a:p>
            </p:txBody>
          </p:sp>
          <p:cxnSp>
            <p:nvCxnSpPr>
              <p:cNvPr id="97" name="Straight Connector 65"/>
              <p:cNvCxnSpPr/>
              <p:nvPr/>
            </p:nvCxnSpPr>
            <p:spPr>
              <a:xfrm flipH="1">
                <a:off x="1260572" y="251460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矩形 40"/>
              <p:cNvSpPr/>
              <p:nvPr/>
            </p:nvSpPr>
            <p:spPr>
              <a:xfrm>
                <a:off x="1835473" y="2435071"/>
                <a:ext cx="147463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 smtClean="0"/>
                  <a:t>Pref</a:t>
                </a:r>
                <a:r>
                  <a:rPr lang="en-US" altLang="zh-CN" b="1" baseline="-25000" dirty="0" smtClean="0"/>
                  <a:t>2,1</a:t>
                </a:r>
                <a:r>
                  <a:rPr lang="en-US" altLang="zh-CN" b="1" dirty="0" smtClean="0"/>
                  <a:t>&gt;Pref</a:t>
                </a:r>
                <a:r>
                  <a:rPr lang="en-US" altLang="zh-CN" b="1" baseline="-25000" dirty="0" smtClean="0"/>
                  <a:t>2,2</a:t>
                </a:r>
              </a:p>
              <a:p>
                <a:pPr algn="ctr"/>
                <a:r>
                  <a:rPr lang="en-US" altLang="zh-CN" b="1" dirty="0" smtClean="0"/>
                  <a:t>γ</a:t>
                </a:r>
                <a:r>
                  <a:rPr lang="en-US" altLang="zh-CN" b="1" baseline="-25000" dirty="0" smtClean="0"/>
                  <a:t>1</a:t>
                </a:r>
                <a:r>
                  <a:rPr lang="en-US" altLang="zh-CN" b="1" dirty="0"/>
                  <a:t>&gt;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-108dBm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2" name="文本框 42"/>
            <p:cNvSpPr txBox="1"/>
            <p:nvPr/>
          </p:nvSpPr>
          <p:spPr>
            <a:xfrm>
              <a:off x="1346366" y="3047508"/>
              <a:ext cx="2456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Inconsistent thresholds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3" name="组合 44"/>
          <p:cNvGrpSpPr/>
          <p:nvPr/>
        </p:nvGrpSpPr>
        <p:grpSpPr>
          <a:xfrm>
            <a:off x="466328" y="2376488"/>
            <a:ext cx="3679183" cy="1666022"/>
            <a:chOff x="762000" y="1750818"/>
            <a:chExt cx="3679183" cy="1666022"/>
          </a:xfrm>
        </p:grpSpPr>
        <p:grpSp>
          <p:nvGrpSpPr>
            <p:cNvPr id="104" name="组合 45"/>
            <p:cNvGrpSpPr/>
            <p:nvPr/>
          </p:nvGrpSpPr>
          <p:grpSpPr>
            <a:xfrm>
              <a:off x="762000" y="1750818"/>
              <a:ext cx="3679183" cy="1330584"/>
              <a:chOff x="762000" y="1750818"/>
              <a:chExt cx="3679183" cy="1330584"/>
            </a:xfrm>
          </p:grpSpPr>
          <p:grpSp>
            <p:nvGrpSpPr>
              <p:cNvPr id="106" name="Group 82"/>
              <p:cNvGrpSpPr/>
              <p:nvPr/>
            </p:nvGrpSpPr>
            <p:grpSpPr>
              <a:xfrm>
                <a:off x="762000" y="2133600"/>
                <a:ext cx="646331" cy="793914"/>
                <a:chOff x="1740358" y="2401428"/>
                <a:chExt cx="646331" cy="793914"/>
              </a:xfrm>
            </p:grpSpPr>
            <p:sp>
              <p:nvSpPr>
                <p:cNvPr id="114" name="TextBox 83"/>
                <p:cNvSpPr txBox="1"/>
                <p:nvPr/>
              </p:nvSpPr>
              <p:spPr>
                <a:xfrm>
                  <a:off x="1740358" y="2856788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Cell</a:t>
                  </a:r>
                  <a:r>
                    <a:rPr lang="zh-CN" altLang="en-US" sz="1600" b="1" dirty="0" smtClean="0"/>
                    <a:t> </a:t>
                  </a:r>
                  <a:r>
                    <a:rPr lang="en-US" altLang="zh-CN" sz="1600" b="1" dirty="0" smtClean="0"/>
                    <a:t>1</a:t>
                  </a:r>
                  <a:endParaRPr lang="en-US" sz="1600" b="1" dirty="0"/>
                </a:p>
              </p:txBody>
            </p:sp>
            <p:pic>
              <p:nvPicPr>
                <p:cNvPr id="115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grpSp>
            <p:nvGrpSpPr>
              <p:cNvPr id="107" name="Group 82"/>
              <p:cNvGrpSpPr/>
              <p:nvPr/>
            </p:nvGrpSpPr>
            <p:grpSpPr>
              <a:xfrm>
                <a:off x="3794852" y="2133600"/>
                <a:ext cx="646331" cy="793914"/>
                <a:chOff x="1740358" y="2401428"/>
                <a:chExt cx="646331" cy="793914"/>
              </a:xfrm>
            </p:grpSpPr>
            <p:sp>
              <p:nvSpPr>
                <p:cNvPr id="112" name="TextBox 83"/>
                <p:cNvSpPr txBox="1"/>
                <p:nvPr/>
              </p:nvSpPr>
              <p:spPr>
                <a:xfrm>
                  <a:off x="1740358" y="2856788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Cell</a:t>
                  </a:r>
                  <a:r>
                    <a:rPr lang="zh-CN" altLang="en-US" sz="1600" b="1" dirty="0" smtClean="0"/>
                    <a:t> </a:t>
                  </a:r>
                  <a:r>
                    <a:rPr lang="en-US" altLang="zh-CN" sz="1600" b="1" dirty="0" smtClean="0"/>
                    <a:t>2</a:t>
                  </a:r>
                  <a:endParaRPr lang="en-US" sz="1600" b="1" dirty="0"/>
                </a:p>
              </p:txBody>
            </p:sp>
            <p:pic>
              <p:nvPicPr>
                <p:cNvPr id="113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cxnSp>
            <p:nvCxnSpPr>
              <p:cNvPr id="108" name="Straight Connector 65"/>
              <p:cNvCxnSpPr/>
              <p:nvPr/>
            </p:nvCxnSpPr>
            <p:spPr>
              <a:xfrm flipH="1">
                <a:off x="1260572" y="239715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矩形 50"/>
              <p:cNvSpPr/>
              <p:nvPr/>
            </p:nvSpPr>
            <p:spPr>
              <a:xfrm>
                <a:off x="1835470" y="1750818"/>
                <a:ext cx="147463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rgbClr val="FF0000"/>
                    </a:solidFill>
                  </a:rPr>
                  <a:t>Pref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1,1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&lt;Pref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1,2</a:t>
                </a:r>
              </a:p>
              <a:p>
                <a:pPr algn="ctr"/>
                <a:r>
                  <a:rPr lang="en-US" altLang="zh-CN" b="1" dirty="0" smtClean="0"/>
                  <a:t>γ</a:t>
                </a:r>
                <a:r>
                  <a:rPr lang="en-US" altLang="zh-CN" b="1" baseline="-25000" dirty="0" smtClean="0"/>
                  <a:t>2</a:t>
                </a:r>
                <a:r>
                  <a:rPr lang="en-US" altLang="zh-CN" b="1" dirty="0" smtClean="0"/>
                  <a:t>&gt;-108dBm</a:t>
                </a:r>
                <a:endParaRPr lang="en-US" altLang="zh-CN" b="1" dirty="0"/>
              </a:p>
            </p:txBody>
          </p:sp>
          <p:cxnSp>
            <p:nvCxnSpPr>
              <p:cNvPr id="110" name="Straight Connector 65"/>
              <p:cNvCxnSpPr/>
              <p:nvPr/>
            </p:nvCxnSpPr>
            <p:spPr>
              <a:xfrm flipH="1">
                <a:off x="1260572" y="251460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矩形 52"/>
              <p:cNvSpPr/>
              <p:nvPr/>
            </p:nvSpPr>
            <p:spPr>
              <a:xfrm>
                <a:off x="1835473" y="2435071"/>
                <a:ext cx="147463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rgbClr val="FF0000"/>
                    </a:solidFill>
                  </a:rPr>
                  <a:t>Pref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2,1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=Pref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2,2</a:t>
                </a:r>
              </a:p>
              <a:p>
                <a:pPr algn="ctr"/>
                <a:r>
                  <a:rPr lang="en-US" altLang="zh-CN" b="1" dirty="0" smtClean="0"/>
                  <a:t>γ</a:t>
                </a:r>
                <a:r>
                  <a:rPr lang="en-US" altLang="zh-CN" b="1" baseline="-25000" dirty="0" smtClean="0"/>
                  <a:t>1</a:t>
                </a:r>
                <a:r>
                  <a:rPr lang="en-US" altLang="zh-CN" b="1" dirty="0" smtClean="0"/>
                  <a:t>&gt;</a:t>
                </a:r>
                <a:r>
                  <a:rPr lang="en-US" altLang="zh-CN" b="1" dirty="0"/>
                  <a:t> </a:t>
                </a:r>
                <a:r>
                  <a:rPr lang="en-US" altLang="zh-CN" b="1" dirty="0" smtClean="0"/>
                  <a:t>γ</a:t>
                </a:r>
                <a:r>
                  <a:rPr lang="en-US" altLang="zh-CN" b="1" baseline="-25000" dirty="0" smtClean="0"/>
                  <a:t>2 </a:t>
                </a:r>
                <a:r>
                  <a:rPr lang="en-US" altLang="zh-CN" b="1" dirty="0" smtClean="0"/>
                  <a:t>+3dBm</a:t>
                </a:r>
                <a:endParaRPr lang="en-US" altLang="zh-CN" b="1" dirty="0"/>
              </a:p>
            </p:txBody>
          </p:sp>
        </p:grpSp>
        <p:sp>
          <p:nvSpPr>
            <p:cNvPr id="105" name="文本框 46"/>
            <p:cNvSpPr txBox="1"/>
            <p:nvPr/>
          </p:nvSpPr>
          <p:spPr>
            <a:xfrm>
              <a:off x="1344404" y="3047508"/>
              <a:ext cx="2568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Inconsistent preferences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组合 44"/>
          <p:cNvGrpSpPr/>
          <p:nvPr/>
        </p:nvGrpSpPr>
        <p:grpSpPr>
          <a:xfrm>
            <a:off x="8170045" y="2376488"/>
            <a:ext cx="3679183" cy="1653718"/>
            <a:chOff x="762000" y="1750818"/>
            <a:chExt cx="3679183" cy="1653718"/>
          </a:xfrm>
        </p:grpSpPr>
        <p:grpSp>
          <p:nvGrpSpPr>
            <p:cNvPr id="117" name="组合 45"/>
            <p:cNvGrpSpPr/>
            <p:nvPr/>
          </p:nvGrpSpPr>
          <p:grpSpPr>
            <a:xfrm>
              <a:off x="762000" y="1750818"/>
              <a:ext cx="3679183" cy="1371600"/>
              <a:chOff x="762000" y="1750818"/>
              <a:chExt cx="3679183" cy="1371600"/>
            </a:xfrm>
          </p:grpSpPr>
          <p:grpSp>
            <p:nvGrpSpPr>
              <p:cNvPr id="119" name="Group 82"/>
              <p:cNvGrpSpPr/>
              <p:nvPr/>
            </p:nvGrpSpPr>
            <p:grpSpPr>
              <a:xfrm>
                <a:off x="762000" y="2133600"/>
                <a:ext cx="548548" cy="793914"/>
                <a:chOff x="1740358" y="2401428"/>
                <a:chExt cx="548548" cy="793914"/>
              </a:xfrm>
            </p:grpSpPr>
            <p:sp>
              <p:nvSpPr>
                <p:cNvPr id="127" name="TextBox 83"/>
                <p:cNvSpPr txBox="1"/>
                <p:nvPr/>
              </p:nvSpPr>
              <p:spPr>
                <a:xfrm>
                  <a:off x="1740358" y="2856788"/>
                  <a:ext cx="54854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BS 1</a:t>
                  </a:r>
                  <a:endParaRPr lang="en-US" sz="1600" b="1" dirty="0"/>
                </a:p>
              </p:txBody>
            </p:sp>
            <p:pic>
              <p:nvPicPr>
                <p:cNvPr id="128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82"/>
              <p:cNvGrpSpPr/>
              <p:nvPr/>
            </p:nvGrpSpPr>
            <p:grpSpPr>
              <a:xfrm>
                <a:off x="3794852" y="2133600"/>
                <a:ext cx="646331" cy="793914"/>
                <a:chOff x="1740358" y="2401428"/>
                <a:chExt cx="646331" cy="793914"/>
              </a:xfrm>
            </p:grpSpPr>
            <p:sp>
              <p:nvSpPr>
                <p:cNvPr id="125" name="TextBox 83"/>
                <p:cNvSpPr txBox="1"/>
                <p:nvPr/>
              </p:nvSpPr>
              <p:spPr>
                <a:xfrm>
                  <a:off x="1740358" y="2856788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Cell</a:t>
                  </a:r>
                  <a:r>
                    <a:rPr lang="zh-CN" altLang="en-US" sz="1600" b="1" dirty="0" smtClean="0"/>
                    <a:t> </a:t>
                  </a:r>
                  <a:r>
                    <a:rPr lang="en-US" altLang="zh-CN" sz="1600" b="1" dirty="0" smtClean="0"/>
                    <a:t>2</a:t>
                  </a:r>
                  <a:endParaRPr lang="en-US" sz="1600" b="1" dirty="0"/>
                </a:p>
              </p:txBody>
            </p:sp>
            <p:pic>
              <p:nvPicPr>
                <p:cNvPr id="126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cxnSp>
            <p:nvCxnSpPr>
              <p:cNvPr id="121" name="Straight Connector 65"/>
              <p:cNvCxnSpPr/>
              <p:nvPr/>
            </p:nvCxnSpPr>
            <p:spPr>
              <a:xfrm flipH="1">
                <a:off x="1260572" y="239715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矩形 50"/>
              <p:cNvSpPr/>
              <p:nvPr/>
            </p:nvSpPr>
            <p:spPr>
              <a:xfrm>
                <a:off x="1260569" y="1750818"/>
                <a:ext cx="262443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rgbClr val="0070C0"/>
                    </a:solidFill>
                  </a:rPr>
                  <a:t>(Active)</a:t>
                </a:r>
                <a:endParaRPr lang="en-US" altLang="zh-CN" b="1" baseline="-25000" dirty="0" smtClean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altLang="zh-CN" b="1" dirty="0" smtClean="0">
                    <a:solidFill>
                      <a:srgbClr val="FF0000"/>
                    </a:solidFill>
                  </a:rPr>
                  <a:t>γ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&lt;-102dBm, γ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&gt;-111dBm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3" name="Straight Connector 65"/>
              <p:cNvCxnSpPr/>
              <p:nvPr/>
            </p:nvCxnSpPr>
            <p:spPr>
              <a:xfrm flipH="1">
                <a:off x="1260572" y="251460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矩形 52"/>
              <p:cNvSpPr/>
              <p:nvPr/>
            </p:nvSpPr>
            <p:spPr>
              <a:xfrm>
                <a:off x="1260569" y="2476087"/>
                <a:ext cx="258426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rgbClr val="0070C0"/>
                    </a:solidFill>
                  </a:rPr>
                  <a:t>(Idle) </a:t>
                </a:r>
                <a:r>
                  <a:rPr lang="en-US" altLang="zh-CN" b="1" dirty="0" smtClean="0"/>
                  <a:t>Pref</a:t>
                </a:r>
                <a:r>
                  <a:rPr lang="en-US" altLang="zh-CN" b="1" baseline="-25000" dirty="0" smtClean="0"/>
                  <a:t>2,1</a:t>
                </a:r>
                <a:r>
                  <a:rPr lang="en-US" altLang="zh-CN" b="1" dirty="0" smtClean="0"/>
                  <a:t>=Pref</a:t>
                </a:r>
                <a:r>
                  <a:rPr lang="en-US" altLang="zh-CN" b="1" baseline="-25000" dirty="0" smtClean="0"/>
                  <a:t>2,2</a:t>
                </a:r>
                <a:r>
                  <a:rPr lang="en-US" altLang="zh-CN" b="1" dirty="0" smtClean="0"/>
                  <a:t> </a:t>
                </a:r>
              </a:p>
              <a:p>
                <a:pPr algn="ctr"/>
                <a:r>
                  <a:rPr lang="en-US" altLang="zh-CN" b="1" dirty="0" smtClean="0">
                    <a:solidFill>
                      <a:srgbClr val="FF0000"/>
                    </a:solidFill>
                  </a:rPr>
                  <a:t>γ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&gt;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γ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2 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+3dBm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8" name="文本框 46"/>
            <p:cNvSpPr txBox="1"/>
            <p:nvPr/>
          </p:nvSpPr>
          <p:spPr>
            <a:xfrm>
              <a:off x="1079429" y="3035204"/>
              <a:ext cx="2986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Active-idle misconfiguration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9" name="组合 118"/>
          <p:cNvGrpSpPr/>
          <p:nvPr/>
        </p:nvGrpSpPr>
        <p:grpSpPr>
          <a:xfrm>
            <a:off x="1982754" y="5000839"/>
            <a:ext cx="3679183" cy="1463826"/>
            <a:chOff x="762000" y="1975471"/>
            <a:chExt cx="3679183" cy="1463826"/>
          </a:xfrm>
        </p:grpSpPr>
        <p:grpSp>
          <p:nvGrpSpPr>
            <p:cNvPr id="130" name="组合 119"/>
            <p:cNvGrpSpPr/>
            <p:nvPr/>
          </p:nvGrpSpPr>
          <p:grpSpPr>
            <a:xfrm>
              <a:off x="762000" y="1975471"/>
              <a:ext cx="3679183" cy="952043"/>
              <a:chOff x="762000" y="1975471"/>
              <a:chExt cx="3679183" cy="952043"/>
            </a:xfrm>
          </p:grpSpPr>
          <p:grpSp>
            <p:nvGrpSpPr>
              <p:cNvPr id="132" name="Group 82"/>
              <p:cNvGrpSpPr/>
              <p:nvPr/>
            </p:nvGrpSpPr>
            <p:grpSpPr>
              <a:xfrm>
                <a:off x="762000" y="2133600"/>
                <a:ext cx="646331" cy="793914"/>
                <a:chOff x="1740358" y="2401428"/>
                <a:chExt cx="646331" cy="793914"/>
              </a:xfrm>
            </p:grpSpPr>
            <p:sp>
              <p:nvSpPr>
                <p:cNvPr id="140" name="TextBox 83"/>
                <p:cNvSpPr txBox="1"/>
                <p:nvPr/>
              </p:nvSpPr>
              <p:spPr>
                <a:xfrm>
                  <a:off x="1740358" y="2856788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Cell</a:t>
                  </a:r>
                  <a:r>
                    <a:rPr lang="zh-CN" altLang="en-US" sz="1600" b="1" dirty="0" smtClean="0"/>
                    <a:t> </a:t>
                  </a:r>
                  <a:r>
                    <a:rPr lang="en-US" altLang="zh-CN" sz="1600" b="1" dirty="0" smtClean="0"/>
                    <a:t>1</a:t>
                  </a:r>
                  <a:endParaRPr lang="en-US" sz="1600" b="1" dirty="0"/>
                </a:p>
              </p:txBody>
            </p:sp>
            <p:pic>
              <p:nvPicPr>
                <p:cNvPr id="141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grpSp>
            <p:nvGrpSpPr>
              <p:cNvPr id="133" name="Group 82"/>
              <p:cNvGrpSpPr/>
              <p:nvPr/>
            </p:nvGrpSpPr>
            <p:grpSpPr>
              <a:xfrm>
                <a:off x="3794852" y="2133600"/>
                <a:ext cx="646331" cy="793914"/>
                <a:chOff x="1740358" y="2401428"/>
                <a:chExt cx="646331" cy="793914"/>
              </a:xfrm>
            </p:grpSpPr>
            <p:sp>
              <p:nvSpPr>
                <p:cNvPr id="138" name="TextBox 83"/>
                <p:cNvSpPr txBox="1"/>
                <p:nvPr/>
              </p:nvSpPr>
              <p:spPr>
                <a:xfrm>
                  <a:off x="1740358" y="2856788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Cell</a:t>
                  </a:r>
                  <a:r>
                    <a:rPr lang="zh-CN" altLang="en-US" sz="1600" b="1" dirty="0" smtClean="0"/>
                    <a:t> </a:t>
                  </a:r>
                  <a:r>
                    <a:rPr lang="en-US" altLang="zh-CN" sz="1600" b="1" dirty="0" smtClean="0"/>
                    <a:t>2</a:t>
                  </a:r>
                  <a:endParaRPr lang="en-US" sz="1600" b="1" dirty="0"/>
                </a:p>
              </p:txBody>
            </p:sp>
            <p:pic>
              <p:nvPicPr>
                <p:cNvPr id="139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cxnSp>
            <p:nvCxnSpPr>
              <p:cNvPr id="134" name="Straight Connector 65"/>
              <p:cNvCxnSpPr/>
              <p:nvPr/>
            </p:nvCxnSpPr>
            <p:spPr>
              <a:xfrm flipH="1">
                <a:off x="1260572" y="239715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矩形 124"/>
              <p:cNvSpPr/>
              <p:nvPr/>
            </p:nvSpPr>
            <p:spPr>
              <a:xfrm>
                <a:off x="1898563" y="1975471"/>
                <a:ext cx="13484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rgbClr val="FF0000"/>
                    </a:solidFill>
                  </a:rPr>
                  <a:t>γ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&gt;-106dBm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6" name="Straight Connector 65"/>
              <p:cNvCxnSpPr/>
              <p:nvPr/>
            </p:nvCxnSpPr>
            <p:spPr>
              <a:xfrm flipH="1">
                <a:off x="1260572" y="251460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矩形 126"/>
              <p:cNvSpPr/>
              <p:nvPr/>
            </p:nvSpPr>
            <p:spPr>
              <a:xfrm>
                <a:off x="1898566" y="2530698"/>
                <a:ext cx="13484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rgbClr val="FF0000"/>
                    </a:solidFill>
                  </a:rPr>
                  <a:t>γ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&gt;-106dBm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1" name="文本框 120"/>
            <p:cNvSpPr txBox="1"/>
            <p:nvPr/>
          </p:nvSpPr>
          <p:spPr>
            <a:xfrm>
              <a:off x="1242935" y="3069965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Active-state </a:t>
              </a:r>
              <a:r>
                <a:rPr lang="en-US" altLang="zh-CN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logic conflict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组合 8"/>
          <p:cNvGrpSpPr/>
          <p:nvPr/>
        </p:nvGrpSpPr>
        <p:grpSpPr>
          <a:xfrm>
            <a:off x="6229354" y="4767217"/>
            <a:ext cx="3679183" cy="1697448"/>
            <a:chOff x="762000" y="1750818"/>
            <a:chExt cx="3679183" cy="1697448"/>
          </a:xfrm>
        </p:grpSpPr>
        <p:grpSp>
          <p:nvGrpSpPr>
            <p:cNvPr id="143" name="组合 7"/>
            <p:cNvGrpSpPr/>
            <p:nvPr/>
          </p:nvGrpSpPr>
          <p:grpSpPr>
            <a:xfrm>
              <a:off x="762000" y="1750818"/>
              <a:ext cx="3679183" cy="1371600"/>
              <a:chOff x="762000" y="1750818"/>
              <a:chExt cx="3679183" cy="1371600"/>
            </a:xfrm>
          </p:grpSpPr>
          <p:grpSp>
            <p:nvGrpSpPr>
              <p:cNvPr id="145" name="Group 82"/>
              <p:cNvGrpSpPr/>
              <p:nvPr/>
            </p:nvGrpSpPr>
            <p:grpSpPr>
              <a:xfrm>
                <a:off x="762000" y="2133600"/>
                <a:ext cx="646331" cy="793914"/>
                <a:chOff x="1740358" y="2401428"/>
                <a:chExt cx="646331" cy="793914"/>
              </a:xfrm>
            </p:grpSpPr>
            <p:sp>
              <p:nvSpPr>
                <p:cNvPr id="153" name="TextBox 83"/>
                <p:cNvSpPr txBox="1"/>
                <p:nvPr/>
              </p:nvSpPr>
              <p:spPr>
                <a:xfrm>
                  <a:off x="1740358" y="2856788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Cell</a:t>
                  </a:r>
                  <a:r>
                    <a:rPr lang="zh-CN" altLang="en-US" sz="1600" b="1" dirty="0" smtClean="0"/>
                    <a:t> </a:t>
                  </a:r>
                  <a:r>
                    <a:rPr lang="en-US" altLang="zh-CN" sz="1600" b="1" dirty="0" smtClean="0"/>
                    <a:t>1</a:t>
                  </a:r>
                  <a:endParaRPr lang="en-US" sz="1600" b="1" dirty="0"/>
                </a:p>
              </p:txBody>
            </p:sp>
            <p:pic>
              <p:nvPicPr>
                <p:cNvPr id="154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grpSp>
            <p:nvGrpSpPr>
              <p:cNvPr id="146" name="Group 82"/>
              <p:cNvGrpSpPr/>
              <p:nvPr/>
            </p:nvGrpSpPr>
            <p:grpSpPr>
              <a:xfrm>
                <a:off x="3794852" y="2133600"/>
                <a:ext cx="646331" cy="793914"/>
                <a:chOff x="1740358" y="2401428"/>
                <a:chExt cx="646331" cy="793914"/>
              </a:xfrm>
            </p:grpSpPr>
            <p:sp>
              <p:nvSpPr>
                <p:cNvPr id="151" name="TextBox 83"/>
                <p:cNvSpPr txBox="1"/>
                <p:nvPr/>
              </p:nvSpPr>
              <p:spPr>
                <a:xfrm>
                  <a:off x="1740358" y="2856788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b="1" dirty="0" smtClean="0"/>
                    <a:t>Cell</a:t>
                  </a:r>
                  <a:r>
                    <a:rPr lang="zh-CN" altLang="en-US" sz="1600" b="1" dirty="0" smtClean="0"/>
                    <a:t> </a:t>
                  </a:r>
                  <a:r>
                    <a:rPr lang="en-US" altLang="zh-CN" sz="1600" b="1" dirty="0" smtClean="0"/>
                    <a:t>2</a:t>
                  </a:r>
                  <a:endParaRPr lang="en-US" sz="1600" b="1" dirty="0"/>
                </a:p>
              </p:txBody>
            </p:sp>
            <p:pic>
              <p:nvPicPr>
                <p:cNvPr id="152" name="Picture 84"/>
                <p:cNvPicPr>
                  <a:picLocks noChangeAspect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0335" y="2401428"/>
                  <a:ext cx="448595" cy="527099"/>
                </a:xfrm>
                <a:prstGeom prst="rect">
                  <a:avLst/>
                </a:prstGeom>
              </p:spPr>
            </p:pic>
          </p:grpSp>
          <p:cxnSp>
            <p:nvCxnSpPr>
              <p:cNvPr id="147" name="Straight Connector 65"/>
              <p:cNvCxnSpPr/>
              <p:nvPr/>
            </p:nvCxnSpPr>
            <p:spPr>
              <a:xfrm flipH="1">
                <a:off x="1260572" y="239715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矩形 3"/>
              <p:cNvSpPr/>
              <p:nvPr/>
            </p:nvSpPr>
            <p:spPr>
              <a:xfrm>
                <a:off x="1767122" y="1750818"/>
                <a:ext cx="161134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0070C0"/>
                    </a:solidFill>
                  </a:rPr>
                  <a:t>(Active)</a:t>
                </a:r>
                <a:endParaRPr lang="en-US" altLang="zh-CN" b="1" baseline="-25000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altLang="zh-CN" b="1" dirty="0" smtClean="0">
                    <a:solidFill>
                      <a:srgbClr val="FF0000"/>
                    </a:solidFill>
                  </a:rPr>
                  <a:t>Load balancing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9" name="Straight Connector 65"/>
              <p:cNvCxnSpPr/>
              <p:nvPr/>
            </p:nvCxnSpPr>
            <p:spPr>
              <a:xfrm flipH="1">
                <a:off x="1260572" y="2514600"/>
                <a:ext cx="2584257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矩形 40"/>
              <p:cNvSpPr/>
              <p:nvPr/>
            </p:nvSpPr>
            <p:spPr>
              <a:xfrm>
                <a:off x="1532505" y="2476087"/>
                <a:ext cx="208057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0070C0"/>
                    </a:solidFill>
                  </a:rPr>
                  <a:t>(Idle) </a:t>
                </a:r>
                <a:r>
                  <a:rPr lang="en-US" altLang="zh-CN" b="1" dirty="0"/>
                  <a:t>Pref</a:t>
                </a:r>
                <a:r>
                  <a:rPr lang="en-US" altLang="zh-CN" b="1" baseline="-25000" dirty="0"/>
                  <a:t>2,1</a:t>
                </a:r>
                <a:r>
                  <a:rPr lang="en-US" altLang="zh-CN" b="1" dirty="0"/>
                  <a:t>=Pref</a:t>
                </a:r>
                <a:r>
                  <a:rPr lang="en-US" altLang="zh-CN" b="1" baseline="-25000" dirty="0"/>
                  <a:t>2,2</a:t>
                </a:r>
                <a:r>
                  <a:rPr lang="en-US" altLang="zh-CN" b="1" dirty="0"/>
                  <a:t> </a:t>
                </a:r>
              </a:p>
              <a:p>
                <a:pPr algn="ctr"/>
                <a:r>
                  <a:rPr lang="en-US" altLang="zh-CN" b="1" dirty="0"/>
                  <a:t>γ</a:t>
                </a:r>
                <a:r>
                  <a:rPr lang="en-US" altLang="zh-CN" b="1" baseline="-25000" dirty="0"/>
                  <a:t>1</a:t>
                </a:r>
                <a:r>
                  <a:rPr lang="en-US" altLang="zh-CN" b="1" dirty="0"/>
                  <a:t>&gt; γ</a:t>
                </a:r>
                <a:r>
                  <a:rPr lang="en-US" altLang="zh-CN" b="1" baseline="-25000" dirty="0"/>
                  <a:t>2 </a:t>
                </a:r>
                <a:r>
                  <a:rPr lang="en-US" altLang="zh-CN" b="1" dirty="0"/>
                  <a:t>+3dBm</a:t>
                </a:r>
              </a:p>
            </p:txBody>
          </p:sp>
        </p:grpSp>
        <p:sp>
          <p:nvSpPr>
            <p:cNvPr id="144" name="文本框 42"/>
            <p:cNvSpPr txBox="1"/>
            <p:nvPr/>
          </p:nvSpPr>
          <p:spPr>
            <a:xfrm>
              <a:off x="1364767" y="3078934"/>
              <a:ext cx="264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Active-idle logic conflict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53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Inconsistent Preferences: Instability Condition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4527971"/>
            <a:ext cx="5775641" cy="197852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These inconsistencies should always be avoided</a:t>
            </a:r>
          </a:p>
          <a:p>
            <a:pPr lvl="1"/>
            <a:endParaRPr lang="en-US" altLang="zh-CN" b="1" dirty="0"/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>
            <a:stCxn id="28" idx="0"/>
            <a:endCxn id="16" idx="0"/>
          </p:cNvCxnSpPr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>
            <a:stCxn id="38" idx="3"/>
          </p:cNvCxnSpPr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33903" y="261102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33903" y="5280647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8" name="Straight Connector 57"/>
          <p:cNvCxnSpPr>
            <a:endCxn id="28" idx="3"/>
          </p:cNvCxnSpPr>
          <p:nvPr/>
        </p:nvCxnSpPr>
        <p:spPr>
          <a:xfrm>
            <a:off x="8012614" y="2592113"/>
            <a:ext cx="622319" cy="127900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3348" y="4079334"/>
            <a:ext cx="265677" cy="29672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55541" y="5326287"/>
            <a:ext cx="1054524" cy="2432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45" idx="2"/>
          </p:cNvCxnSpPr>
          <p:nvPr/>
        </p:nvCxnSpPr>
        <p:spPr>
          <a:xfrm flipV="1">
            <a:off x="8012614" y="6273248"/>
            <a:ext cx="1487438" cy="49075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17" idx="3"/>
          </p:cNvCxnSpPr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6" idx="2"/>
            <a:endCxn id="44" idx="0"/>
          </p:cNvCxnSpPr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ontent Placeholder 2"/>
              <p:cNvSpPr txBox="1">
                <a:spLocks/>
              </p:cNvSpPr>
              <p:nvPr/>
            </p:nvSpPr>
            <p:spPr>
              <a:xfrm>
                <a:off x="439266" y="2076343"/>
                <a:ext cx="5957363" cy="211856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800" b="1" dirty="0" smtClean="0"/>
                  <a:t>Proposition</a:t>
                </a:r>
                <a:r>
                  <a:rPr lang="en-US" sz="2800" dirty="0" smtClean="0"/>
                  <a:t>: persistent loop </a:t>
                </a:r>
                <a:r>
                  <a:rPr lang="en-US" sz="2800" dirty="0">
                    <a:sym typeface="Wingdings"/>
                  </a:rPr>
                  <a:t>c</a:t>
                </a:r>
                <a:r>
                  <a:rPr lang="en-US" sz="2800" baseline="-25000" dirty="0">
                    <a:sym typeface="Wingdings"/>
                  </a:rPr>
                  <a:t>1</a:t>
                </a:r>
                <a:r>
                  <a:rPr lang="en-US" sz="2800" dirty="0">
                    <a:sym typeface="Wingdings"/>
                  </a:rPr>
                  <a:t></a:t>
                </a:r>
                <a:r>
                  <a:rPr lang="is-IS" sz="2800" dirty="0">
                    <a:sym typeface="Wingdings"/>
                  </a:rPr>
                  <a:t>…</a:t>
                </a:r>
                <a:r>
                  <a:rPr lang="en-US" sz="2800" dirty="0">
                    <a:sym typeface="Wingdings"/>
                  </a:rPr>
                  <a:t> </a:t>
                </a:r>
                <a:r>
                  <a:rPr lang="fr-FR" sz="2800" i="1" dirty="0"/>
                  <a:t> </a:t>
                </a:r>
                <a:r>
                  <a:rPr lang="fr-FR" sz="2800" i="1" dirty="0" err="1" smtClean="0"/>
                  <a:t>c</a:t>
                </a:r>
                <a:r>
                  <a:rPr lang="fr-FR" sz="2800" i="1" baseline="-25000" dirty="0" err="1" smtClean="0"/>
                  <a:t>n</a:t>
                </a:r>
                <a:r>
                  <a:rPr lang="en-US" sz="2800" dirty="0">
                    <a:sym typeface="Wingdings"/>
                  </a:rPr>
                  <a:t> </a:t>
                </a:r>
                <a:r>
                  <a:rPr lang="fr-FR" sz="2800" i="1" dirty="0"/>
                  <a:t> </a:t>
                </a:r>
                <a:r>
                  <a:rPr lang="fr-FR" sz="2800" i="1" dirty="0" smtClean="0"/>
                  <a:t>c</a:t>
                </a:r>
                <a:r>
                  <a:rPr lang="fr-FR" sz="2800" i="1" baseline="-25000" dirty="0" smtClean="0"/>
                  <a:t>1 </a:t>
                </a:r>
                <a:r>
                  <a:rPr lang="en-US" sz="2800" dirty="0" smtClean="0"/>
                  <a:t>can </a:t>
                </a:r>
                <a:r>
                  <a:rPr lang="en-US" sz="2800" b="1" dirty="0" smtClean="0"/>
                  <a:t>always</a:t>
                </a:r>
                <a:r>
                  <a:rPr lang="en-US" sz="2800" dirty="0" smtClean="0"/>
                  <a:t> happen under some invariant measurements, if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At least one cell c</a:t>
                </a:r>
                <a:r>
                  <a:rPr lang="en-US" sz="2000" baseline="-25000" dirty="0" smtClean="0"/>
                  <a:t>i</a:t>
                </a:r>
                <a:r>
                  <a:rPr lang="en-US" sz="2000" dirty="0" smtClean="0"/>
                  <a:t> configures </a:t>
                </a:r>
                <a:r>
                  <a:rPr lang="en-US" sz="2000" dirty="0" err="1" smtClean="0"/>
                  <a:t>Pref</a:t>
                </a:r>
                <a:r>
                  <a:rPr lang="en-US" sz="2000" baseline="-25000" dirty="0" err="1" smtClean="0"/>
                  <a:t>i,i</a:t>
                </a:r>
                <a:r>
                  <a:rPr lang="en-US" sz="2000" dirty="0" smtClean="0"/>
                  <a:t> &lt; Pref</a:t>
                </a:r>
                <a:r>
                  <a:rPr lang="en-US" sz="2000" baseline="-25000" dirty="0" smtClean="0"/>
                  <a:t>i,i+1</a:t>
                </a:r>
                <a:r>
                  <a:rPr lang="en-US" sz="2000" dirty="0" smtClean="0"/>
                  <a:t>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Every cell </a:t>
                </a:r>
                <a:r>
                  <a:rPr lang="en-US" sz="2000" dirty="0" err="1" smtClean="0"/>
                  <a:t>c</a:t>
                </a:r>
                <a:r>
                  <a:rPr lang="en-US" sz="2000" baseline="-25000" dirty="0" err="1" smtClean="0"/>
                  <a:t>j</a:t>
                </a:r>
                <a:r>
                  <a:rPr lang="en-US" sz="2000" dirty="0" smtClean="0"/>
                  <a:t> configures </a:t>
                </a:r>
                <a:r>
                  <a:rPr lang="en-US" sz="2000" dirty="0" err="1" smtClean="0"/>
                  <a:t>Pref</a:t>
                </a:r>
                <a:r>
                  <a:rPr lang="en-US" sz="2000" baseline="-25000" dirty="0" err="1" smtClean="0"/>
                  <a:t>j,j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Pref</a:t>
                </a:r>
                <a:r>
                  <a:rPr lang="en-US" sz="2000" baseline="-25000" dirty="0" smtClean="0"/>
                  <a:t>j,j+1</a:t>
                </a:r>
                <a:endParaRPr lang="en-US" sz="2000" dirty="0" smtClean="0"/>
              </a:p>
            </p:txBody>
          </p:sp>
        </mc:Choice>
        <mc:Fallback xmlns="">
          <p:sp>
            <p:nvSpPr>
              <p:cNvPr id="5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66" y="2076343"/>
                <a:ext cx="5957363" cy="2118561"/>
              </a:xfrm>
              <a:prstGeom prst="rect">
                <a:avLst/>
              </a:prstGeom>
              <a:blipFill rotWithShape="0">
                <a:blip r:embed="rId5"/>
                <a:stretch>
                  <a:fillRect l="-1939" t="-3429" r="-510" b="-40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7154196" y="4919222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1,1</a:t>
            </a:r>
            <a:r>
              <a:rPr lang="en-US" b="1" dirty="0" smtClean="0">
                <a:solidFill>
                  <a:srgbClr val="FF0000"/>
                </a:solidFill>
              </a:rPr>
              <a:t>&lt;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34125" y="5157401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2,2</a:t>
            </a:r>
            <a:r>
              <a:rPr lang="en-US" b="1" smtClean="0">
                <a:solidFill>
                  <a:srgbClr val="FF0000"/>
                </a:solidFill>
              </a:rPr>
              <a:t>= Pref</a:t>
            </a:r>
            <a:r>
              <a:rPr lang="en-US" b="1" baseline="-25000" smtClean="0">
                <a:solidFill>
                  <a:srgbClr val="FF0000"/>
                </a:solidFill>
              </a:rPr>
              <a:t>2,3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797716" y="3553986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3,3</a:t>
            </a:r>
            <a:r>
              <a:rPr lang="en-US" b="1" dirty="0" smtClean="0">
                <a:solidFill>
                  <a:srgbClr val="FF0000"/>
                </a:solidFill>
              </a:rPr>
              <a:t>&lt; Pref</a:t>
            </a:r>
            <a:r>
              <a:rPr lang="en-US" b="1" baseline="-25000" dirty="0" smtClean="0">
                <a:solidFill>
                  <a:srgbClr val="FF0000"/>
                </a:solidFill>
              </a:rPr>
              <a:t>3,1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4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65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67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6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9" grpId="0" animBg="1"/>
      <p:bldP spid="40" grpId="0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Inconsistent Preferences: Empirical Validations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2100263"/>
            <a:ext cx="5775641" cy="440623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17 instances found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U.S.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operator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Diverse causes in reality</a:t>
            </a:r>
          </a:p>
          <a:p>
            <a:pPr lvl="1"/>
            <a:r>
              <a:rPr lang="en-US" altLang="zh-CN" b="1" dirty="0" smtClean="0">
                <a:solidFill>
                  <a:srgbClr val="0070C0"/>
                </a:solidFill>
              </a:rPr>
              <a:t>4G-Femtocell-3G</a:t>
            </a:r>
            <a:r>
              <a:rPr lang="en-US" altLang="zh-CN" dirty="0" smtClean="0"/>
              <a:t>: uncoordinated handoff goals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</a:rPr>
              <a:t>4G-Femtocell-2G-3G</a:t>
            </a:r>
            <a:r>
              <a:rPr lang="en-US" altLang="zh-CN" dirty="0" smtClean="0"/>
              <a:t>: device-side misconfiguration</a:t>
            </a:r>
          </a:p>
          <a:p>
            <a:pPr lvl="1"/>
            <a:r>
              <a:rPr lang="en-US" altLang="zh-CN" b="1" dirty="0" smtClean="0">
                <a:solidFill>
                  <a:srgbClr val="00B050"/>
                </a:solidFill>
              </a:rPr>
              <a:t>4G-4G</a:t>
            </a:r>
            <a:r>
              <a:rPr lang="en-US" altLang="zh-CN" dirty="0" smtClean="0"/>
              <a:t>: imprudent 4G infrastructure upgrade</a:t>
            </a:r>
          </a:p>
          <a:p>
            <a:endParaRPr lang="en-US" dirty="0"/>
          </a:p>
        </p:txBody>
      </p:sp>
      <p:grpSp>
        <p:nvGrpSpPr>
          <p:cNvPr id="125" name="Group 82"/>
          <p:cNvGrpSpPr/>
          <p:nvPr/>
        </p:nvGrpSpPr>
        <p:grpSpPr>
          <a:xfrm>
            <a:off x="6425129" y="2486078"/>
            <a:ext cx="1633781" cy="781142"/>
            <a:chOff x="1621735" y="2401428"/>
            <a:chExt cx="1633781" cy="781142"/>
          </a:xfrm>
        </p:grpSpPr>
        <p:sp>
          <p:nvSpPr>
            <p:cNvPr id="126" name="TextBox 83"/>
            <p:cNvSpPr txBox="1"/>
            <p:nvPr/>
          </p:nvSpPr>
          <p:spPr>
            <a:xfrm>
              <a:off x="1621735" y="2844016"/>
              <a:ext cx="1633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 (4G, band 17)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7" name="Picture 84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916" y="2401428"/>
              <a:ext cx="448595" cy="527099"/>
            </a:xfrm>
            <a:prstGeom prst="rect">
              <a:avLst/>
            </a:prstGeom>
          </p:spPr>
        </p:pic>
      </p:grpSp>
      <p:grpSp>
        <p:nvGrpSpPr>
          <p:cNvPr id="128" name="Group 82"/>
          <p:cNvGrpSpPr/>
          <p:nvPr/>
        </p:nvGrpSpPr>
        <p:grpSpPr>
          <a:xfrm>
            <a:off x="6500471" y="3768690"/>
            <a:ext cx="1531188" cy="781142"/>
            <a:chOff x="1621735" y="2401428"/>
            <a:chExt cx="1531188" cy="781142"/>
          </a:xfrm>
        </p:grpSpPr>
        <p:sp>
          <p:nvSpPr>
            <p:cNvPr id="129" name="TextBox 83"/>
            <p:cNvSpPr txBox="1"/>
            <p:nvPr/>
          </p:nvSpPr>
          <p:spPr>
            <a:xfrm>
              <a:off x="1621735" y="2844016"/>
              <a:ext cx="1531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c2 (4G, band 2)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0" name="Picture 84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529" y="2401428"/>
              <a:ext cx="448595" cy="527099"/>
            </a:xfrm>
            <a:prstGeom prst="rect">
              <a:avLst/>
            </a:prstGeom>
          </p:spPr>
        </p:pic>
      </p:grpSp>
      <p:grpSp>
        <p:nvGrpSpPr>
          <p:cNvPr id="131" name="Group 82"/>
          <p:cNvGrpSpPr/>
          <p:nvPr/>
        </p:nvGrpSpPr>
        <p:grpSpPr>
          <a:xfrm>
            <a:off x="6528447" y="5003676"/>
            <a:ext cx="1531188" cy="781142"/>
            <a:chOff x="1621735" y="2401428"/>
            <a:chExt cx="1531188" cy="781142"/>
          </a:xfrm>
        </p:grpSpPr>
        <p:sp>
          <p:nvSpPr>
            <p:cNvPr id="132" name="TextBox 83"/>
            <p:cNvSpPr txBox="1"/>
            <p:nvPr/>
          </p:nvSpPr>
          <p:spPr>
            <a:xfrm>
              <a:off x="1621735" y="2844016"/>
              <a:ext cx="1531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c3 (4G, band 4)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3" name="Picture 84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529" y="2401428"/>
              <a:ext cx="448595" cy="527099"/>
            </a:xfrm>
            <a:prstGeom prst="rect">
              <a:avLst/>
            </a:prstGeom>
          </p:spPr>
        </p:pic>
      </p:grpSp>
      <p:grpSp>
        <p:nvGrpSpPr>
          <p:cNvPr id="134" name="Group 82"/>
          <p:cNvGrpSpPr/>
          <p:nvPr/>
        </p:nvGrpSpPr>
        <p:grpSpPr>
          <a:xfrm>
            <a:off x="8957813" y="5007229"/>
            <a:ext cx="1425390" cy="777589"/>
            <a:chOff x="1762798" y="2404981"/>
            <a:chExt cx="1425390" cy="777589"/>
          </a:xfrm>
        </p:grpSpPr>
        <p:sp>
          <p:nvSpPr>
            <p:cNvPr id="135" name="TextBox 83"/>
            <p:cNvSpPr txBox="1"/>
            <p:nvPr/>
          </p:nvSpPr>
          <p:spPr>
            <a:xfrm>
              <a:off x="1762798" y="2844016"/>
              <a:ext cx="1425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c4 (</a:t>
              </a:r>
              <a:r>
                <a:rPr lang="en-US" altLang="zh-CN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Femtocell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6" name="Picture 84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895" y="2404981"/>
              <a:ext cx="448595" cy="527099"/>
            </a:xfrm>
            <a:prstGeom prst="rect">
              <a:avLst/>
            </a:prstGeom>
          </p:spPr>
        </p:pic>
      </p:grpSp>
      <p:grpSp>
        <p:nvGrpSpPr>
          <p:cNvPr id="137" name="Group 82"/>
          <p:cNvGrpSpPr/>
          <p:nvPr/>
        </p:nvGrpSpPr>
        <p:grpSpPr>
          <a:xfrm>
            <a:off x="8807675" y="3768690"/>
            <a:ext cx="1736373" cy="777589"/>
            <a:chOff x="1704027" y="2404981"/>
            <a:chExt cx="1736373" cy="777589"/>
          </a:xfrm>
        </p:grpSpPr>
        <p:sp>
          <p:nvSpPr>
            <p:cNvPr id="138" name="TextBox 83"/>
            <p:cNvSpPr txBox="1"/>
            <p:nvPr/>
          </p:nvSpPr>
          <p:spPr>
            <a:xfrm>
              <a:off x="1704027" y="2844016"/>
              <a:ext cx="17363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c5 (3G, band 850)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9" name="Picture 84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260" y="2404981"/>
              <a:ext cx="448595" cy="527099"/>
            </a:xfrm>
            <a:prstGeom prst="rect">
              <a:avLst/>
            </a:prstGeom>
          </p:spPr>
        </p:pic>
      </p:grpSp>
      <p:grpSp>
        <p:nvGrpSpPr>
          <p:cNvPr id="140" name="Group 82"/>
          <p:cNvGrpSpPr/>
          <p:nvPr/>
        </p:nvGrpSpPr>
        <p:grpSpPr>
          <a:xfrm>
            <a:off x="8755576" y="2489631"/>
            <a:ext cx="1838965" cy="777589"/>
            <a:chOff x="1704027" y="2404981"/>
            <a:chExt cx="1838965" cy="777589"/>
          </a:xfrm>
        </p:grpSpPr>
        <p:sp>
          <p:nvSpPr>
            <p:cNvPr id="141" name="TextBox 83"/>
            <p:cNvSpPr txBox="1"/>
            <p:nvPr/>
          </p:nvSpPr>
          <p:spPr>
            <a:xfrm>
              <a:off x="1704027" y="2844016"/>
              <a:ext cx="18389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c6 (3G, band 1900)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2" name="Picture 84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357" y="2404981"/>
              <a:ext cx="448595" cy="527099"/>
            </a:xfrm>
            <a:prstGeom prst="rect">
              <a:avLst/>
            </a:prstGeom>
          </p:spPr>
        </p:pic>
      </p:grpSp>
      <p:grpSp>
        <p:nvGrpSpPr>
          <p:cNvPr id="143" name="Group 82"/>
          <p:cNvGrpSpPr/>
          <p:nvPr/>
        </p:nvGrpSpPr>
        <p:grpSpPr>
          <a:xfrm>
            <a:off x="11098970" y="3768690"/>
            <a:ext cx="830677" cy="777589"/>
            <a:chOff x="2058294" y="2404981"/>
            <a:chExt cx="830677" cy="777589"/>
          </a:xfrm>
        </p:grpSpPr>
        <p:sp>
          <p:nvSpPr>
            <p:cNvPr id="144" name="TextBox 83"/>
            <p:cNvSpPr txBox="1"/>
            <p:nvPr/>
          </p:nvSpPr>
          <p:spPr>
            <a:xfrm>
              <a:off x="2058294" y="2844016"/>
              <a:ext cx="830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c7 (2G)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5" name="Picture 84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895" y="2404981"/>
              <a:ext cx="448595" cy="527099"/>
            </a:xfrm>
            <a:prstGeom prst="rect">
              <a:avLst/>
            </a:prstGeom>
          </p:spPr>
        </p:pic>
      </p:grpSp>
      <p:cxnSp>
        <p:nvCxnSpPr>
          <p:cNvPr id="146" name="直接箭头连接符 67"/>
          <p:cNvCxnSpPr>
            <a:stCxn id="135" idx="0"/>
          </p:cNvCxnSpPr>
          <p:nvPr/>
        </p:nvCxnSpPr>
        <p:spPr>
          <a:xfrm flipV="1">
            <a:off x="7211563" y="3267220"/>
            <a:ext cx="30457" cy="501470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箭头连接符 68"/>
          <p:cNvCxnSpPr>
            <a:stCxn id="138" idx="0"/>
          </p:cNvCxnSpPr>
          <p:nvPr/>
        </p:nvCxnSpPr>
        <p:spPr>
          <a:xfrm flipV="1">
            <a:off x="7239539" y="4549832"/>
            <a:ext cx="26526" cy="453844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箭头连接符 71"/>
          <p:cNvCxnSpPr>
            <a:stCxn id="141" idx="1"/>
            <a:endCxn id="138" idx="3"/>
          </p:cNvCxnSpPr>
          <p:nvPr/>
        </p:nvCxnSpPr>
        <p:spPr>
          <a:xfrm flipH="1" flipV="1">
            <a:off x="7463836" y="5267226"/>
            <a:ext cx="1958074" cy="355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箭头连接符 74"/>
          <p:cNvCxnSpPr/>
          <p:nvPr/>
        </p:nvCxnSpPr>
        <p:spPr>
          <a:xfrm flipH="1" flipV="1">
            <a:off x="7613292" y="3242106"/>
            <a:ext cx="1824595" cy="1865380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箭头连接符 76"/>
          <p:cNvCxnSpPr>
            <a:endCxn id="141" idx="0"/>
          </p:cNvCxnSpPr>
          <p:nvPr/>
        </p:nvCxnSpPr>
        <p:spPr>
          <a:xfrm flipH="1">
            <a:off x="9646208" y="4546279"/>
            <a:ext cx="29654" cy="460950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箭头连接符 79"/>
          <p:cNvCxnSpPr>
            <a:stCxn id="146" idx="2"/>
            <a:endCxn id="144" idx="0"/>
          </p:cNvCxnSpPr>
          <p:nvPr/>
        </p:nvCxnSpPr>
        <p:spPr>
          <a:xfrm flipH="1">
            <a:off x="9646206" y="3267220"/>
            <a:ext cx="28853" cy="501470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箭头连接符 83"/>
          <p:cNvCxnSpPr>
            <a:stCxn id="132" idx="3"/>
            <a:endCxn id="147" idx="1"/>
          </p:cNvCxnSpPr>
          <p:nvPr/>
        </p:nvCxnSpPr>
        <p:spPr>
          <a:xfrm>
            <a:off x="7430905" y="2749628"/>
            <a:ext cx="1991001" cy="355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箭头连接符 87"/>
          <p:cNvCxnSpPr>
            <a:endCxn id="144" idx="1"/>
          </p:cNvCxnSpPr>
          <p:nvPr/>
        </p:nvCxnSpPr>
        <p:spPr>
          <a:xfrm>
            <a:off x="8058910" y="3097943"/>
            <a:ext cx="1362998" cy="934297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90"/>
          <p:cNvCxnSpPr/>
          <p:nvPr/>
        </p:nvCxnSpPr>
        <p:spPr>
          <a:xfrm flipH="1">
            <a:off x="9870505" y="5279417"/>
            <a:ext cx="1621361" cy="355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93"/>
          <p:cNvCxnSpPr/>
          <p:nvPr/>
        </p:nvCxnSpPr>
        <p:spPr>
          <a:xfrm>
            <a:off x="11491869" y="2740103"/>
            <a:ext cx="0" cy="101906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00"/>
          <p:cNvCxnSpPr/>
          <p:nvPr/>
        </p:nvCxnSpPr>
        <p:spPr>
          <a:xfrm>
            <a:off x="11491867" y="4583724"/>
            <a:ext cx="0" cy="71878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07"/>
          <p:cNvCxnSpPr/>
          <p:nvPr/>
        </p:nvCxnSpPr>
        <p:spPr>
          <a:xfrm flipH="1">
            <a:off x="9889555" y="2754541"/>
            <a:ext cx="1621361" cy="355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09"/>
          <p:cNvCxnSpPr/>
          <p:nvPr/>
        </p:nvCxnSpPr>
        <p:spPr>
          <a:xfrm flipH="1">
            <a:off x="9870507" y="5439159"/>
            <a:ext cx="2014256" cy="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11"/>
          <p:cNvCxnSpPr/>
          <p:nvPr/>
        </p:nvCxnSpPr>
        <p:spPr>
          <a:xfrm>
            <a:off x="11865622" y="2586334"/>
            <a:ext cx="0" cy="285993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箭头连接符 115"/>
          <p:cNvCxnSpPr/>
          <p:nvPr/>
        </p:nvCxnSpPr>
        <p:spPr>
          <a:xfrm flipH="1">
            <a:off x="9889556" y="2586334"/>
            <a:ext cx="1995207" cy="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17"/>
          <p:cNvCxnSpPr>
            <a:stCxn id="138" idx="1"/>
          </p:cNvCxnSpPr>
          <p:nvPr/>
        </p:nvCxnSpPr>
        <p:spPr>
          <a:xfrm flipH="1">
            <a:off x="6500471" y="5267226"/>
            <a:ext cx="514770" cy="0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20"/>
          <p:cNvCxnSpPr/>
          <p:nvPr/>
        </p:nvCxnSpPr>
        <p:spPr>
          <a:xfrm>
            <a:off x="6466430" y="2749627"/>
            <a:ext cx="0" cy="2543352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23"/>
          <p:cNvCxnSpPr>
            <a:stCxn id="132" idx="1"/>
          </p:cNvCxnSpPr>
          <p:nvPr/>
        </p:nvCxnSpPr>
        <p:spPr>
          <a:xfrm flipH="1">
            <a:off x="6447290" y="2749628"/>
            <a:ext cx="535020" cy="0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箭头连接符 136"/>
          <p:cNvCxnSpPr>
            <a:stCxn id="144" idx="3"/>
            <a:endCxn id="150" idx="1"/>
          </p:cNvCxnSpPr>
          <p:nvPr/>
        </p:nvCxnSpPr>
        <p:spPr>
          <a:xfrm>
            <a:off x="9870503" y="4032240"/>
            <a:ext cx="1397068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箭头连接符 42"/>
          <p:cNvCxnSpPr/>
          <p:nvPr/>
        </p:nvCxnSpPr>
        <p:spPr>
          <a:xfrm flipH="1" flipV="1">
            <a:off x="6983139" y="3267220"/>
            <a:ext cx="1" cy="501470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45"/>
          <p:cNvCxnSpPr/>
          <p:nvPr/>
        </p:nvCxnSpPr>
        <p:spPr>
          <a:xfrm flipH="1" flipV="1">
            <a:off x="7006384" y="4549832"/>
            <a:ext cx="4732" cy="453844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54"/>
          <p:cNvCxnSpPr/>
          <p:nvPr/>
        </p:nvCxnSpPr>
        <p:spPr>
          <a:xfrm flipH="1" flipV="1">
            <a:off x="7451836" y="3267220"/>
            <a:ext cx="1" cy="50147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箭头连接符 66"/>
          <p:cNvCxnSpPr/>
          <p:nvPr/>
        </p:nvCxnSpPr>
        <p:spPr>
          <a:xfrm flipH="1" flipV="1">
            <a:off x="7475081" y="4549832"/>
            <a:ext cx="4732" cy="45384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箭头连接符 69"/>
          <p:cNvCxnSpPr/>
          <p:nvPr/>
        </p:nvCxnSpPr>
        <p:spPr>
          <a:xfrm flipH="1" flipV="1">
            <a:off x="7463836" y="5430519"/>
            <a:ext cx="1958074" cy="3553"/>
          </a:xfrm>
          <a:prstGeom prst="straightConnector1">
            <a:avLst/>
          </a:prstGeom>
          <a:ln w="57150">
            <a:solidFill>
              <a:srgbClr val="0070C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箭头连接符 70"/>
          <p:cNvCxnSpPr/>
          <p:nvPr/>
        </p:nvCxnSpPr>
        <p:spPr>
          <a:xfrm flipH="1" flipV="1">
            <a:off x="7444696" y="3274325"/>
            <a:ext cx="1770909" cy="184026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箭头连接符 72"/>
          <p:cNvCxnSpPr/>
          <p:nvPr/>
        </p:nvCxnSpPr>
        <p:spPr>
          <a:xfrm>
            <a:off x="9806785" y="4546279"/>
            <a:ext cx="2" cy="46095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箭头连接符 73"/>
          <p:cNvCxnSpPr/>
          <p:nvPr/>
        </p:nvCxnSpPr>
        <p:spPr>
          <a:xfrm>
            <a:off x="9806784" y="3267220"/>
            <a:ext cx="1" cy="50147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箭头连接符 75"/>
          <p:cNvCxnSpPr/>
          <p:nvPr/>
        </p:nvCxnSpPr>
        <p:spPr>
          <a:xfrm>
            <a:off x="7997995" y="2912921"/>
            <a:ext cx="1423913" cy="934297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77"/>
          <p:cNvCxnSpPr/>
          <p:nvPr/>
        </p:nvCxnSpPr>
        <p:spPr>
          <a:xfrm>
            <a:off x="7430905" y="2586335"/>
            <a:ext cx="1991001" cy="3553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386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Active-Idle Logic Conflict: Instability Condition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4527971"/>
            <a:ext cx="6636405" cy="197852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Idle-state logic is </a:t>
            </a:r>
            <a:r>
              <a:rPr lang="en-US" altLang="zh-CN" b="1" dirty="0" smtClean="0"/>
              <a:t>standardized</a:t>
            </a:r>
          </a:p>
          <a:p>
            <a:pPr lvl="1"/>
            <a:r>
              <a:rPr lang="en-US" altLang="zh-CN" dirty="0" smtClean="0"/>
              <a:t>Mandates the evaluation of cells’ radio quality</a:t>
            </a:r>
          </a:p>
          <a:p>
            <a:r>
              <a:rPr lang="en-US" altLang="zh-CN" dirty="0" smtClean="0"/>
              <a:t>For stability, active-state decision logics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must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regulated</a:t>
            </a:r>
          </a:p>
          <a:p>
            <a:pPr lvl="1"/>
            <a:endParaRPr lang="en-US" altLang="zh-CN" b="1" dirty="0"/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39266" y="2076343"/>
            <a:ext cx="5957363" cy="179477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Proposition</a:t>
            </a:r>
            <a:r>
              <a:rPr lang="en-US" sz="2800" dirty="0" smtClean="0"/>
              <a:t>: Two-cell persistent loop </a:t>
            </a:r>
            <a:r>
              <a:rPr lang="en-US" sz="2800" dirty="0">
                <a:sym typeface="Wingdings"/>
              </a:rPr>
              <a:t>c</a:t>
            </a:r>
            <a:r>
              <a:rPr lang="en-US" sz="2800" baseline="-25000" dirty="0">
                <a:sym typeface="Wingdings"/>
              </a:rPr>
              <a:t>1</a:t>
            </a:r>
            <a:r>
              <a:rPr lang="en-US" sz="2800" dirty="0">
                <a:sym typeface="Wingdings"/>
              </a:rPr>
              <a:t> </a:t>
            </a:r>
            <a:r>
              <a:rPr lang="en-US" sz="2800" dirty="0" smtClean="0">
                <a:sym typeface="Wingdings"/>
              </a:rPr>
              <a:t>c</a:t>
            </a:r>
            <a:r>
              <a:rPr lang="en-US" sz="2800" baseline="-25000" dirty="0" smtClean="0">
                <a:sym typeface="Wingdings"/>
              </a:rPr>
              <a:t>2</a:t>
            </a:r>
            <a:r>
              <a:rPr lang="en-US" sz="2800" dirty="0" smtClean="0">
                <a:sym typeface="Wingdings"/>
              </a:rPr>
              <a:t> c</a:t>
            </a:r>
            <a:r>
              <a:rPr lang="en-US" sz="2800" baseline="-25000" dirty="0" smtClean="0">
                <a:sym typeface="Wingdings"/>
              </a:rPr>
              <a:t>1</a:t>
            </a:r>
            <a:r>
              <a:rPr lang="en-US" sz="2800" dirty="0" smtClean="0"/>
              <a:t>always exists</a:t>
            </a:r>
            <a:r>
              <a:rPr lang="en-US" sz="2800" dirty="0"/>
              <a:t>, if </a:t>
            </a:r>
            <a:r>
              <a:rPr lang="en-US" sz="2800" dirty="0" smtClean="0"/>
              <a:t>c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’s active-state logic does not evaluate radio quality.</a:t>
            </a:r>
            <a:endParaRPr lang="en-US" sz="2000" dirty="0" smtClean="0"/>
          </a:p>
        </p:txBody>
      </p:sp>
      <p:sp>
        <p:nvSpPr>
          <p:cNvPr id="63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7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89" name="TextBox 83"/>
          <p:cNvSpPr txBox="1"/>
          <p:nvPr/>
        </p:nvSpPr>
        <p:spPr>
          <a:xfrm>
            <a:off x="8198149" y="4582807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90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5200458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Box 83"/>
          <p:cNvSpPr txBox="1"/>
          <p:nvPr/>
        </p:nvSpPr>
        <p:spPr>
          <a:xfrm>
            <a:off x="9907280" y="4520147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8883414" y="4292233"/>
            <a:ext cx="1134242" cy="9585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93" name="Straight Connector 66"/>
          <p:cNvCxnSpPr/>
          <p:nvPr/>
        </p:nvCxnSpPr>
        <p:spPr>
          <a:xfrm>
            <a:off x="8566637" y="4982917"/>
            <a:ext cx="629894" cy="379374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8903139" y="4529287"/>
            <a:ext cx="1134242" cy="9585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96" name="Straight Connector 66"/>
          <p:cNvCxnSpPr/>
          <p:nvPr/>
        </p:nvCxnSpPr>
        <p:spPr>
          <a:xfrm flipH="1">
            <a:off x="9704492" y="4879520"/>
            <a:ext cx="563040" cy="482771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/>
              <p:cNvSpPr txBox="1">
                <a:spLocks/>
              </p:cNvSpPr>
              <p:nvPr/>
            </p:nvSpPr>
            <p:spPr>
              <a:xfrm>
                <a:off x="6654270" y="1122003"/>
                <a:ext cx="5332819" cy="2078397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800" b="1" dirty="0" smtClean="0"/>
                  <a:t>Idle-state logic: </a:t>
                </a:r>
                <a:r>
                  <a:rPr lang="en-US" sz="2800" dirty="0" smtClean="0"/>
                  <a:t>c</a:t>
                </a:r>
                <a:r>
                  <a:rPr lang="en-US" sz="2800" baseline="-25000" dirty="0" smtClean="0"/>
                  <a:t>2</a:t>
                </a:r>
                <a:r>
                  <a:rPr lang="en-US" sz="2800" dirty="0" smtClean="0">
                    <a:sym typeface="Wingdings"/>
                  </a:rPr>
                  <a:t>c</a:t>
                </a:r>
                <a:r>
                  <a:rPr lang="en-US" sz="2800" baseline="-25000" dirty="0" smtClean="0">
                    <a:sym typeface="Wingdings"/>
                  </a:rPr>
                  <a:t>1</a:t>
                </a:r>
                <a:r>
                  <a:rPr lang="en-US" sz="2800" dirty="0" smtClean="0">
                    <a:sym typeface="Wingdings"/>
                  </a:rPr>
                  <a:t> </a:t>
                </a:r>
                <a:r>
                  <a:rPr lang="en-US" sz="2800" dirty="0" err="1" smtClean="0">
                    <a:sym typeface="Wingdings"/>
                  </a:rPr>
                  <a:t>iff</a:t>
                </a:r>
                <a:r>
                  <a:rPr lang="en-US" sz="2800" dirty="0" smtClean="0">
                    <a:sym typeface="Wingdings"/>
                  </a:rPr>
                  <a:t>.</a:t>
                </a:r>
              </a:p>
              <a:p>
                <a:r>
                  <a:rPr lang="en-US" sz="2400" dirty="0" smtClean="0">
                    <a:sym typeface="Wingdings"/>
                  </a:rPr>
                  <a:t>Rss</a:t>
                </a:r>
                <a:r>
                  <a:rPr lang="en-US" sz="2400" baseline="-25000" dirty="0" smtClean="0">
                    <a:sym typeface="Wingdings"/>
                  </a:rPr>
                  <a:t>1</a:t>
                </a:r>
                <a:r>
                  <a:rPr lang="en-US" sz="2400" dirty="0" smtClean="0">
                    <a:sym typeface="Wingdings"/>
                  </a:rPr>
                  <a:t>&gt;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charset="0"/>
                            <a:sym typeface="Wingding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sym typeface="Wingdings"/>
                          </a:rPr>
                          <m:t>Θ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2,1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𝐻𝑖𝑔h</m:t>
                        </m:r>
                      </m:sup>
                    </m:sSubSup>
                  </m:oMath>
                </a14:m>
                <a:r>
                  <a:rPr lang="en-US" sz="2400" dirty="0" smtClean="0"/>
                  <a:t> if Pref</a:t>
                </a:r>
                <a:r>
                  <a:rPr lang="en-US" sz="2400" baseline="-25000" dirty="0" smtClean="0"/>
                  <a:t>2,1</a:t>
                </a:r>
                <a:r>
                  <a:rPr lang="en-US" sz="2400" dirty="0" smtClean="0"/>
                  <a:t>&gt;Pref</a:t>
                </a:r>
                <a:r>
                  <a:rPr lang="en-US" sz="2400" baseline="-25000" dirty="0" smtClean="0"/>
                  <a:t>2,2</a:t>
                </a:r>
              </a:p>
              <a:p>
                <a:r>
                  <a:rPr lang="en-US" sz="2400" dirty="0" smtClean="0">
                    <a:sym typeface="Wingdings"/>
                  </a:rPr>
                  <a:t>Rss</a:t>
                </a:r>
                <a:r>
                  <a:rPr lang="en-US" sz="2400" baseline="-25000" dirty="0" smtClean="0">
                    <a:sym typeface="Wingdings"/>
                  </a:rPr>
                  <a:t>2</a:t>
                </a:r>
                <a:r>
                  <a:rPr lang="en-US" sz="2400" dirty="0" smtClean="0">
                    <a:sym typeface="Wingdings"/>
                  </a:rPr>
                  <a:t>&gt;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  <a:sym typeface="Wingding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  <a:sym typeface="Wingdings"/>
                          </a:rPr>
                          <m:t>Θ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𝑠𝑒𝑟𝑣</m:t>
                        </m:r>
                      </m:sup>
                    </m:sSubSup>
                  </m:oMath>
                </a14:m>
                <a:r>
                  <a:rPr lang="en-US" sz="2400" dirty="0" smtClean="0">
                    <a:sym typeface="Wingdings"/>
                  </a:rPr>
                  <a:t>, Rss</a:t>
                </a:r>
                <a:r>
                  <a:rPr lang="en-US" sz="2400" baseline="-25000" dirty="0" smtClean="0">
                    <a:sym typeface="Wingdings"/>
                  </a:rPr>
                  <a:t>1</a:t>
                </a:r>
                <a:r>
                  <a:rPr lang="en-US" sz="2400" dirty="0">
                    <a:sym typeface="Wingdings"/>
                  </a:rPr>
                  <a:t>&gt;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charset="0"/>
                            <a:sym typeface="Wingding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  <a:sym typeface="Wingdings"/>
                          </a:rPr>
                          <m:t>Θ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sym typeface="Wingdings"/>
                          </a:rPr>
                          <m:t>2,1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𝐿𝑜𝑤</m:t>
                        </m:r>
                      </m:sup>
                    </m:sSubSup>
                  </m:oMath>
                </a14:m>
                <a:r>
                  <a:rPr lang="en-US" sz="2400" dirty="0"/>
                  <a:t> if </a:t>
                </a:r>
                <a:r>
                  <a:rPr lang="en-US" sz="2400" dirty="0" smtClean="0"/>
                  <a:t>Pref</a:t>
                </a:r>
                <a:r>
                  <a:rPr lang="en-US" sz="2400" baseline="-25000" dirty="0" smtClean="0"/>
                  <a:t>2,1</a:t>
                </a:r>
                <a:r>
                  <a:rPr lang="en-US" sz="2400" dirty="0" smtClean="0"/>
                  <a:t>&gt;Pref</a:t>
                </a:r>
                <a:r>
                  <a:rPr lang="en-US" sz="2400" baseline="-25000" dirty="0" smtClean="0"/>
                  <a:t>2,2</a:t>
                </a:r>
              </a:p>
              <a:p>
                <a:r>
                  <a:rPr lang="en-US" sz="2400" dirty="0">
                    <a:sym typeface="Wingdings"/>
                  </a:rPr>
                  <a:t>Rss</a:t>
                </a:r>
                <a:r>
                  <a:rPr lang="en-US" sz="2400" baseline="-25000" dirty="0">
                    <a:sym typeface="Wingdings"/>
                  </a:rPr>
                  <a:t>1</a:t>
                </a:r>
                <a:r>
                  <a:rPr lang="en-US" sz="2400" dirty="0" smtClean="0">
                    <a:sym typeface="Wingdings"/>
                  </a:rPr>
                  <a:t>&gt;</a:t>
                </a:r>
                <a:r>
                  <a:rPr lang="en-US" sz="2400" dirty="0">
                    <a:sym typeface="Wingdings"/>
                  </a:rPr>
                  <a:t> </a:t>
                </a:r>
                <a:r>
                  <a:rPr lang="en-US" sz="2400" dirty="0" smtClean="0">
                    <a:sym typeface="Wingdings"/>
                  </a:rPr>
                  <a:t>Rss</a:t>
                </a:r>
                <a:r>
                  <a:rPr lang="en-US" sz="2400" baseline="-25000" dirty="0" smtClean="0">
                    <a:sym typeface="Wingdings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  <a:sym typeface="Wingdings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  <a:sym typeface="Wingding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  <a:sym typeface="Wingdings"/>
                          </a:rPr>
                          <m:t>Θ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sym typeface="Wingdings"/>
                          </a:rPr>
                          <m:t>2,1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sym typeface="Wingdings"/>
                          </a:rPr>
                          <m:t>𝑒𝑞</m:t>
                        </m:r>
                      </m:sup>
                    </m:sSubSup>
                  </m:oMath>
                </a14:m>
                <a:r>
                  <a:rPr lang="en-US" sz="2400" dirty="0"/>
                  <a:t> if </a:t>
                </a:r>
                <a:r>
                  <a:rPr lang="en-US" sz="2400" dirty="0" smtClean="0"/>
                  <a:t>Pref</a:t>
                </a:r>
                <a:r>
                  <a:rPr lang="en-US" sz="2400" baseline="-25000" dirty="0" smtClean="0"/>
                  <a:t>2,1</a:t>
                </a:r>
                <a:r>
                  <a:rPr lang="en-US" sz="2400" dirty="0" smtClean="0"/>
                  <a:t>=Pref</a:t>
                </a:r>
                <a:r>
                  <a:rPr lang="en-US" sz="2400" baseline="-25000" dirty="0" smtClean="0"/>
                  <a:t>2,2</a:t>
                </a:r>
                <a:endParaRPr lang="en-US" sz="2400" baseline="-250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9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70" y="1122003"/>
                <a:ext cx="5332819" cy="2078397"/>
              </a:xfrm>
              <a:prstGeom prst="rect">
                <a:avLst/>
              </a:prstGeom>
              <a:blipFill rotWithShape="0">
                <a:blip r:embed="rId6"/>
                <a:stretch>
                  <a:fillRect l="-2281" t="-3198" b="-4651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Connector 98"/>
          <p:cNvCxnSpPr>
            <a:endCxn id="75" idx="0"/>
          </p:cNvCxnSpPr>
          <p:nvPr/>
        </p:nvCxnSpPr>
        <p:spPr>
          <a:xfrm>
            <a:off x="6654270" y="3200400"/>
            <a:ext cx="3313064" cy="85611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6" idx="0"/>
          </p:cNvCxnSpPr>
          <p:nvPr/>
        </p:nvCxnSpPr>
        <p:spPr>
          <a:xfrm flipH="1">
            <a:off x="10583413" y="3200400"/>
            <a:ext cx="1403677" cy="856114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84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39" name="Picture 84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370" y="3933711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Active-Idle Logic Conflict: Empirical Validations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2100263"/>
            <a:ext cx="5775641" cy="440623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Found in 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U.S.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operators</a:t>
            </a:r>
            <a:endParaRPr lang="zh-CN" altLang="en-US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A design loophole in 3G Radio Resource Control (RRC) protocol</a:t>
            </a:r>
          </a:p>
          <a:p>
            <a:pPr lvl="1"/>
            <a:r>
              <a:rPr lang="en-US" altLang="zh-CN" dirty="0" smtClean="0"/>
              <a:t>Active-state handoff: no evaluation of radio quality</a:t>
            </a:r>
          </a:p>
          <a:p>
            <a:pPr lvl="1"/>
            <a:r>
              <a:rPr lang="en-US" altLang="zh-CN" dirty="0" smtClean="0"/>
              <a:t>Conflicts with idle-state handoff decision logic</a:t>
            </a:r>
            <a:endParaRPr lang="en-US" altLang="zh-CN" dirty="0"/>
          </a:p>
          <a:p>
            <a:pPr lvl="1"/>
            <a:endParaRPr lang="en-US" altLang="zh-CN" dirty="0" smtClean="0"/>
          </a:p>
          <a:p>
            <a:endParaRPr lang="en-US" dirty="0"/>
          </a:p>
        </p:txBody>
      </p:sp>
      <p:sp>
        <p:nvSpPr>
          <p:cNvPr id="55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6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77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(3G)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78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5200458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(3G)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8883414" y="4292233"/>
            <a:ext cx="1134242" cy="9585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81" name="Straight Connector 66"/>
          <p:cNvCxnSpPr>
            <a:stCxn id="77" idx="2"/>
          </p:cNvCxnSpPr>
          <p:nvPr/>
        </p:nvCxnSpPr>
        <p:spPr>
          <a:xfrm>
            <a:off x="8566637" y="4982917"/>
            <a:ext cx="629894" cy="379374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6955426" y="5064638"/>
            <a:ext cx="1947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RRC conn. release:</a:t>
            </a:r>
          </a:p>
          <a:p>
            <a:r>
              <a:rPr lang="en-US" b="1" dirty="0" smtClean="0"/>
              <a:t>Redirect to cell 2</a:t>
            </a:r>
            <a:endParaRPr lang="en-US" b="1" dirty="0"/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8903139" y="4529287"/>
            <a:ext cx="1134242" cy="9585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89" name="Straight Connector 66"/>
          <p:cNvCxnSpPr/>
          <p:nvPr/>
        </p:nvCxnSpPr>
        <p:spPr>
          <a:xfrm flipH="1">
            <a:off x="9704492" y="4879520"/>
            <a:ext cx="563040" cy="482771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9959045" y="5063903"/>
            <a:ext cx="1782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Rss</a:t>
            </a:r>
            <a:r>
              <a:rPr lang="en-US" b="1" baseline="-25000" dirty="0" smtClean="0"/>
              <a:t>1</a:t>
            </a:r>
            <a:r>
              <a:rPr lang="en-US" b="1" dirty="0" smtClean="0"/>
              <a:t>&gt;Rss</a:t>
            </a:r>
            <a:r>
              <a:rPr lang="en-US" b="1" baseline="-25000" dirty="0" smtClean="0"/>
              <a:t>2</a:t>
            </a:r>
          </a:p>
          <a:p>
            <a:r>
              <a:rPr lang="en-US" b="1" dirty="0" smtClean="0"/>
              <a:t>Reselect to cell 1</a:t>
            </a:r>
            <a:endParaRPr lang="en-US" b="1" dirty="0"/>
          </a:p>
        </p:txBody>
      </p:sp>
      <p:pic>
        <p:nvPicPr>
          <p:cNvPr id="36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37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444" y="3909210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9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778830"/>
            <a:ext cx="10515600" cy="15001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Persistent loop detection and fix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guidelines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458946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49" y="3465513"/>
            <a:ext cx="11360151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Q3: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How to Detect and Prevent Instabilities?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2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Persistent Loop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Detection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内容占位符 1"/>
          <p:cNvSpPr>
            <a:spLocks noGrp="1"/>
          </p:cNvSpPr>
          <p:nvPr>
            <p:ph idx="1"/>
          </p:nvPr>
        </p:nvSpPr>
        <p:spPr>
          <a:xfrm>
            <a:off x="838200" y="1417320"/>
            <a:ext cx="10515600" cy="158052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Goal:</a:t>
            </a:r>
            <a:r>
              <a:rPr lang="zh-CN" altLang="en-US" b="1" dirty="0" smtClean="0"/>
              <a:t> </a:t>
            </a:r>
            <a:r>
              <a:rPr lang="en-US" altLang="zh-CN" dirty="0" smtClean="0"/>
              <a:t>uncover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uncoordinated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loop-prone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logics</a:t>
            </a:r>
            <a:endParaRPr lang="en-US" altLang="zh-CN" dirty="0" smtClean="0"/>
          </a:p>
          <a:p>
            <a:r>
              <a:rPr lang="en-US" altLang="zh-CN" b="1" dirty="0" smtClean="0"/>
              <a:t>Approach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given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parameters/logics,</a:t>
            </a:r>
            <a:r>
              <a:rPr lang="zh-CN" altLang="en-US" dirty="0" smtClean="0"/>
              <a:t> </a:t>
            </a:r>
            <a:r>
              <a:rPr lang="en-US" altLang="zh-CN" dirty="0" smtClean="0"/>
              <a:t>check</a:t>
            </a:r>
            <a:r>
              <a:rPr lang="zh-CN" altLang="en-US" dirty="0" smtClean="0"/>
              <a:t> </a:t>
            </a:r>
            <a:r>
              <a:rPr lang="en-US" altLang="zh-CN" dirty="0" smtClean="0"/>
              <a:t>(in)stability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conditions</a:t>
            </a:r>
            <a:endParaRPr lang="en-US" altLang="zh-CN" dirty="0" smtClean="0"/>
          </a:p>
          <a:p>
            <a:r>
              <a:rPr lang="en-US" altLang="zh-CN" b="1" dirty="0" smtClean="0"/>
              <a:t>In-device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implementation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help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get</a:t>
            </a:r>
            <a:r>
              <a:rPr lang="zh-CN" altLang="en-US" dirty="0" smtClean="0"/>
              <a:t> </a:t>
            </a:r>
            <a:r>
              <a:rPr lang="en-US" altLang="zh-CN" dirty="0" smtClean="0"/>
              <a:t>rid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loops</a:t>
            </a:r>
            <a:endParaRPr lang="en-US" altLang="zh-CN" dirty="0" smtClean="0"/>
          </a:p>
        </p:txBody>
      </p:sp>
      <p:sp>
        <p:nvSpPr>
          <p:cNvPr id="110" name="椭圆 172"/>
          <p:cNvSpPr/>
          <p:nvPr/>
        </p:nvSpPr>
        <p:spPr>
          <a:xfrm>
            <a:off x="4800157" y="330151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1" name="椭圆 172"/>
          <p:cNvSpPr/>
          <p:nvPr/>
        </p:nvSpPr>
        <p:spPr>
          <a:xfrm>
            <a:off x="2998615" y="333784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pic>
        <p:nvPicPr>
          <p:cNvPr id="113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49" y="3648508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6" name="Straight Connector 66"/>
          <p:cNvCxnSpPr/>
          <p:nvPr/>
        </p:nvCxnSpPr>
        <p:spPr>
          <a:xfrm>
            <a:off x="4202506" y="3752857"/>
            <a:ext cx="684587" cy="13798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66"/>
          <p:cNvCxnSpPr/>
          <p:nvPr/>
        </p:nvCxnSpPr>
        <p:spPr>
          <a:xfrm flipH="1">
            <a:off x="5332222" y="3649460"/>
            <a:ext cx="571179" cy="241385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1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14" y="3030024"/>
            <a:ext cx="615177" cy="722833"/>
          </a:xfrm>
          <a:prstGeom prst="rect">
            <a:avLst/>
          </a:prstGeom>
        </p:spPr>
      </p:pic>
      <p:pic>
        <p:nvPicPr>
          <p:cNvPr id="122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90" y="3017455"/>
            <a:ext cx="615177" cy="722833"/>
          </a:xfrm>
          <a:prstGeom prst="rect">
            <a:avLst/>
          </a:prstGeom>
        </p:spPr>
      </p:pic>
      <p:sp>
        <p:nvSpPr>
          <p:cNvPr id="123" name="Rounded Rectangular Callout 122"/>
          <p:cNvSpPr/>
          <p:nvPr/>
        </p:nvSpPr>
        <p:spPr>
          <a:xfrm>
            <a:off x="2390174" y="4561605"/>
            <a:ext cx="5307971" cy="1882350"/>
          </a:xfrm>
          <a:prstGeom prst="wedgeRoundRectCallout">
            <a:avLst>
              <a:gd name="adj1" fmla="val -1072"/>
              <a:gd name="adj2" fmla="val -61589"/>
              <a:gd name="adj3" fmla="val 16667"/>
            </a:avLst>
          </a:prstGeom>
          <a:noFill/>
          <a:ln w="38100" cmpd="sng">
            <a:solidFill>
              <a:srgbClr val="008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68"/>
          <p:cNvSpPr/>
          <p:nvPr/>
        </p:nvSpPr>
        <p:spPr>
          <a:xfrm>
            <a:off x="2579066" y="4767876"/>
            <a:ext cx="2423464" cy="615827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Cellular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Signaling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err="1" smtClean="0">
                <a:solidFill>
                  <a:schemeClr val="tx1"/>
                </a:solidFill>
              </a:rPr>
              <a:t>Msg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(</a:t>
            </a:r>
            <a:r>
              <a:rPr lang="en-US" altLang="zh-CN" b="1" dirty="0" err="1" smtClean="0">
                <a:solidFill>
                  <a:schemeClr val="tx1"/>
                </a:solidFill>
              </a:rPr>
              <a:t>MobileInsight</a:t>
            </a:r>
            <a:r>
              <a:rPr lang="en-US" altLang="zh-CN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44" y="5075789"/>
            <a:ext cx="515852" cy="515852"/>
          </a:xfrm>
          <a:prstGeom prst="rect">
            <a:avLst/>
          </a:prstGeom>
        </p:spPr>
      </p:pic>
      <p:sp>
        <p:nvSpPr>
          <p:cNvPr id="125" name="Rectangle 68"/>
          <p:cNvSpPr/>
          <p:nvPr/>
        </p:nvSpPr>
        <p:spPr>
          <a:xfrm>
            <a:off x="5536210" y="4767876"/>
            <a:ext cx="1917412" cy="615827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Decision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Logic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Inference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6" name="Rectangle 68"/>
          <p:cNvSpPr/>
          <p:nvPr/>
        </p:nvSpPr>
        <p:spPr>
          <a:xfrm>
            <a:off x="2573341" y="5733522"/>
            <a:ext cx="2429189" cy="615827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Configuration</a:t>
            </a:r>
            <a:r>
              <a:rPr lang="zh-CN" altLang="en-US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Collector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7" name="Rectangle 68"/>
          <p:cNvSpPr/>
          <p:nvPr/>
        </p:nvSpPr>
        <p:spPr>
          <a:xfrm>
            <a:off x="5536210" y="5733522"/>
            <a:ext cx="1917412" cy="615827"/>
          </a:xfrm>
          <a:prstGeom prst="rect">
            <a:avLst/>
          </a:prstGeom>
          <a:pattFill prst="lgCheck">
            <a:fgClr>
              <a:srgbClr val="CCFFCC"/>
            </a:fgClr>
            <a:bgClr>
              <a:prstClr val="white"/>
            </a:bgClr>
          </a:pattFill>
          <a:ln w="1905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CN" dirty="0">
                <a:solidFill>
                  <a:schemeClr val="tx1"/>
                </a:solidFill>
              </a:rPr>
              <a:t>Instability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Condition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Checker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7582215" y="5558990"/>
            <a:ext cx="1308100" cy="493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b="1" dirty="0" smtClean="0">
                <a:cs typeface="Calibri"/>
              </a:rPr>
              <a:t>Counter</a:t>
            </a:r>
          </a:p>
          <a:p>
            <a:pPr algn="ctr">
              <a:lnSpc>
                <a:spcPct val="70000"/>
              </a:lnSpc>
            </a:pPr>
            <a:r>
              <a:rPr lang="en-US" b="1" dirty="0" smtClean="0">
                <a:cs typeface="Calibri"/>
              </a:rPr>
              <a:t>examples</a:t>
            </a:r>
            <a:endParaRPr lang="en-US" b="1" dirty="0">
              <a:cs typeface="Calibri"/>
            </a:endParaRPr>
          </a:p>
        </p:txBody>
      </p:sp>
      <p:sp>
        <p:nvSpPr>
          <p:cNvPr id="130" name="Line 121"/>
          <p:cNvSpPr>
            <a:spLocks noChangeShapeType="1"/>
          </p:cNvSpPr>
          <p:nvPr/>
        </p:nvSpPr>
        <p:spPr bwMode="auto">
          <a:xfrm flipV="1">
            <a:off x="7453622" y="6033098"/>
            <a:ext cx="1489123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 wrap="none"/>
          <a:lstStyle/>
          <a:p>
            <a:endParaRPr lang="en-US" dirty="0"/>
          </a:p>
        </p:txBody>
      </p:sp>
      <p:pic>
        <p:nvPicPr>
          <p:cNvPr id="131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415" y="487000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" name="Straight Connector 66"/>
          <p:cNvCxnSpPr/>
          <p:nvPr/>
        </p:nvCxnSpPr>
        <p:spPr>
          <a:xfrm flipV="1">
            <a:off x="9330171" y="5265509"/>
            <a:ext cx="654682" cy="1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8942745" y="5690133"/>
            <a:ext cx="1539242" cy="759025"/>
            <a:chOff x="8942745" y="5690133"/>
            <a:chExt cx="1539242" cy="759025"/>
          </a:xfrm>
        </p:grpSpPr>
        <p:sp>
          <p:nvSpPr>
            <p:cNvPr id="128" name="Rectangle 68"/>
            <p:cNvSpPr/>
            <p:nvPr/>
          </p:nvSpPr>
          <p:spPr>
            <a:xfrm>
              <a:off x="8942745" y="5690133"/>
              <a:ext cx="1539242" cy="759025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9049530" y="5762053"/>
              <a:ext cx="13649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cs typeface="Calibri"/>
                </a:rPr>
                <a:t>Empirical </a:t>
              </a:r>
            </a:p>
            <a:p>
              <a:pPr algn="ctr"/>
              <a:r>
                <a:rPr lang="en-US" dirty="0" smtClean="0">
                  <a:cs typeface="Calibri"/>
                </a:rPr>
                <a:t>Validation</a:t>
              </a:r>
              <a:endParaRPr lang="en-US" dirty="0">
                <a:cs typeface="Calibri"/>
              </a:endParaRPr>
            </a:p>
          </p:txBody>
        </p:sp>
      </p:grpSp>
      <p:pic>
        <p:nvPicPr>
          <p:cNvPr id="144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10" y="4836157"/>
            <a:ext cx="615177" cy="722833"/>
          </a:xfrm>
          <a:prstGeom prst="rect">
            <a:avLst/>
          </a:prstGeom>
        </p:spPr>
      </p:pic>
      <p:sp>
        <p:nvSpPr>
          <p:cNvPr id="145" name="Line 121"/>
          <p:cNvSpPr>
            <a:spLocks noChangeShapeType="1"/>
          </p:cNvSpPr>
          <p:nvPr/>
        </p:nvSpPr>
        <p:spPr bwMode="auto">
          <a:xfrm flipH="1">
            <a:off x="3761297" y="5383703"/>
            <a:ext cx="0" cy="3783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46" name="Line 121"/>
          <p:cNvSpPr>
            <a:spLocks noChangeShapeType="1"/>
          </p:cNvSpPr>
          <p:nvPr/>
        </p:nvSpPr>
        <p:spPr bwMode="auto">
          <a:xfrm flipH="1">
            <a:off x="6529576" y="5369815"/>
            <a:ext cx="0" cy="37835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47" name="Line 121"/>
          <p:cNvSpPr>
            <a:spLocks noChangeShapeType="1"/>
          </p:cNvSpPr>
          <p:nvPr/>
        </p:nvSpPr>
        <p:spPr bwMode="auto">
          <a:xfrm>
            <a:off x="5002528" y="5062763"/>
            <a:ext cx="533681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48" name="Line 121"/>
          <p:cNvSpPr>
            <a:spLocks noChangeShapeType="1"/>
          </p:cNvSpPr>
          <p:nvPr/>
        </p:nvSpPr>
        <p:spPr bwMode="auto">
          <a:xfrm>
            <a:off x="5002528" y="6052971"/>
            <a:ext cx="533681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18728"/>
            <a:ext cx="324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hlinkClick r:id="rId8"/>
              </a:rPr>
              <a:t>http://metro.cs.ucla.edu/mobile_insight/</a:t>
            </a:r>
            <a:r>
              <a:rPr lang="zh-CN" altLang="en-US" sz="1400" dirty="0" smtClean="0"/>
              <a:t> 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4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6" grpId="0" animBg="1"/>
      <p:bldP spid="127" grpId="0" animBg="1"/>
      <p:bldP spid="129" grpId="0"/>
      <p:bldP spid="130" grpId="0" animBg="1"/>
      <p:bldP spid="145" grpId="0" animBg="1"/>
      <p:bldP spid="146" grpId="0" animBg="1"/>
      <p:bldP spid="147" grpId="0" animBg="1"/>
      <p:bldP spid="148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Persistent Loop Detection: Evaluation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内容占位符 1"/>
          <p:cNvSpPr>
            <a:spLocks noGrp="1"/>
          </p:cNvSpPr>
          <p:nvPr>
            <p:ph idx="1"/>
          </p:nvPr>
        </p:nvSpPr>
        <p:spPr>
          <a:xfrm>
            <a:off x="838200" y="1417320"/>
            <a:ext cx="10515600" cy="176879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major</a:t>
            </a:r>
            <a:r>
              <a:rPr lang="zh-CN" altLang="en-US" dirty="0" smtClean="0"/>
              <a:t> </a:t>
            </a:r>
            <a:r>
              <a:rPr lang="en-US" altLang="zh-CN" dirty="0" smtClean="0"/>
              <a:t>U.S.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operators </a:t>
            </a:r>
            <a:endParaRPr lang="zh-CN" altLang="en-US" dirty="0" smtClean="0"/>
          </a:p>
          <a:p>
            <a:r>
              <a:rPr lang="en-US" altLang="zh-CN" dirty="0" smtClean="0"/>
              <a:t>63</a:t>
            </a:r>
            <a:r>
              <a:rPr lang="zh-CN" altLang="en-US" dirty="0" smtClean="0"/>
              <a:t> </a:t>
            </a:r>
            <a:r>
              <a:rPr lang="en-US" altLang="zh-CN" dirty="0" smtClean="0"/>
              <a:t>indoor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locations,</a:t>
            </a:r>
            <a:r>
              <a:rPr lang="zh-CN" altLang="en-US" dirty="0" smtClean="0"/>
              <a:t> </a:t>
            </a:r>
            <a:r>
              <a:rPr lang="en-US" altLang="zh-CN" dirty="0" smtClean="0"/>
              <a:t>50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outdoor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locations</a:t>
            </a:r>
            <a:endParaRPr lang="zh-CN" altLang="en-US" dirty="0" smtClean="0"/>
          </a:p>
          <a:p>
            <a:r>
              <a:rPr lang="en-US" altLang="zh-CN" dirty="0" smtClean="0"/>
              <a:t>21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instabilities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detected,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observed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reality</a:t>
            </a:r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3" y="3400424"/>
            <a:ext cx="8424863" cy="2843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2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8081" y="8995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Mobility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Management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is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Ubiquitous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and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Critical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2" name="灯片编号占位符 3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4" name="内容占位符 2"/>
          <p:cNvSpPr>
            <a:spLocks noGrp="1"/>
          </p:cNvSpPr>
          <p:nvPr>
            <p:ph idx="1"/>
          </p:nvPr>
        </p:nvSpPr>
        <p:spPr>
          <a:xfrm>
            <a:off x="369376" y="1725267"/>
            <a:ext cx="11453248" cy="164047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Ubiquitous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users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anytime</a:t>
            </a:r>
            <a:r>
              <a:rPr lang="en-US" altLang="zh-CN" b="1" dirty="0"/>
              <a:t>, </a:t>
            </a:r>
            <a:r>
              <a:rPr lang="en-US" altLang="zh-CN" b="1" dirty="0" smtClean="0"/>
              <a:t>anywhere</a:t>
            </a:r>
            <a:endParaRPr lang="en-US" altLang="zh-CN" dirty="0"/>
          </a:p>
          <a:p>
            <a:r>
              <a:rPr lang="en-US" altLang="zh-CN" dirty="0" smtClean="0"/>
              <a:t>Vital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performance</a:t>
            </a:r>
            <a:r>
              <a:rPr lang="zh-CN" altLang="en-US" dirty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seamless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connectivity</a:t>
            </a:r>
            <a:endParaRPr lang="zh-CN" altLang="en-US" dirty="0" smtClean="0"/>
          </a:p>
        </p:txBody>
      </p:sp>
      <p:sp>
        <p:nvSpPr>
          <p:cNvPr id="7" name="椭圆 172"/>
          <p:cNvSpPr/>
          <p:nvPr/>
        </p:nvSpPr>
        <p:spPr>
          <a:xfrm>
            <a:off x="2498069" y="5055076"/>
            <a:ext cx="2468880" cy="775291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椭圆 172"/>
          <p:cNvSpPr/>
          <p:nvPr/>
        </p:nvSpPr>
        <p:spPr>
          <a:xfrm>
            <a:off x="4037685" y="5090402"/>
            <a:ext cx="2468880" cy="775291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椭圆 172"/>
          <p:cNvSpPr/>
          <p:nvPr/>
        </p:nvSpPr>
        <p:spPr>
          <a:xfrm>
            <a:off x="5498501" y="5077917"/>
            <a:ext cx="2468880" cy="775291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椭圆 172"/>
          <p:cNvSpPr/>
          <p:nvPr/>
        </p:nvSpPr>
        <p:spPr>
          <a:xfrm>
            <a:off x="6875937" y="5088992"/>
            <a:ext cx="2468880" cy="775291"/>
          </a:xfrm>
          <a:prstGeom prst="ellipse">
            <a:avLst/>
          </a:prstGeom>
          <a:solidFill>
            <a:srgbClr val="FFC0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Straight Connector 66"/>
          <p:cNvCxnSpPr/>
          <p:nvPr/>
        </p:nvCxnSpPr>
        <p:spPr>
          <a:xfrm flipV="1">
            <a:off x="4711700" y="5263854"/>
            <a:ext cx="536878" cy="505960"/>
          </a:xfrm>
          <a:prstGeom prst="line">
            <a:avLst/>
          </a:prstGeom>
          <a:ln w="38100" cmpd="sng">
            <a:solidFill>
              <a:srgbClr val="000000"/>
            </a:solidFill>
            <a:prstDash val="sysDot"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6860" y="4031375"/>
            <a:ext cx="3004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Cellular Networks</a:t>
            </a:r>
            <a:endParaRPr lang="en-US" sz="2800" dirty="0"/>
          </a:p>
        </p:txBody>
      </p:sp>
      <p:cxnSp>
        <p:nvCxnSpPr>
          <p:cNvPr id="13" name="Straight Connector 66"/>
          <p:cNvCxnSpPr/>
          <p:nvPr/>
        </p:nvCxnSpPr>
        <p:spPr>
          <a:xfrm flipH="1">
            <a:off x="3897579" y="5946536"/>
            <a:ext cx="4636821" cy="11764"/>
          </a:xfrm>
          <a:prstGeom prst="line">
            <a:avLst/>
          </a:prstGeom>
          <a:ln w="38100" cmpd="sng">
            <a:solidFill>
              <a:srgbClr val="000000"/>
            </a:solidFill>
            <a:prstDash val="sysDot"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02" y="560612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01" y="555323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66"/>
          <p:cNvCxnSpPr/>
          <p:nvPr/>
        </p:nvCxnSpPr>
        <p:spPr>
          <a:xfrm flipH="1" flipV="1">
            <a:off x="3792237" y="5233849"/>
            <a:ext cx="113361" cy="630436"/>
          </a:xfrm>
          <a:prstGeom prst="line">
            <a:avLst/>
          </a:prstGeom>
          <a:ln w="38100" cmpd="sng">
            <a:solidFill>
              <a:srgbClr val="000000"/>
            </a:solidFill>
            <a:prstDash val="sysDot"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66"/>
          <p:cNvCxnSpPr/>
          <p:nvPr/>
        </p:nvCxnSpPr>
        <p:spPr>
          <a:xfrm flipV="1">
            <a:off x="6627181" y="5225557"/>
            <a:ext cx="102831" cy="638726"/>
          </a:xfrm>
          <a:prstGeom prst="line">
            <a:avLst/>
          </a:prstGeom>
          <a:ln w="38100" cmpd="sng">
            <a:solidFill>
              <a:srgbClr val="000000"/>
            </a:solidFill>
            <a:prstDash val="sysDot"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6"/>
          <p:cNvCxnSpPr/>
          <p:nvPr/>
        </p:nvCxnSpPr>
        <p:spPr>
          <a:xfrm flipH="1" flipV="1">
            <a:off x="8003302" y="5314809"/>
            <a:ext cx="378698" cy="492029"/>
          </a:xfrm>
          <a:prstGeom prst="line">
            <a:avLst/>
          </a:prstGeom>
          <a:ln w="38100" cmpd="sng">
            <a:solidFill>
              <a:srgbClr val="000000"/>
            </a:solidFill>
            <a:prstDash val="sysDot"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928" y="3904374"/>
            <a:ext cx="7230644" cy="737245"/>
          </a:xfrm>
          <a:prstGeom prst="rect">
            <a:avLst/>
          </a:prstGeom>
        </p:spPr>
      </p:pic>
      <p:pic>
        <p:nvPicPr>
          <p:cNvPr id="67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7" y="4635575"/>
            <a:ext cx="615177" cy="722833"/>
          </a:xfrm>
          <a:prstGeom prst="rect">
            <a:avLst/>
          </a:prstGeom>
        </p:spPr>
      </p:pic>
      <p:pic>
        <p:nvPicPr>
          <p:cNvPr id="68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70" y="4620017"/>
            <a:ext cx="615177" cy="722833"/>
          </a:xfrm>
          <a:prstGeom prst="rect">
            <a:avLst/>
          </a:prstGeom>
        </p:spPr>
      </p:pic>
      <p:pic>
        <p:nvPicPr>
          <p:cNvPr id="69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65" y="4623656"/>
            <a:ext cx="615177" cy="722833"/>
          </a:xfrm>
          <a:prstGeom prst="rect">
            <a:avLst/>
          </a:prstGeom>
        </p:spPr>
      </p:pic>
      <p:pic>
        <p:nvPicPr>
          <p:cNvPr id="70" name="Picture 8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36" y="4602669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7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"/>
    </mc:Choice>
    <mc:Fallback xmlns="">
      <p:transition spd="slow" advTm="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022E-16 L 0.42187 -0.0071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Guideline for Instability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Fix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578620"/>
            <a:ext cx="5970656" cy="469462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Multiple fix schemes exist</a:t>
            </a:r>
            <a:endParaRPr lang="en-US" altLang="zh-CN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>
            <a:stCxn id="28" idx="0"/>
            <a:endCxn id="16" idx="0"/>
          </p:cNvCxnSpPr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>
            <a:stCxn id="38" idx="3"/>
          </p:cNvCxnSpPr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33903" y="261102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33903" y="5280647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8" name="Straight Connector 57"/>
          <p:cNvCxnSpPr>
            <a:endCxn id="28" idx="3"/>
          </p:cNvCxnSpPr>
          <p:nvPr/>
        </p:nvCxnSpPr>
        <p:spPr>
          <a:xfrm>
            <a:off x="8012614" y="2592113"/>
            <a:ext cx="622319" cy="127900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3348" y="4079334"/>
            <a:ext cx="265677" cy="29672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55541" y="5326287"/>
            <a:ext cx="1054524" cy="2432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45" idx="2"/>
          </p:cNvCxnSpPr>
          <p:nvPr/>
        </p:nvCxnSpPr>
        <p:spPr>
          <a:xfrm flipV="1">
            <a:off x="8012614" y="6273248"/>
            <a:ext cx="1487438" cy="49075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17" idx="3"/>
          </p:cNvCxnSpPr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6" idx="2"/>
            <a:endCxn id="44" idx="0"/>
          </p:cNvCxnSpPr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54196" y="4919222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1,1</a:t>
            </a:r>
            <a:r>
              <a:rPr lang="en-US" b="1" dirty="0" smtClean="0">
                <a:solidFill>
                  <a:srgbClr val="FF0000"/>
                </a:solidFill>
              </a:rPr>
              <a:t>&lt;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34125" y="5157401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2,2</a:t>
            </a:r>
            <a:r>
              <a:rPr lang="en-US" b="1" smtClean="0">
                <a:solidFill>
                  <a:srgbClr val="FF0000"/>
                </a:solidFill>
              </a:rPr>
              <a:t>= Pref</a:t>
            </a:r>
            <a:r>
              <a:rPr lang="en-US" b="1" baseline="-25000" smtClean="0">
                <a:solidFill>
                  <a:srgbClr val="FF0000"/>
                </a:solidFill>
              </a:rPr>
              <a:t>2,3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797716" y="3553986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3,3</a:t>
            </a:r>
            <a:r>
              <a:rPr lang="en-US" b="1" dirty="0" smtClean="0">
                <a:solidFill>
                  <a:srgbClr val="FF0000"/>
                </a:solidFill>
              </a:rPr>
              <a:t>&lt; Pref</a:t>
            </a:r>
            <a:r>
              <a:rPr lang="en-US" b="1" baseline="-25000" dirty="0" smtClean="0">
                <a:solidFill>
                  <a:srgbClr val="FF0000"/>
                </a:solidFill>
              </a:rPr>
              <a:t>3,1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72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73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1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Guideline for Instability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Fix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578620"/>
            <a:ext cx="5970656" cy="469462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Multiple fix schemes exist</a:t>
            </a:r>
            <a:endParaRPr lang="en-US" altLang="zh-CN" dirty="0"/>
          </a:p>
          <a:p>
            <a:pPr lvl="1"/>
            <a:r>
              <a:rPr lang="en-US" altLang="zh-CN" b="1" dirty="0" smtClean="0"/>
              <a:t>Fix 1: </a:t>
            </a:r>
            <a:r>
              <a:rPr lang="en-US" altLang="zh-CN" dirty="0" smtClean="0"/>
              <a:t>on Cell 1, 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1,1</a:t>
            </a:r>
            <a:r>
              <a:rPr lang="hr-HR" altLang="zh-CN" dirty="0" smtClean="0"/>
              <a:t>&gt; Pref</a:t>
            </a:r>
            <a:r>
              <a:rPr lang="hr-HR" altLang="zh-CN" baseline="-25000" dirty="0" smtClean="0"/>
              <a:t>1,2</a:t>
            </a:r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chemeClr val="tx1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/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634301"/>
              </p:ext>
            </p:extLst>
          </p:nvPr>
        </p:nvGraphicFramePr>
        <p:xfrm>
          <a:off x="6633903" y="261102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33903" y="5280647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8" name="Straight Connector 57"/>
          <p:cNvCxnSpPr/>
          <p:nvPr/>
        </p:nvCxnSpPr>
        <p:spPr>
          <a:xfrm>
            <a:off x="8012614" y="2592113"/>
            <a:ext cx="622319" cy="127900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3348" y="4079334"/>
            <a:ext cx="265677" cy="29672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55541" y="5326287"/>
            <a:ext cx="1054524" cy="2432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45" idx="2"/>
          </p:cNvCxnSpPr>
          <p:nvPr/>
        </p:nvCxnSpPr>
        <p:spPr>
          <a:xfrm flipV="1">
            <a:off x="8012614" y="6273248"/>
            <a:ext cx="1487438" cy="49075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6" idx="2"/>
            <a:endCxn id="44" idx="0"/>
          </p:cNvCxnSpPr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54196" y="4919222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Pref</a:t>
            </a:r>
            <a:r>
              <a:rPr lang="en-US" b="1" baseline="-25000" dirty="0" smtClean="0"/>
              <a:t>1,1</a:t>
            </a:r>
            <a:r>
              <a:rPr lang="en-US" altLang="zh-CN" b="1" dirty="0" smtClean="0"/>
              <a:t>&gt;</a:t>
            </a:r>
            <a:r>
              <a:rPr lang="en-US" b="1" dirty="0" smtClean="0"/>
              <a:t> Pref</a:t>
            </a:r>
            <a:r>
              <a:rPr lang="en-US" b="1" baseline="-25000" dirty="0" smtClean="0"/>
              <a:t>1,2</a:t>
            </a:r>
            <a:endParaRPr lang="en-US" b="1" dirty="0"/>
          </a:p>
        </p:txBody>
      </p:sp>
      <p:sp>
        <p:nvSpPr>
          <p:cNvPr id="61" name="Rectangle 60"/>
          <p:cNvSpPr/>
          <p:nvPr/>
        </p:nvSpPr>
        <p:spPr>
          <a:xfrm>
            <a:off x="10134125" y="5157401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2,2</a:t>
            </a:r>
            <a:r>
              <a:rPr lang="en-US" b="1" smtClean="0">
                <a:solidFill>
                  <a:srgbClr val="FF0000"/>
                </a:solidFill>
              </a:rPr>
              <a:t>= Pref</a:t>
            </a:r>
            <a:r>
              <a:rPr lang="en-US" b="1" baseline="-25000" smtClean="0">
                <a:solidFill>
                  <a:srgbClr val="FF0000"/>
                </a:solidFill>
              </a:rPr>
              <a:t>2,3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797716" y="3553986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3,3</a:t>
            </a:r>
            <a:r>
              <a:rPr lang="en-US" b="1" dirty="0" smtClean="0">
                <a:solidFill>
                  <a:srgbClr val="FF0000"/>
                </a:solidFill>
              </a:rPr>
              <a:t>&lt; Pref</a:t>
            </a:r>
            <a:r>
              <a:rPr lang="en-US" b="1" baseline="-25000" dirty="0" smtClean="0">
                <a:solidFill>
                  <a:srgbClr val="FF0000"/>
                </a:solidFill>
              </a:rPr>
              <a:t>3,1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72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73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861" y="4889473"/>
            <a:ext cx="1052385" cy="635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1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Guideline for Instability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Fix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578620"/>
            <a:ext cx="5970656" cy="469462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Multiple fix schemes exist</a:t>
            </a:r>
            <a:endParaRPr lang="zh-CN" altLang="en-US" dirty="0" smtClean="0"/>
          </a:p>
          <a:p>
            <a:pPr lvl="1"/>
            <a:r>
              <a:rPr lang="en-US" altLang="zh-CN" b="1" dirty="0"/>
              <a:t>Fix 1: </a:t>
            </a:r>
            <a:r>
              <a:rPr lang="en-US" altLang="zh-CN" dirty="0"/>
              <a:t>on Cell 1, set </a:t>
            </a:r>
            <a:r>
              <a:rPr lang="hr-HR" altLang="zh-CN" dirty="0"/>
              <a:t>Pref</a:t>
            </a:r>
            <a:r>
              <a:rPr lang="hr-HR" altLang="zh-CN" baseline="-25000" dirty="0"/>
              <a:t>1,1</a:t>
            </a:r>
            <a:r>
              <a:rPr lang="hr-HR" altLang="zh-CN" dirty="0"/>
              <a:t>&gt; Pref</a:t>
            </a:r>
            <a:r>
              <a:rPr lang="hr-HR" altLang="zh-CN" baseline="-25000" dirty="0"/>
              <a:t>1,2</a:t>
            </a:r>
          </a:p>
          <a:p>
            <a:pPr lvl="1"/>
            <a:r>
              <a:rPr lang="en-US" altLang="zh-CN" b="1" dirty="0"/>
              <a:t>Fix 2: </a:t>
            </a:r>
            <a:r>
              <a:rPr lang="en-US" altLang="zh-CN" dirty="0"/>
              <a:t>on Cell 2, set </a:t>
            </a:r>
            <a:r>
              <a:rPr lang="hr-HR" altLang="zh-CN" dirty="0"/>
              <a:t>Pref</a:t>
            </a:r>
            <a:r>
              <a:rPr lang="hr-HR" altLang="zh-CN" baseline="-25000" dirty="0"/>
              <a:t>2,2</a:t>
            </a:r>
            <a:r>
              <a:rPr lang="hr-HR" altLang="zh-CN" dirty="0"/>
              <a:t>&gt; Pref</a:t>
            </a:r>
            <a:r>
              <a:rPr lang="hr-HR" altLang="zh-CN" baseline="-25000" dirty="0"/>
              <a:t>2,3</a:t>
            </a:r>
          </a:p>
          <a:p>
            <a:pPr lvl="1"/>
            <a:endParaRPr lang="en-US" altLang="zh-CN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chemeClr val="tx1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/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33903" y="261102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459370"/>
              </p:ext>
            </p:extLst>
          </p:nvPr>
        </p:nvGraphicFramePr>
        <p:xfrm>
          <a:off x="6633903" y="5280647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8" name="Straight Connector 57"/>
          <p:cNvCxnSpPr/>
          <p:nvPr/>
        </p:nvCxnSpPr>
        <p:spPr>
          <a:xfrm>
            <a:off x="8012614" y="2592113"/>
            <a:ext cx="622319" cy="127900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3348" y="4079334"/>
            <a:ext cx="265677" cy="29672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55541" y="5326287"/>
            <a:ext cx="1054524" cy="2432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45" idx="2"/>
          </p:cNvCxnSpPr>
          <p:nvPr/>
        </p:nvCxnSpPr>
        <p:spPr>
          <a:xfrm flipV="1">
            <a:off x="8012614" y="6273248"/>
            <a:ext cx="1487438" cy="49075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6" idx="2"/>
            <a:endCxn id="44" idx="0"/>
          </p:cNvCxnSpPr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54196" y="4919222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1,1</a:t>
            </a:r>
            <a:r>
              <a:rPr lang="en-US" b="1" dirty="0" smtClean="0">
                <a:solidFill>
                  <a:srgbClr val="FF0000"/>
                </a:solidFill>
              </a:rPr>
              <a:t>&lt;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34125" y="5157401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Pref</a:t>
            </a:r>
            <a:r>
              <a:rPr lang="en-US" b="1" baseline="-25000" dirty="0" smtClean="0"/>
              <a:t>2,2</a:t>
            </a:r>
            <a:r>
              <a:rPr lang="en-US" altLang="zh-CN" b="1" dirty="0" smtClean="0"/>
              <a:t>&gt;</a:t>
            </a:r>
            <a:r>
              <a:rPr lang="en-US" b="1" dirty="0" smtClean="0"/>
              <a:t> Pref</a:t>
            </a:r>
            <a:r>
              <a:rPr lang="en-US" b="1" baseline="-25000" dirty="0" smtClean="0"/>
              <a:t>2,3</a:t>
            </a:r>
            <a:endParaRPr lang="en-US" b="1" dirty="0"/>
          </a:p>
        </p:txBody>
      </p:sp>
      <p:sp>
        <p:nvSpPr>
          <p:cNvPr id="62" name="Rectangle 61"/>
          <p:cNvSpPr/>
          <p:nvPr/>
        </p:nvSpPr>
        <p:spPr>
          <a:xfrm>
            <a:off x="8797716" y="3553986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3,3</a:t>
            </a:r>
            <a:r>
              <a:rPr lang="en-US" b="1" dirty="0" smtClean="0">
                <a:solidFill>
                  <a:srgbClr val="FF0000"/>
                </a:solidFill>
              </a:rPr>
              <a:t>&lt; Pref</a:t>
            </a:r>
            <a:r>
              <a:rPr lang="en-US" b="1" baseline="-25000" dirty="0" smtClean="0">
                <a:solidFill>
                  <a:srgbClr val="FF0000"/>
                </a:solidFill>
              </a:rPr>
              <a:t>3,1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72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73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5127" y="5132487"/>
            <a:ext cx="1052385" cy="635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Guideline for Instability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Fix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578620"/>
            <a:ext cx="5970656" cy="469462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Multiple fix schemes exist</a:t>
            </a:r>
            <a:endParaRPr lang="en-US" altLang="zh-CN" dirty="0"/>
          </a:p>
          <a:p>
            <a:pPr lvl="1"/>
            <a:r>
              <a:rPr lang="en-US" altLang="zh-CN" b="1" dirty="0" smtClean="0"/>
              <a:t>Fix 1: </a:t>
            </a:r>
            <a:r>
              <a:rPr lang="en-US" altLang="zh-CN" dirty="0" smtClean="0"/>
              <a:t>on Cell 1, 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1,1</a:t>
            </a:r>
            <a:r>
              <a:rPr lang="hr-HR" altLang="zh-CN" dirty="0" smtClean="0"/>
              <a:t>&gt; Pref</a:t>
            </a:r>
            <a:r>
              <a:rPr lang="hr-HR" altLang="zh-CN" baseline="-25000" dirty="0" smtClean="0"/>
              <a:t>1,2</a:t>
            </a:r>
          </a:p>
          <a:p>
            <a:pPr lvl="1"/>
            <a:r>
              <a:rPr lang="en-US" altLang="zh-CN" b="1" dirty="0"/>
              <a:t>Fix </a:t>
            </a:r>
            <a:r>
              <a:rPr lang="en-US" altLang="zh-CN" b="1" dirty="0" smtClean="0"/>
              <a:t>2: </a:t>
            </a:r>
            <a:r>
              <a:rPr lang="en-US" altLang="zh-CN" dirty="0"/>
              <a:t>on Cell </a:t>
            </a:r>
            <a:r>
              <a:rPr lang="en-US" altLang="zh-CN" dirty="0" smtClean="0"/>
              <a:t>2, </a:t>
            </a:r>
            <a:r>
              <a:rPr lang="en-US" altLang="zh-CN" dirty="0"/>
              <a:t>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2,2</a:t>
            </a:r>
            <a:r>
              <a:rPr lang="hr-HR" altLang="zh-CN" dirty="0" smtClean="0"/>
              <a:t>&gt; Pref</a:t>
            </a:r>
            <a:r>
              <a:rPr lang="hr-HR" altLang="zh-CN" baseline="-25000" dirty="0" smtClean="0"/>
              <a:t>2,3</a:t>
            </a:r>
            <a:endParaRPr lang="hr-HR" altLang="zh-CN" baseline="-25000" dirty="0"/>
          </a:p>
          <a:p>
            <a:r>
              <a:rPr lang="hr-HR" altLang="zh-CN" b="1" dirty="0" smtClean="0"/>
              <a:t>But some </a:t>
            </a:r>
            <a:r>
              <a:rPr lang="hr-HR" altLang="zh-CN" b="1" dirty="0" err="1" smtClean="0"/>
              <a:t>fixes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cause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new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loops</a:t>
            </a:r>
            <a:endParaRPr lang="hr-HR" altLang="zh-CN" b="1" dirty="0" smtClean="0"/>
          </a:p>
          <a:p>
            <a:pPr lvl="1"/>
            <a:endParaRPr lang="hr-HR" altLang="zh-CN" baseline="-25000" dirty="0" smtClean="0"/>
          </a:p>
          <a:p>
            <a:pPr lvl="1"/>
            <a:endParaRPr lang="hr-HR" altLang="zh-CN" baseline="-25000" dirty="0"/>
          </a:p>
          <a:p>
            <a:pPr lvl="1"/>
            <a:endParaRPr lang="en-US" altLang="zh-CN" b="1" dirty="0"/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/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33903" y="261102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33903" y="5280647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8" name="Straight Connector 57"/>
          <p:cNvCxnSpPr/>
          <p:nvPr/>
        </p:nvCxnSpPr>
        <p:spPr>
          <a:xfrm>
            <a:off x="8012614" y="2592113"/>
            <a:ext cx="622319" cy="127900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3348" y="4079334"/>
            <a:ext cx="265677" cy="29672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55541" y="5326287"/>
            <a:ext cx="1054524" cy="2432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45" idx="2"/>
          </p:cNvCxnSpPr>
          <p:nvPr/>
        </p:nvCxnSpPr>
        <p:spPr>
          <a:xfrm flipV="1">
            <a:off x="8012614" y="6273248"/>
            <a:ext cx="1487438" cy="49075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6" idx="2"/>
            <a:endCxn id="44" idx="0"/>
          </p:cNvCxnSpPr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54196" y="4919222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1,1</a:t>
            </a:r>
            <a:r>
              <a:rPr lang="en-US" b="1" dirty="0" smtClean="0">
                <a:solidFill>
                  <a:srgbClr val="FF0000"/>
                </a:solidFill>
              </a:rPr>
              <a:t>&lt;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34125" y="5157401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2,2</a:t>
            </a:r>
            <a:r>
              <a:rPr lang="en-US" b="1" smtClean="0">
                <a:solidFill>
                  <a:srgbClr val="FF0000"/>
                </a:solidFill>
              </a:rPr>
              <a:t>= Pref</a:t>
            </a:r>
            <a:r>
              <a:rPr lang="en-US" b="1" baseline="-25000" smtClean="0">
                <a:solidFill>
                  <a:srgbClr val="FF0000"/>
                </a:solidFill>
              </a:rPr>
              <a:t>2,3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797716" y="3553986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3,3</a:t>
            </a:r>
            <a:r>
              <a:rPr lang="en-US" b="1" dirty="0" smtClean="0">
                <a:solidFill>
                  <a:srgbClr val="FF0000"/>
                </a:solidFill>
              </a:rPr>
              <a:t>&lt; Pref</a:t>
            </a:r>
            <a:r>
              <a:rPr lang="en-US" b="1" baseline="-25000" dirty="0" smtClean="0">
                <a:solidFill>
                  <a:srgbClr val="FF0000"/>
                </a:solidFill>
              </a:rPr>
              <a:t>3,1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72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73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4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Guideline for Instability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Fix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578620"/>
            <a:ext cx="5970656" cy="469462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Multiple fix schemes exist</a:t>
            </a:r>
            <a:endParaRPr lang="en-US" altLang="zh-CN" dirty="0"/>
          </a:p>
          <a:p>
            <a:pPr lvl="1"/>
            <a:r>
              <a:rPr lang="en-US" altLang="zh-CN" b="1" dirty="0" smtClean="0"/>
              <a:t>Fix 1: </a:t>
            </a:r>
            <a:r>
              <a:rPr lang="en-US" altLang="zh-CN" dirty="0" smtClean="0"/>
              <a:t>on Cell 1, 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1,1</a:t>
            </a:r>
            <a:r>
              <a:rPr lang="hr-HR" altLang="zh-CN" dirty="0" smtClean="0"/>
              <a:t>&gt; Pref</a:t>
            </a:r>
            <a:r>
              <a:rPr lang="hr-HR" altLang="zh-CN" baseline="-25000" dirty="0" smtClean="0"/>
              <a:t>1,2</a:t>
            </a:r>
          </a:p>
          <a:p>
            <a:pPr lvl="1"/>
            <a:r>
              <a:rPr lang="en-US" altLang="zh-CN" b="1" dirty="0"/>
              <a:t>Fix </a:t>
            </a:r>
            <a:r>
              <a:rPr lang="en-US" altLang="zh-CN" b="1" dirty="0" smtClean="0"/>
              <a:t>2: </a:t>
            </a:r>
            <a:r>
              <a:rPr lang="en-US" altLang="zh-CN" dirty="0"/>
              <a:t>on Cell </a:t>
            </a:r>
            <a:r>
              <a:rPr lang="en-US" altLang="zh-CN" dirty="0" smtClean="0"/>
              <a:t>2, </a:t>
            </a:r>
            <a:r>
              <a:rPr lang="en-US" altLang="zh-CN" dirty="0"/>
              <a:t>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2,2</a:t>
            </a:r>
            <a:r>
              <a:rPr lang="hr-HR" altLang="zh-CN" dirty="0" smtClean="0"/>
              <a:t>&gt; Pref</a:t>
            </a:r>
            <a:r>
              <a:rPr lang="hr-HR" altLang="zh-CN" baseline="-25000" dirty="0" smtClean="0"/>
              <a:t>2,3</a:t>
            </a:r>
            <a:endParaRPr lang="hr-HR" altLang="zh-CN" baseline="-25000" dirty="0"/>
          </a:p>
          <a:p>
            <a:r>
              <a:rPr lang="hr-HR" altLang="zh-CN" b="1" dirty="0" smtClean="0"/>
              <a:t>But some </a:t>
            </a:r>
            <a:r>
              <a:rPr lang="hr-HR" altLang="zh-CN" b="1" dirty="0" err="1" smtClean="0"/>
              <a:t>fixes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cause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new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loops</a:t>
            </a:r>
            <a:endParaRPr lang="hr-HR" altLang="zh-CN" b="1" dirty="0" smtClean="0"/>
          </a:p>
          <a:p>
            <a:pPr lvl="1"/>
            <a:r>
              <a:rPr lang="hr-HR" altLang="zh-CN" b="1" dirty="0" err="1" smtClean="0"/>
              <a:t>Fix</a:t>
            </a:r>
            <a:r>
              <a:rPr lang="hr-HR" altLang="zh-CN" b="1" dirty="0" smtClean="0"/>
              <a:t> 3: </a:t>
            </a:r>
            <a:r>
              <a:rPr lang="hr-HR" altLang="zh-CN" dirty="0" smtClean="0"/>
              <a:t>on </a:t>
            </a:r>
            <a:r>
              <a:rPr lang="hr-HR" altLang="zh-CN" dirty="0" err="1" smtClean="0"/>
              <a:t>Cell</a:t>
            </a:r>
            <a:r>
              <a:rPr lang="hr-HR" altLang="zh-CN" dirty="0" smtClean="0"/>
              <a:t> 3, </a:t>
            </a:r>
            <a:r>
              <a:rPr lang="en-US" altLang="zh-CN" dirty="0"/>
              <a:t>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2,2</a:t>
            </a:r>
            <a:r>
              <a:rPr lang="hr-HR" altLang="zh-CN" dirty="0" smtClean="0"/>
              <a:t>&lt; Pref</a:t>
            </a:r>
            <a:r>
              <a:rPr lang="hr-HR" altLang="zh-CN" baseline="-25000" dirty="0" smtClean="0"/>
              <a:t>2,1</a:t>
            </a:r>
          </a:p>
          <a:p>
            <a:pPr lvl="1"/>
            <a:endParaRPr lang="hr-HR" altLang="zh-CN" dirty="0"/>
          </a:p>
          <a:p>
            <a:pPr lvl="1"/>
            <a:endParaRPr lang="hr-HR" altLang="zh-CN" baseline="-25000" dirty="0" smtClean="0"/>
          </a:p>
          <a:p>
            <a:pPr lvl="1"/>
            <a:endParaRPr lang="hr-HR" altLang="zh-CN" baseline="-25000" dirty="0"/>
          </a:p>
          <a:p>
            <a:pPr lvl="1"/>
            <a:endParaRPr lang="en-US" altLang="zh-CN" b="1" dirty="0"/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chemeClr val="tx1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/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33903" y="261102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181645"/>
              </p:ext>
            </p:extLst>
          </p:nvPr>
        </p:nvGraphicFramePr>
        <p:xfrm>
          <a:off x="6633903" y="5280647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8" name="Straight Connector 57"/>
          <p:cNvCxnSpPr/>
          <p:nvPr/>
        </p:nvCxnSpPr>
        <p:spPr>
          <a:xfrm>
            <a:off x="8012614" y="2592113"/>
            <a:ext cx="622319" cy="127900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3348" y="4079334"/>
            <a:ext cx="265677" cy="29672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55541" y="5326287"/>
            <a:ext cx="1054524" cy="2432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45" idx="2"/>
          </p:cNvCxnSpPr>
          <p:nvPr/>
        </p:nvCxnSpPr>
        <p:spPr>
          <a:xfrm flipV="1">
            <a:off x="8012614" y="6273248"/>
            <a:ext cx="1487438" cy="49075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6" idx="2"/>
            <a:endCxn id="44" idx="0"/>
          </p:cNvCxnSpPr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54196" y="4919222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1,1</a:t>
            </a:r>
            <a:r>
              <a:rPr lang="en-US" b="1" dirty="0" smtClean="0">
                <a:solidFill>
                  <a:srgbClr val="FF0000"/>
                </a:solidFill>
              </a:rPr>
              <a:t>&lt;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34125" y="5157401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Pref</a:t>
            </a:r>
            <a:r>
              <a:rPr lang="en-US" b="1" baseline="-25000" dirty="0" smtClean="0"/>
              <a:t>2,2</a:t>
            </a:r>
            <a:r>
              <a:rPr lang="en-US" b="1" dirty="0" smtClean="0"/>
              <a:t>= Pref</a:t>
            </a:r>
            <a:r>
              <a:rPr lang="en-US" b="1" baseline="-25000" dirty="0" smtClean="0"/>
              <a:t>2,3</a:t>
            </a:r>
            <a:endParaRPr lang="en-US" b="1" dirty="0"/>
          </a:p>
        </p:txBody>
      </p:sp>
      <p:sp>
        <p:nvSpPr>
          <p:cNvPr id="62" name="Rectangle 61"/>
          <p:cNvSpPr/>
          <p:nvPr/>
        </p:nvSpPr>
        <p:spPr>
          <a:xfrm>
            <a:off x="8797716" y="3553986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3,3</a:t>
            </a:r>
            <a:r>
              <a:rPr lang="en-US" b="1" dirty="0" smtClean="0">
                <a:solidFill>
                  <a:srgbClr val="FF0000"/>
                </a:solidFill>
              </a:rPr>
              <a:t>&lt; Pref</a:t>
            </a:r>
            <a:r>
              <a:rPr lang="en-US" b="1" baseline="-25000" dirty="0" smtClean="0">
                <a:solidFill>
                  <a:srgbClr val="FF0000"/>
                </a:solidFill>
              </a:rPr>
              <a:t>3,1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72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73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5127" y="5132487"/>
            <a:ext cx="1052385" cy="635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5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Guideline for Instability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Fix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578620"/>
            <a:ext cx="5970656" cy="469462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Multiple fix schemes exist</a:t>
            </a:r>
            <a:endParaRPr lang="en-US" altLang="zh-CN" dirty="0"/>
          </a:p>
          <a:p>
            <a:pPr lvl="1"/>
            <a:r>
              <a:rPr lang="en-US" altLang="zh-CN" b="1" dirty="0" smtClean="0"/>
              <a:t>Fix 1: </a:t>
            </a:r>
            <a:r>
              <a:rPr lang="en-US" altLang="zh-CN" dirty="0" smtClean="0"/>
              <a:t>on Cell 1, 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1,1</a:t>
            </a:r>
            <a:r>
              <a:rPr lang="hr-HR" altLang="zh-CN" dirty="0" smtClean="0"/>
              <a:t>&gt; Pref</a:t>
            </a:r>
            <a:r>
              <a:rPr lang="hr-HR" altLang="zh-CN" baseline="-25000" dirty="0" smtClean="0"/>
              <a:t>1,2</a:t>
            </a:r>
          </a:p>
          <a:p>
            <a:pPr lvl="1"/>
            <a:r>
              <a:rPr lang="en-US" altLang="zh-CN" b="1" dirty="0"/>
              <a:t>Fix </a:t>
            </a:r>
            <a:r>
              <a:rPr lang="en-US" altLang="zh-CN" b="1" dirty="0" smtClean="0"/>
              <a:t>2: </a:t>
            </a:r>
            <a:r>
              <a:rPr lang="en-US" altLang="zh-CN" dirty="0"/>
              <a:t>on Cell </a:t>
            </a:r>
            <a:r>
              <a:rPr lang="en-US" altLang="zh-CN" dirty="0" smtClean="0"/>
              <a:t>2, </a:t>
            </a:r>
            <a:r>
              <a:rPr lang="en-US" altLang="zh-CN" dirty="0"/>
              <a:t>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2,2</a:t>
            </a:r>
            <a:r>
              <a:rPr lang="hr-HR" altLang="zh-CN" dirty="0" smtClean="0"/>
              <a:t>&gt; Pref</a:t>
            </a:r>
            <a:r>
              <a:rPr lang="hr-HR" altLang="zh-CN" baseline="-25000" dirty="0" smtClean="0"/>
              <a:t>2,3</a:t>
            </a:r>
            <a:endParaRPr lang="hr-HR" altLang="zh-CN" baseline="-25000" dirty="0"/>
          </a:p>
          <a:p>
            <a:r>
              <a:rPr lang="hr-HR" altLang="zh-CN" b="1" dirty="0" smtClean="0"/>
              <a:t>But some </a:t>
            </a:r>
            <a:r>
              <a:rPr lang="hr-HR" altLang="zh-CN" b="1" dirty="0" err="1" smtClean="0"/>
              <a:t>fixes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cause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new</a:t>
            </a:r>
            <a:r>
              <a:rPr lang="hr-HR" altLang="zh-CN" b="1" dirty="0" smtClean="0"/>
              <a:t> </a:t>
            </a:r>
            <a:r>
              <a:rPr lang="hr-HR" altLang="zh-CN" b="1" dirty="0" err="1" smtClean="0"/>
              <a:t>loops</a:t>
            </a:r>
            <a:endParaRPr lang="hr-HR" altLang="zh-CN" b="1" dirty="0" smtClean="0"/>
          </a:p>
          <a:p>
            <a:pPr lvl="1"/>
            <a:r>
              <a:rPr lang="hr-HR" altLang="zh-CN" b="1" dirty="0" err="1" smtClean="0"/>
              <a:t>Fix</a:t>
            </a:r>
            <a:r>
              <a:rPr lang="hr-HR" altLang="zh-CN" b="1" dirty="0" smtClean="0"/>
              <a:t> 3: </a:t>
            </a:r>
            <a:r>
              <a:rPr lang="hr-HR" altLang="zh-CN" dirty="0" smtClean="0"/>
              <a:t>on </a:t>
            </a:r>
            <a:r>
              <a:rPr lang="hr-HR" altLang="zh-CN" dirty="0" err="1" smtClean="0"/>
              <a:t>Cell</a:t>
            </a:r>
            <a:r>
              <a:rPr lang="hr-HR" altLang="zh-CN" dirty="0" smtClean="0"/>
              <a:t> 3, </a:t>
            </a:r>
            <a:r>
              <a:rPr lang="en-US" altLang="zh-CN" dirty="0"/>
              <a:t>set </a:t>
            </a:r>
            <a:r>
              <a:rPr lang="hr-HR" altLang="zh-CN" dirty="0" smtClean="0"/>
              <a:t>Pref</a:t>
            </a:r>
            <a:r>
              <a:rPr lang="hr-HR" altLang="zh-CN" baseline="-25000" dirty="0" smtClean="0"/>
              <a:t>2,2</a:t>
            </a:r>
            <a:r>
              <a:rPr lang="hr-HR" altLang="zh-CN" dirty="0" smtClean="0"/>
              <a:t>&lt; Pref</a:t>
            </a:r>
            <a:r>
              <a:rPr lang="hr-HR" altLang="zh-CN" baseline="-25000" dirty="0" smtClean="0"/>
              <a:t>2,1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  <a:sym typeface="Wingdings"/>
              </a:rPr>
              <a:t>New</a:t>
            </a:r>
            <a:r>
              <a:rPr lang="zh-CN" alt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sym typeface="Wingdings"/>
              </a:rPr>
              <a:t>loop</a:t>
            </a:r>
            <a:r>
              <a:rPr lang="en-US" altLang="zh-CN" dirty="0" smtClean="0">
                <a:sym typeface="Wingdings"/>
              </a:rPr>
              <a:t>:</a:t>
            </a:r>
            <a:r>
              <a:rPr lang="zh-CN" altLang="en-US" dirty="0" smtClean="0">
                <a:sym typeface="Wingdings"/>
              </a:rPr>
              <a:t> </a:t>
            </a:r>
            <a:r>
              <a:rPr lang="hr-HR" altLang="zh-CN" dirty="0" smtClean="0">
                <a:sym typeface="Wingdings"/>
              </a:rPr>
              <a:t>c</a:t>
            </a:r>
            <a:r>
              <a:rPr lang="hr-HR" altLang="zh-CN" baseline="-25000" dirty="0" smtClean="0">
                <a:sym typeface="Wingdings"/>
              </a:rPr>
              <a:t>1</a:t>
            </a:r>
            <a:r>
              <a:rPr lang="hr-HR" altLang="zh-CN" dirty="0" smtClean="0">
                <a:sym typeface="Wingdings"/>
              </a:rPr>
              <a:t>c</a:t>
            </a:r>
            <a:r>
              <a:rPr lang="hr-HR" altLang="zh-CN" baseline="-25000" dirty="0" smtClean="0">
                <a:sym typeface="Wingdings"/>
              </a:rPr>
              <a:t>3</a:t>
            </a:r>
            <a:r>
              <a:rPr lang="hr-HR" altLang="zh-CN" dirty="0" smtClean="0">
                <a:sym typeface="Wingdings"/>
              </a:rPr>
              <a:t>c</a:t>
            </a:r>
            <a:r>
              <a:rPr lang="en-US" altLang="zh-CN" baseline="-25000" dirty="0" smtClean="0">
                <a:sym typeface="Wingdings"/>
              </a:rPr>
              <a:t>1</a:t>
            </a:r>
            <a:endParaRPr lang="hr-HR" altLang="zh-CN" dirty="0"/>
          </a:p>
          <a:p>
            <a:pPr lvl="1"/>
            <a:endParaRPr lang="hr-HR" altLang="zh-CN" baseline="-25000" dirty="0" smtClean="0"/>
          </a:p>
          <a:p>
            <a:pPr lvl="1"/>
            <a:endParaRPr lang="hr-HR" altLang="zh-CN" baseline="-25000" dirty="0"/>
          </a:p>
          <a:p>
            <a:pPr lvl="1"/>
            <a:endParaRPr lang="en-US" altLang="zh-CN" b="1" dirty="0"/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chemeClr val="tx1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/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33903" y="261102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33903" y="5280647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8" name="Straight Connector 57"/>
          <p:cNvCxnSpPr/>
          <p:nvPr/>
        </p:nvCxnSpPr>
        <p:spPr>
          <a:xfrm>
            <a:off x="8012614" y="2592113"/>
            <a:ext cx="622319" cy="127900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3348" y="4079334"/>
            <a:ext cx="265677" cy="29672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55541" y="5326287"/>
            <a:ext cx="1054524" cy="2432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45" idx="2"/>
          </p:cNvCxnSpPr>
          <p:nvPr/>
        </p:nvCxnSpPr>
        <p:spPr>
          <a:xfrm flipV="1">
            <a:off x="8012614" y="6273248"/>
            <a:ext cx="1487438" cy="49075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6" idx="2"/>
            <a:endCxn id="44" idx="0"/>
          </p:cNvCxnSpPr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54196" y="4919222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1,1</a:t>
            </a:r>
            <a:r>
              <a:rPr lang="en-US" b="1" dirty="0" smtClean="0">
                <a:solidFill>
                  <a:srgbClr val="FF0000"/>
                </a:solidFill>
              </a:rPr>
              <a:t>&lt;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34125" y="5157401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Pref</a:t>
            </a:r>
            <a:r>
              <a:rPr lang="en-US" b="1" baseline="-25000" dirty="0" smtClean="0"/>
              <a:t>2,2</a:t>
            </a:r>
            <a:r>
              <a:rPr lang="en-US" b="1" dirty="0" smtClean="0"/>
              <a:t>= Pref</a:t>
            </a:r>
            <a:r>
              <a:rPr lang="en-US" b="1" baseline="-25000" dirty="0" smtClean="0"/>
              <a:t>2,3</a:t>
            </a:r>
            <a:endParaRPr lang="en-US" b="1" dirty="0"/>
          </a:p>
        </p:txBody>
      </p:sp>
      <p:sp>
        <p:nvSpPr>
          <p:cNvPr id="62" name="Rectangle 61"/>
          <p:cNvSpPr/>
          <p:nvPr/>
        </p:nvSpPr>
        <p:spPr>
          <a:xfrm>
            <a:off x="8797716" y="3553986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3,3</a:t>
            </a:r>
            <a:r>
              <a:rPr lang="en-US" b="1" dirty="0" smtClean="0">
                <a:solidFill>
                  <a:srgbClr val="FF0000"/>
                </a:solidFill>
              </a:rPr>
              <a:t>&lt; Pref</a:t>
            </a:r>
            <a:r>
              <a:rPr lang="en-US" b="1" baseline="-25000" dirty="0" smtClean="0">
                <a:solidFill>
                  <a:srgbClr val="FF0000"/>
                </a:solidFill>
              </a:rPr>
              <a:t>3,1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72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73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5127" y="5132487"/>
            <a:ext cx="1052385" cy="635131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 flipV="1">
            <a:off x="8694407" y="4883754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</p:cxnSp>
      <p:sp>
        <p:nvSpPr>
          <p:cNvPr id="36" name="Content Placeholder 2"/>
          <p:cNvSpPr txBox="1">
            <a:spLocks/>
          </p:cNvSpPr>
          <p:nvPr/>
        </p:nvSpPr>
        <p:spPr>
          <a:xfrm>
            <a:off x="439266" y="4435444"/>
            <a:ext cx="5957363" cy="181324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Guideline (monotonic fix)</a:t>
            </a:r>
            <a:r>
              <a:rPr lang="en-US" sz="2800" dirty="0" smtClean="0"/>
              <a:t>: for any </a:t>
            </a:r>
            <a:r>
              <a:rPr lang="en-US" sz="2800" dirty="0" err="1" smtClean="0"/>
              <a:t>meas</a:t>
            </a:r>
            <a:r>
              <a:rPr lang="en-US" sz="2800" dirty="0" smtClean="0"/>
              <a:t> that cannot trigger </a:t>
            </a:r>
            <a:r>
              <a:rPr lang="is-IS" sz="2800" dirty="0" smtClean="0"/>
              <a:t>c</a:t>
            </a:r>
            <a:r>
              <a:rPr lang="is-IS" sz="2800" baseline="-25000" dirty="0" smtClean="0"/>
              <a:t>i</a:t>
            </a:r>
            <a:r>
              <a:rPr lang="is-IS" sz="2800" dirty="0" smtClean="0">
                <a:sym typeface="Wingdings"/>
              </a:rPr>
              <a:t></a:t>
            </a:r>
            <a:r>
              <a:rPr lang="is-IS" sz="2800" dirty="0" smtClean="0"/>
              <a:t>c</a:t>
            </a:r>
            <a:r>
              <a:rPr lang="is-IS" sz="2800" baseline="-25000" dirty="0" smtClean="0"/>
              <a:t>j </a:t>
            </a:r>
            <a:r>
              <a:rPr lang="is-IS" sz="2800" b="1" i="1" dirty="0" smtClean="0"/>
              <a:t>before</a:t>
            </a:r>
            <a:r>
              <a:rPr lang="is-IS" sz="2800" dirty="0" smtClean="0"/>
              <a:t> applying the fix scheme, it should not trigger </a:t>
            </a:r>
            <a:r>
              <a:rPr lang="en-US" sz="2800" dirty="0" err="1" smtClean="0"/>
              <a:t>c</a:t>
            </a:r>
            <a:r>
              <a:rPr lang="en-US" sz="2800" baseline="-25000" dirty="0" err="1" smtClean="0"/>
              <a:t>i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err="1" smtClean="0"/>
              <a:t>c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 </a:t>
            </a:r>
            <a:r>
              <a:rPr lang="en-US" sz="2800" b="1" i="1" dirty="0" smtClean="0"/>
              <a:t>after</a:t>
            </a:r>
            <a:r>
              <a:rPr lang="en-US" sz="2800" dirty="0" smtClean="0"/>
              <a:t> the fix</a:t>
            </a:r>
            <a:endParaRPr lang="en-US" sz="2000" baseline="-25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7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Conclusion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3" name="灯片编号占位符 3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38199" y="1417320"/>
            <a:ext cx="10691813" cy="475964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Instability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exists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plane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nature</a:t>
            </a:r>
            <a:endParaRPr lang="zh-CN" altLang="en-US" dirty="0"/>
          </a:p>
          <a:p>
            <a:pPr lvl="1"/>
            <a:r>
              <a:rPr lang="en-US" altLang="zh-CN" dirty="0" smtClean="0"/>
              <a:t>Negative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impact: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performance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degradation,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overhead</a:t>
            </a:r>
            <a:endParaRPr lang="zh-CN" altLang="en-US" dirty="0" smtClean="0"/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Instability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prevented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coordination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Regulation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decision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logics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necessary</a:t>
            </a:r>
            <a:endParaRPr lang="zh-CN" altLang="en-US" dirty="0" smtClean="0"/>
          </a:p>
          <a:p>
            <a:pPr lvl="1"/>
            <a:endParaRPr lang="zh-CN" altLang="en-US" dirty="0"/>
          </a:p>
          <a:p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aspects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research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areas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structural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properties: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reachability,</a:t>
            </a:r>
            <a:r>
              <a:rPr lang="zh-CN" altLang="en-US" dirty="0" smtClean="0"/>
              <a:t> </a:t>
            </a:r>
            <a:r>
              <a:rPr lang="en-US" altLang="zh-CN" dirty="0" smtClean="0"/>
              <a:t>security,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consistency,</a:t>
            </a:r>
            <a:r>
              <a:rPr lang="zh-CN" altLang="en-US" dirty="0" smtClean="0"/>
              <a:t> </a:t>
            </a:r>
            <a:r>
              <a:rPr lang="en-US" altLang="zh-CN" dirty="0" smtClean="0"/>
              <a:t>etc.</a:t>
            </a:r>
            <a:endParaRPr lang="zh-CN" altLang="en-US" dirty="0" smtClean="0"/>
          </a:p>
          <a:p>
            <a:pPr lvl="1"/>
            <a:endParaRPr lang="zh-CN" altLang="en-US" dirty="0" smtClean="0"/>
          </a:p>
          <a:p>
            <a:pPr lvl="1"/>
            <a:endParaRPr lang="zh-CN" altLang="en-US" dirty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25841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Thank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you!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Rectangle 6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n-lt"/>
              </a:rPr>
              <a:t>Backup</a:t>
            </a:r>
            <a:endParaRPr lang="zh-CN" altLang="en-US" dirty="0"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Rectangle 6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Details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of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Instability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Conditions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3" name="灯片编号占位符 3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5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9376" y="1720421"/>
            <a:ext cx="11453248" cy="5115351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Definition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given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invariant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condition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(location,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radio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qualities,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traffic,</a:t>
            </a:r>
            <a:r>
              <a:rPr lang="zh-CN" altLang="en-US" dirty="0" smtClean="0"/>
              <a:t> </a:t>
            </a:r>
            <a:r>
              <a:rPr lang="en-US" altLang="zh-CN" dirty="0" smtClean="0"/>
              <a:t>etc.),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eventually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associate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b="1" i="1" dirty="0" smtClean="0"/>
              <a:t>single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endParaRPr lang="zh-CN" altLang="en-US" dirty="0" smtClean="0"/>
          </a:p>
          <a:p>
            <a:endParaRPr lang="en-US" altLang="zh-CN" b="1" dirty="0"/>
          </a:p>
          <a:p>
            <a:r>
              <a:rPr lang="en-US" altLang="zh-CN" dirty="0" smtClean="0"/>
              <a:t>Impact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violation: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persistent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loop</a:t>
            </a:r>
            <a:endParaRPr lang="zh-CN" altLang="en-US" b="1" dirty="0" smtClean="0"/>
          </a:p>
          <a:p>
            <a:pPr lvl="1"/>
            <a:r>
              <a:rPr lang="en-US" altLang="zh-CN" dirty="0" smtClean="0"/>
              <a:t>User-experienced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performance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downgrade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Excessive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overhead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operators</a:t>
            </a:r>
            <a:endParaRPr lang="zh-CN" altLang="en-US" dirty="0" smtClean="0"/>
          </a:p>
          <a:p>
            <a:pPr lvl="1"/>
            <a:endParaRPr lang="zh-CN" altLang="en-US" dirty="0" smtClean="0"/>
          </a:p>
          <a:p>
            <a:r>
              <a:rPr lang="en-US" altLang="zh-CN" dirty="0" smtClean="0"/>
              <a:t>Instability</a:t>
            </a:r>
            <a:r>
              <a:rPr lang="zh-CN" altLang="en-US" dirty="0" smtClean="0"/>
              <a:t> ≠ </a:t>
            </a:r>
            <a:r>
              <a:rPr lang="en-US" altLang="zh-CN" dirty="0" smtClean="0"/>
              <a:t>Transient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loops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E.g.,</a:t>
            </a:r>
            <a:r>
              <a:rPr lang="zh-CN" altLang="en-US" dirty="0" smtClean="0"/>
              <a:t> </a:t>
            </a:r>
            <a:r>
              <a:rPr lang="en-US" altLang="zh-CN" dirty="0" smtClean="0"/>
              <a:t>caused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radio</a:t>
            </a:r>
            <a:r>
              <a:rPr lang="zh-CN" altLang="en-US" dirty="0" smtClean="0"/>
              <a:t> </a:t>
            </a:r>
            <a:r>
              <a:rPr lang="en-US" altLang="zh-CN" dirty="0" smtClean="0"/>
              <a:t>dynamics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</a:t>
            </a:r>
            <a:r>
              <a:rPr lang="zh-CN" altLang="en-US" dirty="0" smtClean="0"/>
              <a:t> </a:t>
            </a:r>
            <a:r>
              <a:rPr lang="en-US" altLang="zh-CN" dirty="0" smtClean="0"/>
              <a:t>movement</a:t>
            </a:r>
            <a:endParaRPr lang="zh-CN" altLang="en-US" dirty="0" smtClean="0"/>
          </a:p>
        </p:txBody>
      </p:sp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One</a:t>
            </a:r>
            <a:r>
              <a:rPr lang="zh-CN" alt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Fundamental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Property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for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Mobility: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Stability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椭圆 172"/>
          <p:cNvSpPr/>
          <p:nvPr/>
        </p:nvSpPr>
        <p:spPr>
          <a:xfrm>
            <a:off x="8391268" y="5627554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5" name="椭圆 172"/>
          <p:cNvSpPr/>
          <p:nvPr/>
        </p:nvSpPr>
        <p:spPr>
          <a:xfrm>
            <a:off x="9220139" y="4869500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6" name="椭圆 172"/>
          <p:cNvSpPr/>
          <p:nvPr/>
        </p:nvSpPr>
        <p:spPr>
          <a:xfrm>
            <a:off x="7418597" y="4905826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97" name="TextBox 83"/>
          <p:cNvSpPr txBox="1"/>
          <p:nvPr/>
        </p:nvSpPr>
        <p:spPr>
          <a:xfrm>
            <a:off x="8163900" y="4989961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98" name="Straight Connector 66"/>
          <p:cNvCxnSpPr/>
          <p:nvPr/>
        </p:nvCxnSpPr>
        <p:spPr>
          <a:xfrm>
            <a:off x="8669368" y="4783587"/>
            <a:ext cx="315762" cy="236935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9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32" y="5008044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Box 83"/>
          <p:cNvSpPr txBox="1"/>
          <p:nvPr/>
        </p:nvSpPr>
        <p:spPr>
          <a:xfrm>
            <a:off x="9897113" y="4972765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101" name="TextBox 83"/>
          <p:cNvSpPr txBox="1"/>
          <p:nvPr/>
        </p:nvSpPr>
        <p:spPr>
          <a:xfrm>
            <a:off x="9229338" y="6034202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102" name="Freeform 109"/>
          <p:cNvSpPr>
            <a:spLocks/>
          </p:cNvSpPr>
          <p:nvPr/>
        </p:nvSpPr>
        <p:spPr bwMode="auto">
          <a:xfrm rot="8044213">
            <a:off x="8620802" y="5219709"/>
            <a:ext cx="309986" cy="1279208"/>
          </a:xfrm>
          <a:custGeom>
            <a:avLst/>
            <a:gdLst>
              <a:gd name="T0" fmla="*/ 171370631 w 476"/>
              <a:gd name="T1" fmla="*/ 1461690407 h 580"/>
              <a:gd name="T2" fmla="*/ 1189513842 w 476"/>
              <a:gd name="T3" fmla="*/ 816530480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  <a:gd name="T9" fmla="*/ 0 w 476"/>
              <a:gd name="T10" fmla="*/ 0 h 580"/>
              <a:gd name="T11" fmla="*/ 476 w 476"/>
              <a:gd name="T12" fmla="*/ 580 h 5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15" name="Straight Connector 66"/>
          <p:cNvCxnSpPr/>
          <p:nvPr/>
        </p:nvCxnSpPr>
        <p:spPr>
          <a:xfrm flipH="1">
            <a:off x="9303785" y="4618425"/>
            <a:ext cx="751982" cy="753416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66"/>
          <p:cNvCxnSpPr/>
          <p:nvPr/>
        </p:nvCxnSpPr>
        <p:spPr>
          <a:xfrm flipH="1" flipV="1">
            <a:off x="9229338" y="5733265"/>
            <a:ext cx="198756" cy="225426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Freeform 109"/>
          <p:cNvSpPr>
            <a:spLocks/>
          </p:cNvSpPr>
          <p:nvPr/>
        </p:nvSpPr>
        <p:spPr bwMode="auto">
          <a:xfrm rot="11999181" flipH="1" flipV="1">
            <a:off x="10113484" y="4666872"/>
            <a:ext cx="604052" cy="1715879"/>
          </a:xfrm>
          <a:custGeom>
            <a:avLst/>
            <a:gdLst>
              <a:gd name="T0" fmla="*/ 171370631 w 476"/>
              <a:gd name="T1" fmla="*/ 1461690407 h 580"/>
              <a:gd name="T2" fmla="*/ 1189513842 w 476"/>
              <a:gd name="T3" fmla="*/ 816530480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  <a:gd name="T9" fmla="*/ 0 w 476"/>
              <a:gd name="T10" fmla="*/ 0 h 580"/>
              <a:gd name="T11" fmla="*/ 476 w 476"/>
              <a:gd name="T12" fmla="*/ 580 h 5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8" name="Freeform 109"/>
          <p:cNvSpPr>
            <a:spLocks/>
          </p:cNvSpPr>
          <p:nvPr/>
        </p:nvSpPr>
        <p:spPr bwMode="auto">
          <a:xfrm rot="5590470" flipH="1" flipV="1">
            <a:off x="9255814" y="3645727"/>
            <a:ext cx="200044" cy="1404472"/>
          </a:xfrm>
          <a:custGeom>
            <a:avLst/>
            <a:gdLst>
              <a:gd name="T0" fmla="*/ 171370631 w 476"/>
              <a:gd name="T1" fmla="*/ 1461690407 h 580"/>
              <a:gd name="T2" fmla="*/ 1189513842 w 476"/>
              <a:gd name="T3" fmla="*/ 816530480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  <a:gd name="T9" fmla="*/ 0 w 476"/>
              <a:gd name="T10" fmla="*/ 0 h 580"/>
              <a:gd name="T11" fmla="*/ 476 w 476"/>
              <a:gd name="T12" fmla="*/ 580 h 5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8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97" y="4297689"/>
            <a:ext cx="615177" cy="722833"/>
          </a:xfrm>
          <a:prstGeom prst="rect">
            <a:avLst/>
          </a:prstGeom>
        </p:spPr>
      </p:pic>
      <p:pic>
        <p:nvPicPr>
          <p:cNvPr id="49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580" y="4171999"/>
            <a:ext cx="615177" cy="722833"/>
          </a:xfrm>
          <a:prstGeom prst="rect">
            <a:avLst/>
          </a:prstGeom>
        </p:spPr>
      </p:pic>
      <p:pic>
        <p:nvPicPr>
          <p:cNvPr id="50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36" y="5443290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2" grpId="2" animBg="1"/>
      <p:bldP spid="117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This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Work: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Instability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in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3G/4G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Mobile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Network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Our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focus:</a:t>
            </a:r>
            <a:r>
              <a:rPr lang="zh-CN" altLang="en-US" b="1" dirty="0" smtClean="0"/>
              <a:t> </a:t>
            </a:r>
            <a:r>
              <a:rPr lang="en-US" altLang="zh-CN" dirty="0" smtClean="0"/>
              <a:t>instability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caused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plane</a:t>
            </a:r>
            <a:endParaRPr lang="zh-CN" altLang="en-US" b="1" dirty="0" smtClean="0"/>
          </a:p>
          <a:p>
            <a:pPr lvl="1"/>
            <a:endParaRPr lang="zh-CN" altLang="en-US" b="1" dirty="0"/>
          </a:p>
          <a:p>
            <a:r>
              <a:rPr lang="en-US" altLang="zh-CN" b="1" dirty="0" smtClean="0"/>
              <a:t>Q1:</a:t>
            </a:r>
            <a:r>
              <a:rPr lang="zh-CN" altLang="en-US" b="1" dirty="0" smtClean="0"/>
              <a:t> </a:t>
            </a:r>
            <a:r>
              <a:rPr lang="en-US" altLang="zh-CN" dirty="0" smtClean="0"/>
              <a:t>Does</a:t>
            </a:r>
            <a:r>
              <a:rPr lang="zh-CN" altLang="en-US" dirty="0" smtClean="0"/>
              <a:t> </a:t>
            </a:r>
            <a:r>
              <a:rPr lang="en-US" altLang="zh-CN" dirty="0" smtClean="0"/>
              <a:t>unstable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exist</a:t>
            </a:r>
            <a:r>
              <a:rPr lang="zh-CN" altLang="en-US" dirty="0" smtClean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reality?</a:t>
            </a:r>
            <a:endParaRPr lang="zh-CN" altLang="en-US" dirty="0"/>
          </a:p>
          <a:p>
            <a:pPr marL="457200" lvl="1" indent="0">
              <a:buNone/>
            </a:pPr>
            <a:endParaRPr lang="zh-CN" altLang="en-US" dirty="0" smtClean="0"/>
          </a:p>
          <a:p>
            <a:r>
              <a:rPr lang="en-US" altLang="zh-CN" b="1" dirty="0" smtClean="0"/>
              <a:t>Q2:</a:t>
            </a:r>
            <a:r>
              <a:rPr lang="zh-CN" altLang="en-US" b="1" dirty="0" smtClean="0"/>
              <a:t> </a:t>
            </a:r>
            <a:r>
              <a:rPr lang="en-US" altLang="zh-CN" dirty="0" smtClean="0"/>
              <a:t>When shall instability happen?</a:t>
            </a:r>
            <a:endParaRPr lang="zh-CN" altLang="en-US" dirty="0" smtClean="0"/>
          </a:p>
          <a:p>
            <a:pPr marL="457200" lvl="1" indent="0">
              <a:buNone/>
            </a:pPr>
            <a:endParaRPr lang="zh-CN" altLang="en-US" dirty="0"/>
          </a:p>
          <a:p>
            <a:r>
              <a:rPr lang="en-US" altLang="zh-CN" b="1" dirty="0" smtClean="0"/>
              <a:t>Q3:</a:t>
            </a:r>
            <a:r>
              <a:rPr lang="zh-CN" altLang="en-US" b="1" dirty="0" smtClean="0"/>
              <a:t> </a:t>
            </a:r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smtClean="0"/>
              <a:t>detect and prevent instabilities?</a:t>
            </a:r>
            <a:endParaRPr lang="zh-CN" altLang="en-US" dirty="0" smtClean="0"/>
          </a:p>
          <a:p>
            <a:pPr lvl="1"/>
            <a:endParaRPr lang="zh-CN" altLang="en-US" dirty="0" smtClean="0"/>
          </a:p>
          <a:p>
            <a:pPr marL="457200" lvl="1" indent="0">
              <a:buNone/>
            </a:pP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endParaRPr lang="zh-CN" alt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91268" y="5627554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220139" y="4869500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椭圆 172"/>
          <p:cNvSpPr/>
          <p:nvPr/>
        </p:nvSpPr>
        <p:spPr>
          <a:xfrm>
            <a:off x="7418597" y="4905826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8163900" y="4989961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0" name="Straight Connector 66"/>
          <p:cNvCxnSpPr/>
          <p:nvPr/>
        </p:nvCxnSpPr>
        <p:spPr>
          <a:xfrm>
            <a:off x="8669368" y="4783587"/>
            <a:ext cx="315762" cy="236935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32" y="5008044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83"/>
          <p:cNvSpPr txBox="1"/>
          <p:nvPr/>
        </p:nvSpPr>
        <p:spPr>
          <a:xfrm>
            <a:off x="9897113" y="4972765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3" name="TextBox 83"/>
          <p:cNvSpPr txBox="1"/>
          <p:nvPr/>
        </p:nvSpPr>
        <p:spPr>
          <a:xfrm>
            <a:off x="9229338" y="6034202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4" name="Freeform 109"/>
          <p:cNvSpPr>
            <a:spLocks/>
          </p:cNvSpPr>
          <p:nvPr/>
        </p:nvSpPr>
        <p:spPr bwMode="auto">
          <a:xfrm rot="8044213">
            <a:off x="8620802" y="5219709"/>
            <a:ext cx="309986" cy="1279208"/>
          </a:xfrm>
          <a:custGeom>
            <a:avLst/>
            <a:gdLst>
              <a:gd name="T0" fmla="*/ 171370631 w 476"/>
              <a:gd name="T1" fmla="*/ 1461690407 h 580"/>
              <a:gd name="T2" fmla="*/ 1189513842 w 476"/>
              <a:gd name="T3" fmla="*/ 816530480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  <a:gd name="T9" fmla="*/ 0 w 476"/>
              <a:gd name="T10" fmla="*/ 0 h 580"/>
              <a:gd name="T11" fmla="*/ 476 w 476"/>
              <a:gd name="T12" fmla="*/ 580 h 5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45" name="Straight Connector 66"/>
          <p:cNvCxnSpPr/>
          <p:nvPr/>
        </p:nvCxnSpPr>
        <p:spPr>
          <a:xfrm flipH="1">
            <a:off x="9303785" y="4618425"/>
            <a:ext cx="751982" cy="753416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66"/>
          <p:cNvCxnSpPr/>
          <p:nvPr/>
        </p:nvCxnSpPr>
        <p:spPr>
          <a:xfrm flipH="1" flipV="1">
            <a:off x="9229338" y="5733265"/>
            <a:ext cx="198756" cy="225426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109"/>
          <p:cNvSpPr>
            <a:spLocks/>
          </p:cNvSpPr>
          <p:nvPr/>
        </p:nvSpPr>
        <p:spPr bwMode="auto">
          <a:xfrm rot="11999181" flipH="1" flipV="1">
            <a:off x="10113484" y="4666872"/>
            <a:ext cx="604052" cy="1715879"/>
          </a:xfrm>
          <a:custGeom>
            <a:avLst/>
            <a:gdLst>
              <a:gd name="T0" fmla="*/ 171370631 w 476"/>
              <a:gd name="T1" fmla="*/ 1461690407 h 580"/>
              <a:gd name="T2" fmla="*/ 1189513842 w 476"/>
              <a:gd name="T3" fmla="*/ 816530480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  <a:gd name="T9" fmla="*/ 0 w 476"/>
              <a:gd name="T10" fmla="*/ 0 h 580"/>
              <a:gd name="T11" fmla="*/ 476 w 476"/>
              <a:gd name="T12" fmla="*/ 580 h 5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109"/>
          <p:cNvSpPr>
            <a:spLocks/>
          </p:cNvSpPr>
          <p:nvPr/>
        </p:nvSpPr>
        <p:spPr bwMode="auto">
          <a:xfrm rot="5590470" flipH="1" flipV="1">
            <a:off x="9255814" y="3645727"/>
            <a:ext cx="200044" cy="1404472"/>
          </a:xfrm>
          <a:custGeom>
            <a:avLst/>
            <a:gdLst>
              <a:gd name="T0" fmla="*/ 171370631 w 476"/>
              <a:gd name="T1" fmla="*/ 1461690407 h 580"/>
              <a:gd name="T2" fmla="*/ 1189513842 w 476"/>
              <a:gd name="T3" fmla="*/ 816530480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  <a:gd name="T9" fmla="*/ 0 w 476"/>
              <a:gd name="T10" fmla="*/ 0 h 580"/>
              <a:gd name="T11" fmla="*/ 476 w 476"/>
              <a:gd name="T12" fmla="*/ 580 h 5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9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97" y="4297689"/>
            <a:ext cx="615177" cy="722833"/>
          </a:xfrm>
          <a:prstGeom prst="rect">
            <a:avLst/>
          </a:prstGeom>
        </p:spPr>
      </p:pic>
      <p:pic>
        <p:nvPicPr>
          <p:cNvPr id="50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580" y="4171999"/>
            <a:ext cx="615177" cy="722833"/>
          </a:xfrm>
          <a:prstGeom prst="rect">
            <a:avLst/>
          </a:prstGeom>
        </p:spPr>
      </p:pic>
      <p:pic>
        <p:nvPicPr>
          <p:cNvPr id="51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36" y="5443290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0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778830"/>
            <a:ext cx="10515600" cy="1500187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Unfortunately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yes!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E3F1-97C6-4A93-B0D7-520C2E060284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458946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50" y="3465513"/>
            <a:ext cx="10515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Q1: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Does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instability exist?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34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How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does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3G/4G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Mobility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Management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work?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52405"/>
            <a:ext cx="6964638" cy="435133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Mobility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via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handoff</a:t>
            </a:r>
            <a:endParaRPr lang="zh-CN" altLang="en-US" dirty="0" smtClean="0"/>
          </a:p>
          <a:p>
            <a:endParaRPr lang="zh-CN" altLang="en-US" b="1" dirty="0" smtClean="0"/>
          </a:p>
          <a:p>
            <a:r>
              <a:rPr lang="en-US" altLang="zh-CN" b="1" dirty="0" smtClean="0"/>
              <a:t>Configurable</a:t>
            </a:r>
            <a:r>
              <a:rPr lang="zh-CN" altLang="en-US" b="1" dirty="0" smtClean="0"/>
              <a:t> </a:t>
            </a:r>
            <a:r>
              <a:rPr lang="en-US" altLang="zh-CN" dirty="0" smtClean="0"/>
              <a:t>mobility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Tunable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decision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logic</a:t>
            </a:r>
            <a:endParaRPr lang="zh-CN" altLang="en-US" dirty="0" smtClean="0"/>
          </a:p>
          <a:p>
            <a:pPr lvl="1"/>
            <a:endParaRPr lang="zh-CN" altLang="en-US" dirty="0"/>
          </a:p>
          <a:p>
            <a:r>
              <a:rPr lang="en-US" altLang="zh-CN" b="1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mobility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maintains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decision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logic</a:t>
            </a:r>
            <a:endParaRPr lang="zh-CN" alt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8206503" y="4537343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40" name="Picture 364" descr="iphone_stylized_small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24" y="4585276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Connector 66"/>
          <p:cNvCxnSpPr/>
          <p:nvPr/>
        </p:nvCxnSpPr>
        <p:spPr>
          <a:xfrm flipH="1">
            <a:off x="8024292" y="4197859"/>
            <a:ext cx="288221" cy="342674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08" y="5217395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Line 121"/>
          <p:cNvSpPr>
            <a:spLocks noChangeShapeType="1"/>
          </p:cNvSpPr>
          <p:nvPr/>
        </p:nvSpPr>
        <p:spPr bwMode="auto">
          <a:xfrm>
            <a:off x="7996375" y="5289631"/>
            <a:ext cx="430035" cy="216442"/>
          </a:xfrm>
          <a:prstGeom prst="line">
            <a:avLst/>
          </a:prstGeom>
          <a:noFill/>
          <a:ln w="38100" cmpd="sng">
            <a:solidFill>
              <a:srgbClr val="FF3300"/>
            </a:solidFill>
            <a:prstDash val="dash"/>
            <a:round/>
            <a:headEnd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44" name="TextBox 83"/>
          <p:cNvSpPr txBox="1"/>
          <p:nvPr/>
        </p:nvSpPr>
        <p:spPr>
          <a:xfrm>
            <a:off x="9939716" y="4520147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9119541" y="5581584"/>
            <a:ext cx="763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6" name="Straight Connector 66"/>
          <p:cNvCxnSpPr/>
          <p:nvPr/>
        </p:nvCxnSpPr>
        <p:spPr>
          <a:xfrm flipH="1">
            <a:off x="8878668" y="5277259"/>
            <a:ext cx="298321" cy="228813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109"/>
          <p:cNvSpPr>
            <a:spLocks/>
          </p:cNvSpPr>
          <p:nvPr/>
        </p:nvSpPr>
        <p:spPr bwMode="auto">
          <a:xfrm rot="8044213" flipH="1">
            <a:off x="9155590" y="3824499"/>
            <a:ext cx="346869" cy="1279208"/>
          </a:xfrm>
          <a:custGeom>
            <a:avLst/>
            <a:gdLst>
              <a:gd name="T0" fmla="*/ 171370631 w 476"/>
              <a:gd name="T1" fmla="*/ 1461690407 h 580"/>
              <a:gd name="T2" fmla="*/ 1189513842 w 476"/>
              <a:gd name="T3" fmla="*/ 816530480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  <a:gd name="T9" fmla="*/ 0 w 476"/>
              <a:gd name="T10" fmla="*/ 0 h 580"/>
              <a:gd name="T11" fmla="*/ 476 w 476"/>
              <a:gd name="T12" fmla="*/ 580 h 5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87"/>
          <p:cNvGrpSpPr>
            <a:grpSpLocks/>
          </p:cNvGrpSpPr>
          <p:nvPr/>
        </p:nvGrpSpPr>
        <p:grpSpPr bwMode="auto">
          <a:xfrm>
            <a:off x="7748738" y="3952838"/>
            <a:ext cx="298449" cy="338138"/>
            <a:chOff x="3312" y="2598"/>
            <a:chExt cx="188" cy="213"/>
          </a:xfrm>
        </p:grpSpPr>
        <p:sp>
          <p:nvSpPr>
            <p:cNvPr id="49" name="Oval 88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312" y="2598"/>
              <a:ext cx="1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</a:rPr>
                <a:t>1</a:t>
              </a:r>
            </a:p>
          </p:txBody>
        </p:sp>
      </p:grpSp>
      <p:grpSp>
        <p:nvGrpSpPr>
          <p:cNvPr id="51" name="Group 87"/>
          <p:cNvGrpSpPr>
            <a:grpSpLocks/>
          </p:cNvGrpSpPr>
          <p:nvPr/>
        </p:nvGrpSpPr>
        <p:grpSpPr bwMode="auto">
          <a:xfrm>
            <a:off x="7798426" y="5413315"/>
            <a:ext cx="298450" cy="338138"/>
            <a:chOff x="3312" y="2598"/>
            <a:chExt cx="188" cy="213"/>
          </a:xfrm>
        </p:grpSpPr>
        <p:sp>
          <p:nvSpPr>
            <p:cNvPr id="52" name="Oval 88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Text Box 89"/>
            <p:cNvSpPr txBox="1">
              <a:spLocks noChangeArrowheads="1"/>
            </p:cNvSpPr>
            <p:nvPr/>
          </p:nvSpPr>
          <p:spPr bwMode="auto">
            <a:xfrm>
              <a:off x="3312" y="2598"/>
              <a:ext cx="1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FF0000"/>
                  </a:solidFill>
                  <a:latin typeface="Arial" pitchFamily="34" charset="0"/>
                </a:rPr>
                <a:t>3</a:t>
              </a:r>
              <a:endParaRPr lang="en-US" sz="16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54" name="Group 87"/>
          <p:cNvGrpSpPr>
            <a:grpSpLocks/>
          </p:cNvGrpSpPr>
          <p:nvPr/>
        </p:nvGrpSpPr>
        <p:grpSpPr bwMode="auto">
          <a:xfrm>
            <a:off x="9406041" y="4070773"/>
            <a:ext cx="298450" cy="338138"/>
            <a:chOff x="3312" y="2598"/>
            <a:chExt cx="188" cy="213"/>
          </a:xfrm>
        </p:grpSpPr>
        <p:sp>
          <p:nvSpPr>
            <p:cNvPr id="55" name="Oval 88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Text Box 89"/>
            <p:cNvSpPr txBox="1">
              <a:spLocks noChangeArrowheads="1"/>
            </p:cNvSpPr>
            <p:nvPr/>
          </p:nvSpPr>
          <p:spPr bwMode="auto">
            <a:xfrm>
              <a:off x="3312" y="2598"/>
              <a:ext cx="1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FF0000"/>
                  </a:solidFill>
                  <a:latin typeface="Arial" pitchFamily="34" charset="0"/>
                </a:rPr>
                <a:t>2</a:t>
              </a:r>
              <a:endParaRPr lang="en-US" sz="16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9019977" y="3526757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Arial" pitchFamily="34" charset="0"/>
              </a:rPr>
              <a:t>HO</a:t>
            </a:r>
            <a:r>
              <a:rPr lang="zh-CN" altLang="en-US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Arial" pitchFamily="34" charset="0"/>
              </a:rPr>
              <a:t>decision</a:t>
            </a:r>
            <a:endParaRPr lang="en-US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273795" y="5627142"/>
            <a:ext cx="1262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ovement</a:t>
            </a:r>
            <a:endParaRPr lang="en-US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491210" y="4161145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  <a:latin typeface="Arial" pitchFamily="34" charset="0"/>
              </a:rPr>
              <a:t>Meas</a:t>
            </a:r>
            <a:endParaRPr lang="en-US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63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078" y="4585275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431828"/>
              </p:ext>
            </p:extLst>
          </p:nvPr>
        </p:nvGraphicFramePr>
        <p:xfrm>
          <a:off x="6605348" y="2409840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5" name="Straight Connector 64"/>
          <p:cNvCxnSpPr/>
          <p:nvPr/>
        </p:nvCxnSpPr>
        <p:spPr>
          <a:xfrm>
            <a:off x="8015733" y="2409840"/>
            <a:ext cx="619200" cy="146127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27" idx="0"/>
          </p:cNvCxnSpPr>
          <p:nvPr/>
        </p:nvCxnSpPr>
        <p:spPr>
          <a:xfrm>
            <a:off x="7984059" y="3886993"/>
            <a:ext cx="265830" cy="215162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99399"/>
              </p:ext>
            </p:extLst>
          </p:nvPr>
        </p:nvGraphicFramePr>
        <p:xfrm>
          <a:off x="10494595" y="529288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8" name="Table 67"/>
          <p:cNvGraphicFramePr>
            <a:graphicFrameLocks noGrp="1"/>
          </p:cNvGraphicFramePr>
          <p:nvPr>
            <p:extLst/>
          </p:nvPr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9" name="Straight Connector 68"/>
          <p:cNvCxnSpPr>
            <a:endCxn id="38" idx="0"/>
          </p:cNvCxnSpPr>
          <p:nvPr/>
        </p:nvCxnSpPr>
        <p:spPr>
          <a:xfrm flipH="1" flipV="1">
            <a:off x="9780368" y="5150258"/>
            <a:ext cx="734803" cy="151271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5" idx="2"/>
          </p:cNvCxnSpPr>
          <p:nvPr/>
        </p:nvCxnSpPr>
        <p:spPr>
          <a:xfrm>
            <a:off x="9501291" y="5981694"/>
            <a:ext cx="993304" cy="769944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77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78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3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60" grpId="0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An Example of Unstable Handoff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452405"/>
            <a:ext cx="7697879" cy="4351338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Persistent loop</a:t>
            </a:r>
            <a:r>
              <a:rPr lang="en-US" altLang="zh-CN" dirty="0" smtClean="0"/>
              <a:t>: no convergence to single cell</a:t>
            </a:r>
          </a:p>
          <a:p>
            <a:pPr lvl="1"/>
            <a:r>
              <a:rPr lang="en-US" altLang="zh-CN" dirty="0" smtClean="0"/>
              <a:t>Under </a:t>
            </a:r>
            <a:r>
              <a:rPr lang="en-US" altLang="zh-CN" b="1" dirty="0" smtClean="0"/>
              <a:t>invariant</a:t>
            </a:r>
            <a:r>
              <a:rPr lang="en-US" altLang="zh-CN" dirty="0" smtClean="0"/>
              <a:t> </a:t>
            </a:r>
            <a:r>
              <a:rPr lang="en-US" altLang="zh-CN" b="1" dirty="0" smtClean="0"/>
              <a:t>setting: </a:t>
            </a:r>
            <a:r>
              <a:rPr lang="en-US" altLang="zh-CN" dirty="0" smtClean="0"/>
              <a:t>no radio oscillation, no mobility, stable traffic conditions, etc.</a:t>
            </a:r>
          </a:p>
          <a:p>
            <a:pPr lvl="1"/>
            <a:r>
              <a:rPr lang="en-US" altLang="zh-CN" dirty="0" smtClean="0"/>
              <a:t>Looped handoff every few minutes (90% loops &lt;200s)</a:t>
            </a:r>
          </a:p>
          <a:p>
            <a:pPr lvl="1"/>
            <a:endParaRPr lang="en-US" altLang="zh-CN" b="1" dirty="0"/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>
            <a:stCxn id="28" idx="0"/>
            <a:endCxn id="16" idx="0"/>
          </p:cNvCxnSpPr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>
            <a:stCxn id="38" idx="3"/>
          </p:cNvCxnSpPr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7" name="Picture 126" descr="id-vs-time-femtoloop-pp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23" y="3515796"/>
            <a:ext cx="6042551" cy="2114893"/>
          </a:xfrm>
          <a:prstGeom prst="rect">
            <a:avLst/>
          </a:prstGeom>
        </p:spPr>
      </p:pic>
      <p:pic>
        <p:nvPicPr>
          <p:cNvPr id="130" name="Picture 129" descr="id-vs-time-femtoloop-v5-zoomin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98" y="5281101"/>
            <a:ext cx="2590800" cy="1600200"/>
          </a:xfrm>
          <a:prstGeom prst="rect">
            <a:avLst/>
          </a:prstGeom>
        </p:spPr>
      </p:pic>
      <p:cxnSp>
        <p:nvCxnSpPr>
          <p:cNvPr id="131" name="Straight Connector 130"/>
          <p:cNvCxnSpPr/>
          <p:nvPr/>
        </p:nvCxnSpPr>
        <p:spPr>
          <a:xfrm>
            <a:off x="2160699" y="3618810"/>
            <a:ext cx="0" cy="161330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2605198" y="3618810"/>
            <a:ext cx="0" cy="161330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2590767" y="5179661"/>
            <a:ext cx="902787" cy="267667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1625172" y="5232113"/>
            <a:ext cx="513278" cy="28257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84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55" name="Picture 84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56" name="Picture 84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93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Unstable Handoff Hurts </a:t>
            </a:r>
            <a:r>
              <a:rPr lang="en-US" altLang="zh-CN" smtClean="0">
                <a:solidFill>
                  <a:schemeClr val="bg1"/>
                </a:solidFill>
                <a:latin typeface="+mn-lt"/>
              </a:rPr>
              <a:t>both Users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and Operators!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1" y="1452405"/>
            <a:ext cx="5595256" cy="4351338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For users</a:t>
            </a:r>
            <a:r>
              <a:rPr lang="en-US" altLang="zh-CN" dirty="0" smtClean="0"/>
              <a:t>: performance downgrade</a:t>
            </a:r>
          </a:p>
          <a:p>
            <a:pPr lvl="1"/>
            <a:r>
              <a:rPr lang="en-US" altLang="zh-CN" dirty="0" smtClean="0"/>
              <a:t>10x slow down</a:t>
            </a:r>
          </a:p>
          <a:p>
            <a:pPr lvl="1"/>
            <a:endParaRPr lang="en-US" altLang="zh-CN" b="1" dirty="0"/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55" name="Content Placeholder 1"/>
          <p:cNvSpPr txBox="1">
            <a:spLocks/>
          </p:cNvSpPr>
          <p:nvPr/>
        </p:nvSpPr>
        <p:spPr>
          <a:xfrm>
            <a:off x="6684258" y="1452405"/>
            <a:ext cx="53662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For operators</a:t>
            </a:r>
            <a:r>
              <a:rPr lang="en-US" altLang="zh-CN" dirty="0" smtClean="0"/>
              <a:t>: signaling overhead</a:t>
            </a:r>
          </a:p>
          <a:p>
            <a:pPr lvl="1"/>
            <a:r>
              <a:rPr lang="en-US" altLang="zh-CN" dirty="0" smtClean="0"/>
              <a:t>2-8x over-the-air messages</a:t>
            </a:r>
          </a:p>
          <a:p>
            <a:endParaRPr lang="zh-CN" altLang="en-US" b="1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pic>
        <p:nvPicPr>
          <p:cNvPr id="58" name="Picture 57" descr="femtocell-loop-musictest-v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89" y="2806721"/>
            <a:ext cx="2894324" cy="2715062"/>
          </a:xfrm>
          <a:prstGeom prst="rect">
            <a:avLst/>
          </a:prstGeom>
        </p:spPr>
      </p:pic>
      <p:pic>
        <p:nvPicPr>
          <p:cNvPr id="59" name="Picture 58" descr="femtocell-loop-webpagetest-v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9" y="2806721"/>
            <a:ext cx="2476500" cy="271506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280640" y="4536501"/>
            <a:ext cx="556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12s </a:t>
            </a:r>
            <a:endParaRPr lang="en-US" dirty="0">
              <a:solidFill>
                <a:srgbClr val="BB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512040" y="4573569"/>
            <a:ext cx="42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BB0000"/>
                </a:solidFill>
              </a:rPr>
              <a:t>3</a:t>
            </a:r>
            <a:r>
              <a:rPr lang="en-US" dirty="0" smtClean="0">
                <a:solidFill>
                  <a:srgbClr val="BB0000"/>
                </a:solidFill>
              </a:rPr>
              <a:t>s </a:t>
            </a:r>
            <a:endParaRPr lang="en-US" dirty="0">
              <a:solidFill>
                <a:srgbClr val="BB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299440" y="2948485"/>
            <a:ext cx="556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76s </a:t>
            </a:r>
            <a:endParaRPr lang="en-US" dirty="0">
              <a:solidFill>
                <a:srgbClr val="BB000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1726270" y="3089217"/>
            <a:ext cx="667619" cy="1484352"/>
          </a:xfrm>
          <a:prstGeom prst="straightConnector1">
            <a:avLst/>
          </a:prstGeom>
          <a:ln>
            <a:solidFill>
              <a:srgbClr val="BB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4949838" y="2984521"/>
            <a:ext cx="68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180s </a:t>
            </a:r>
            <a:endParaRPr lang="en-US" dirty="0">
              <a:solidFill>
                <a:srgbClr val="BB00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4389368" y="3176053"/>
            <a:ext cx="667619" cy="1484352"/>
          </a:xfrm>
          <a:prstGeom prst="straightConnector1">
            <a:avLst/>
          </a:prstGeom>
          <a:ln>
            <a:solidFill>
              <a:srgbClr val="BB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1579247" y="5404185"/>
            <a:ext cx="1346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Web latency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252758" y="5389777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Video suspension</a:t>
            </a:r>
            <a:endParaRPr lang="en-US" dirty="0"/>
          </a:p>
        </p:txBody>
      </p:sp>
      <p:pic>
        <p:nvPicPr>
          <p:cNvPr id="69" name="Picture 68" descr="femtocell-loop-signaling-v4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49" y="2806721"/>
            <a:ext cx="2609850" cy="2780569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8609780" y="4371917"/>
            <a:ext cx="62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8.5x </a:t>
            </a:r>
            <a:endParaRPr lang="en-US" dirty="0">
              <a:solidFill>
                <a:srgbClr val="BB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034565" y="4129069"/>
            <a:ext cx="62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3.5x </a:t>
            </a:r>
            <a:endParaRPr lang="en-US" dirty="0">
              <a:solidFill>
                <a:srgbClr val="BB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9345050" y="3646469"/>
            <a:ext cx="62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2.2x</a:t>
            </a:r>
            <a:endParaRPr lang="en-US" dirty="0">
              <a:solidFill>
                <a:srgbClr val="BB000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838198" y="5374324"/>
            <a:ext cx="10529121" cy="143772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Each handoff comes at a cost.</a:t>
            </a:r>
          </a:p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Persistent</a:t>
            </a:r>
            <a:r>
              <a:rPr lang="zh-CN" alt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loops</a:t>
            </a:r>
            <a:r>
              <a:rPr lang="zh-CN" alt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accumulate the costs!</a:t>
            </a:r>
            <a:endParaRPr lang="en-US" sz="40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5" grpId="0"/>
      <p:bldP spid="67" grpId="0"/>
      <p:bldP spid="68" grpId="0"/>
      <p:bldP spid="70" grpId="0"/>
      <p:bldP spid="71" grpId="0"/>
      <p:bldP spid="72" grpId="0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-15498" y="0"/>
            <a:ext cx="121920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76502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Root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Cause: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Preference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Configuration</a:t>
            </a:r>
            <a:r>
              <a:rPr lang="zh-CN" alt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lt"/>
              </a:rPr>
              <a:t>Inconsistency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452405"/>
            <a:ext cx="8454993" cy="4351338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Diverse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demands,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with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different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preferences</a:t>
            </a:r>
          </a:p>
          <a:p>
            <a:pPr lvl="1"/>
            <a:endParaRPr lang="en-US" altLang="zh-CN" b="1" dirty="0"/>
          </a:p>
          <a:p>
            <a:endParaRPr lang="zh-CN" altLang="en-US" b="1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6" name="椭圆 172"/>
          <p:cNvSpPr/>
          <p:nvPr/>
        </p:nvSpPr>
        <p:spPr>
          <a:xfrm>
            <a:off x="8335417" y="5289631"/>
            <a:ext cx="2468880" cy="887332"/>
          </a:xfrm>
          <a:prstGeom prst="ellipse">
            <a:avLst/>
          </a:prstGeom>
          <a:solidFill>
            <a:srgbClr val="92D05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椭圆 172"/>
          <p:cNvSpPr/>
          <p:nvPr/>
        </p:nvSpPr>
        <p:spPr>
          <a:xfrm>
            <a:off x="9164288" y="4531577"/>
            <a:ext cx="2458150" cy="881738"/>
          </a:xfrm>
          <a:prstGeom prst="ellipse">
            <a:avLst/>
          </a:prstGeom>
          <a:solidFill>
            <a:srgbClr val="00B0F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" name="椭圆 172"/>
          <p:cNvSpPr/>
          <p:nvPr/>
        </p:nvSpPr>
        <p:spPr>
          <a:xfrm>
            <a:off x="7362746" y="4567903"/>
            <a:ext cx="2341746" cy="915943"/>
          </a:xfrm>
          <a:prstGeom prst="ellipse">
            <a:avLst/>
          </a:prstGeom>
          <a:solidFill>
            <a:srgbClr val="FFFF00">
              <a:alpha val="65098"/>
            </a:srgbClr>
          </a:solidFill>
          <a:ln>
            <a:noFill/>
          </a:ln>
          <a:scene3d>
            <a:camera prst="perspectiveFront">
              <a:rot lat="0" lon="0" rev="0"/>
            </a:camera>
            <a:lightRig rig="threePt" dir="t"/>
          </a:scene3d>
          <a:sp3d z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7929283" y="458280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1 (4G)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41" name="Straight Connector 66"/>
          <p:cNvCxnSpPr>
            <a:endCxn id="42" idx="1"/>
          </p:cNvCxnSpPr>
          <p:nvPr/>
        </p:nvCxnSpPr>
        <p:spPr>
          <a:xfrm>
            <a:off x="8808593" y="4489572"/>
            <a:ext cx="512087" cy="35468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364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80" y="4172863"/>
            <a:ext cx="318655" cy="70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3"/>
          <p:cNvSpPr txBox="1"/>
          <p:nvPr/>
        </p:nvSpPr>
        <p:spPr>
          <a:xfrm>
            <a:off x="9907280" y="4520147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3 (3G)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45" name="TextBox 83"/>
          <p:cNvSpPr txBox="1"/>
          <p:nvPr/>
        </p:nvSpPr>
        <p:spPr>
          <a:xfrm>
            <a:off x="8809895" y="5565362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Cell</a:t>
            </a:r>
            <a:r>
              <a:rPr lang="zh-CN" altLang="en-US" sz="2000" b="1" dirty="0" smtClean="0">
                <a:latin typeface="Calibri"/>
                <a:cs typeface="Calibri"/>
              </a:rPr>
              <a:t> </a:t>
            </a:r>
            <a:r>
              <a:rPr lang="en-US" altLang="zh-CN" sz="2000" b="1" dirty="0" smtClean="0">
                <a:latin typeface="Calibri"/>
                <a:cs typeface="Calibri"/>
              </a:rPr>
              <a:t>2 </a:t>
            </a:r>
          </a:p>
          <a:p>
            <a:pPr algn="ctr"/>
            <a:r>
              <a:rPr lang="en-US" altLang="zh-CN" sz="2000" b="1" dirty="0" smtClean="0">
                <a:latin typeface="Calibri"/>
                <a:cs typeface="Calibri"/>
              </a:rPr>
              <a:t>(</a:t>
            </a:r>
            <a:r>
              <a:rPr lang="en-US" altLang="zh-CN" sz="2000" b="1" dirty="0" err="1" smtClean="0">
                <a:latin typeface="Calibri"/>
                <a:cs typeface="Calibri"/>
              </a:rPr>
              <a:t>Femtocell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>
            <a:stCxn id="28" idx="0"/>
            <a:endCxn id="16" idx="0"/>
          </p:cNvCxnSpPr>
          <p:nvPr/>
        </p:nvCxnSpPr>
        <p:spPr>
          <a:xfrm flipV="1">
            <a:off x="8865968" y="4056515"/>
            <a:ext cx="1101366" cy="4563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6" name="Straight Arrow Connector 105"/>
          <p:cNvCxnSpPr>
            <a:stCxn id="44" idx="2"/>
          </p:cNvCxnSpPr>
          <p:nvPr/>
        </p:nvCxnSpPr>
        <p:spPr>
          <a:xfrm flipH="1">
            <a:off x="9747419" y="4920257"/>
            <a:ext cx="797215" cy="582499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09" name="Straight Arrow Connector 108"/>
          <p:cNvCxnSpPr/>
          <p:nvPr/>
        </p:nvCxnSpPr>
        <p:spPr>
          <a:xfrm flipH="1" flipV="1">
            <a:off x="8516517" y="4951350"/>
            <a:ext cx="647772" cy="551406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</p:cxnSp>
      <p:cxnSp>
        <p:nvCxnSpPr>
          <p:cNvPr id="114" name="Straight Connector 66"/>
          <p:cNvCxnSpPr/>
          <p:nvPr/>
        </p:nvCxnSpPr>
        <p:spPr>
          <a:xfrm flipH="1">
            <a:off x="9666771" y="4489799"/>
            <a:ext cx="404565" cy="144570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66"/>
          <p:cNvCxnSpPr>
            <a:stCxn id="38" idx="3"/>
          </p:cNvCxnSpPr>
          <p:nvPr/>
        </p:nvCxnSpPr>
        <p:spPr>
          <a:xfrm>
            <a:off x="9549333" y="4919223"/>
            <a:ext cx="246394" cy="202139"/>
          </a:xfrm>
          <a:prstGeom prst="line">
            <a:avLst/>
          </a:prstGeom>
          <a:ln w="38100" cmpd="sng">
            <a:solidFill>
              <a:srgbClr val="7F7F7F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258344"/>
              </p:ext>
            </p:extLst>
          </p:nvPr>
        </p:nvGraphicFramePr>
        <p:xfrm>
          <a:off x="6633903" y="2611023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03668"/>
              </p:ext>
            </p:extLst>
          </p:nvPr>
        </p:nvGraphicFramePr>
        <p:xfrm>
          <a:off x="6633903" y="5280647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102798"/>
              </p:ext>
            </p:extLst>
          </p:nvPr>
        </p:nvGraphicFramePr>
        <p:xfrm>
          <a:off x="10677964" y="2517934"/>
          <a:ext cx="1378711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1897"/>
                <a:gridCol w="6368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Pref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8" name="Straight Connector 57"/>
          <p:cNvCxnSpPr>
            <a:endCxn id="28" idx="3"/>
          </p:cNvCxnSpPr>
          <p:nvPr/>
        </p:nvCxnSpPr>
        <p:spPr>
          <a:xfrm>
            <a:off x="8012614" y="2592113"/>
            <a:ext cx="622319" cy="127900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03348" y="4079334"/>
            <a:ext cx="265677" cy="29672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55541" y="5326287"/>
            <a:ext cx="1054524" cy="2432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45" idx="2"/>
          </p:cNvCxnSpPr>
          <p:nvPr/>
        </p:nvCxnSpPr>
        <p:spPr>
          <a:xfrm flipV="1">
            <a:off x="8012614" y="6273248"/>
            <a:ext cx="1487438" cy="490759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17" idx="3"/>
          </p:cNvCxnSpPr>
          <p:nvPr/>
        </p:nvCxnSpPr>
        <p:spPr>
          <a:xfrm flipH="1">
            <a:off x="10352378" y="2517934"/>
            <a:ext cx="325586" cy="130754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6" idx="2"/>
            <a:endCxn id="44" idx="0"/>
          </p:cNvCxnSpPr>
          <p:nvPr/>
        </p:nvCxnSpPr>
        <p:spPr>
          <a:xfrm flipH="1">
            <a:off x="10544634" y="4001294"/>
            <a:ext cx="822685" cy="518853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Content Placeholder 1"/>
          <p:cNvSpPr txBox="1">
            <a:spLocks/>
          </p:cNvSpPr>
          <p:nvPr/>
        </p:nvSpPr>
        <p:spPr>
          <a:xfrm>
            <a:off x="844224" y="1507625"/>
            <a:ext cx="57896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b="1" dirty="0" smtClean="0"/>
          </a:p>
          <a:p>
            <a:pPr lvl="1"/>
            <a:r>
              <a:rPr lang="en-US" altLang="zh-CN" b="1" dirty="0" smtClean="0"/>
              <a:t>4G</a:t>
            </a:r>
            <a:r>
              <a:rPr lang="en-US" altLang="zh-CN" b="1" dirty="0" smtClean="0">
                <a:sym typeface="Wingdings"/>
              </a:rPr>
              <a:t>Femtocell: </a:t>
            </a:r>
            <a:r>
              <a:rPr lang="en-US" altLang="zh-CN" dirty="0" err="1" smtClean="0">
                <a:sym typeface="Wingdings"/>
              </a:rPr>
              <a:t>Femtocell</a:t>
            </a:r>
            <a:r>
              <a:rPr lang="en-US" altLang="zh-CN" dirty="0" smtClean="0">
                <a:sym typeface="Wingdings"/>
              </a:rPr>
              <a:t> is more preferred for traffic offloading</a:t>
            </a:r>
          </a:p>
          <a:p>
            <a:pPr lvl="1"/>
            <a:endParaRPr lang="en-US" altLang="zh-CN" dirty="0" smtClean="0">
              <a:sym typeface="Wingdings"/>
            </a:endParaRPr>
          </a:p>
          <a:p>
            <a:pPr lvl="1"/>
            <a:r>
              <a:rPr lang="en-US" altLang="zh-CN" b="1" dirty="0" err="1" smtClean="0">
                <a:sym typeface="Wingdings"/>
              </a:rPr>
              <a:t>Femtocell</a:t>
            </a:r>
            <a:r>
              <a:rPr lang="en-US" altLang="zh-CN" b="1" dirty="0" smtClean="0">
                <a:sym typeface="Wingdings"/>
              </a:rPr>
              <a:t>-&gt;3G: </a:t>
            </a:r>
            <a:r>
              <a:rPr lang="en-US" altLang="zh-CN" dirty="0" smtClean="0">
                <a:sym typeface="Wingdings"/>
              </a:rPr>
              <a:t>equal preference, but 3G’s radio quality is better</a:t>
            </a:r>
          </a:p>
          <a:p>
            <a:pPr lvl="1"/>
            <a:endParaRPr lang="en-US" altLang="zh-CN" b="1" dirty="0" smtClean="0">
              <a:sym typeface="Wingdings"/>
            </a:endParaRPr>
          </a:p>
          <a:p>
            <a:pPr lvl="1"/>
            <a:r>
              <a:rPr lang="en-US" altLang="zh-CN" b="1" dirty="0" smtClean="0">
                <a:sym typeface="Wingdings"/>
              </a:rPr>
              <a:t>3G-&gt;</a:t>
            </a:r>
            <a:r>
              <a:rPr lang="en-US" altLang="zh-CN" b="1" dirty="0" err="1" smtClean="0">
                <a:sym typeface="Wingdings"/>
              </a:rPr>
              <a:t>Femtocell</a:t>
            </a:r>
            <a:r>
              <a:rPr lang="en-US" altLang="zh-CN" b="1" dirty="0" smtClean="0">
                <a:sym typeface="Wingdings"/>
              </a:rPr>
              <a:t>:</a:t>
            </a:r>
            <a:r>
              <a:rPr lang="en-US" altLang="zh-CN" dirty="0" smtClean="0">
                <a:sym typeface="Wingdings"/>
              </a:rPr>
              <a:t> 4G is more preferred for higher-speed network service</a:t>
            </a:r>
            <a:endParaRPr lang="en-US" altLang="zh-CN" b="1" dirty="0" smtClean="0"/>
          </a:p>
          <a:p>
            <a:pPr lvl="1"/>
            <a:endParaRPr lang="en-US" altLang="zh-CN" b="1" dirty="0" smtClean="0"/>
          </a:p>
          <a:p>
            <a:endParaRPr lang="zh-CN" altLang="en-US" b="1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7154196" y="4919222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1,1</a:t>
            </a:r>
            <a:r>
              <a:rPr lang="en-US" b="1" dirty="0" smtClean="0">
                <a:solidFill>
                  <a:srgbClr val="FF0000"/>
                </a:solidFill>
              </a:rPr>
              <a:t>&lt;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1,2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34125" y="5157401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2,2</a:t>
            </a:r>
            <a:r>
              <a:rPr lang="en-US" b="1" smtClean="0">
                <a:solidFill>
                  <a:srgbClr val="FF0000"/>
                </a:solidFill>
              </a:rPr>
              <a:t>= Pref</a:t>
            </a:r>
            <a:r>
              <a:rPr lang="en-US" b="1" baseline="-25000" smtClean="0">
                <a:solidFill>
                  <a:srgbClr val="FF0000"/>
                </a:solidFill>
              </a:rPr>
              <a:t>2,3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797716" y="3553986"/>
            <a:ext cx="152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Pref</a:t>
            </a:r>
            <a:r>
              <a:rPr lang="en-US" b="1" baseline="-25000" dirty="0" smtClean="0">
                <a:solidFill>
                  <a:srgbClr val="FF0000"/>
                </a:solidFill>
              </a:rPr>
              <a:t>3,3</a:t>
            </a:r>
            <a:r>
              <a:rPr lang="en-US" b="1" dirty="0" smtClean="0">
                <a:solidFill>
                  <a:srgbClr val="FF0000"/>
                </a:solidFill>
              </a:rPr>
              <a:t>&lt; Pref</a:t>
            </a:r>
            <a:r>
              <a:rPr lang="en-US" b="1" baseline="-25000" dirty="0" smtClean="0">
                <a:solidFill>
                  <a:srgbClr val="FF0000"/>
                </a:solidFill>
              </a:rPr>
              <a:t>3,1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3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45" y="3907614"/>
            <a:ext cx="615177" cy="722833"/>
          </a:xfrm>
          <a:prstGeom prst="rect">
            <a:avLst/>
          </a:prstGeom>
        </p:spPr>
      </p:pic>
      <p:pic>
        <p:nvPicPr>
          <p:cNvPr id="64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77" y="3839569"/>
            <a:ext cx="615177" cy="722833"/>
          </a:xfrm>
          <a:prstGeom prst="rect">
            <a:avLst/>
          </a:prstGeom>
        </p:spPr>
      </p:pic>
      <p:pic>
        <p:nvPicPr>
          <p:cNvPr id="65" name="Picture 8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7" y="4984123"/>
            <a:ext cx="615177" cy="72283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838198" y="4835717"/>
            <a:ext cx="10529121" cy="195163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Well-justified</a:t>
            </a:r>
            <a:r>
              <a:rPr lang="zh-CN" alt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individual</a:t>
            </a:r>
            <a:r>
              <a:rPr lang="zh-CN" alt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cell’s</a:t>
            </a:r>
            <a:r>
              <a:rPr lang="zh-CN" altLang="en-US" sz="40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handoff</a:t>
            </a:r>
            <a:r>
              <a:rPr lang="zh-CN" alt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policy</a:t>
            </a:r>
            <a:endParaRPr lang="zh-CN" altLang="en-US" sz="4000" dirty="0" smtClean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zh-CN" altLang="en-US" sz="4800" dirty="0"/>
              <a:t>≠</a:t>
            </a:r>
            <a:endParaRPr lang="en-US" sz="4800" dirty="0" smtClean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Well-justified</a:t>
            </a:r>
            <a:r>
              <a:rPr lang="zh-CN" alt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interplay between cells’ policies</a:t>
            </a:r>
            <a:endParaRPr lang="en-US" sz="40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2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"/>
    </mc:Choice>
    <mc:Fallback xmlns="">
      <p:transition spd="slow" advTm="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2" grpId="0"/>
      <p:bldP spid="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6987</TotalTime>
  <Words>2049</Words>
  <Application>Microsoft Macintosh PowerPoint</Application>
  <PresentationFormat>Widescreen</PresentationFormat>
  <Paragraphs>632</Paragraphs>
  <Slides>29</Slides>
  <Notes>28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Calibri Light</vt:lpstr>
      <vt:lpstr>Cambria Math</vt:lpstr>
      <vt:lpstr>Times New Roman</vt:lpstr>
      <vt:lpstr>Wingdings</vt:lpstr>
      <vt:lpstr>宋体</vt:lpstr>
      <vt:lpstr>Arial</vt:lpstr>
      <vt:lpstr>Office 主题</vt:lpstr>
      <vt:lpstr>Instability in Distributed Mobility Management </vt:lpstr>
      <vt:lpstr>Mobility Management is Ubiquitous and Critical </vt:lpstr>
      <vt:lpstr>One Fundamental Property for Mobility: Stability</vt:lpstr>
      <vt:lpstr>This Work: Instability in 3G/4G Mobile Network</vt:lpstr>
      <vt:lpstr>PowerPoint Presentation</vt:lpstr>
      <vt:lpstr>How does 3G/4G Mobility Management work?</vt:lpstr>
      <vt:lpstr>An Example of Unstable Handoff</vt:lpstr>
      <vt:lpstr>Unstable Handoff Hurts both Users and Operators!</vt:lpstr>
      <vt:lpstr>Root Cause: Preference Configuration Inconsistency</vt:lpstr>
      <vt:lpstr>PowerPoint Presentation</vt:lpstr>
      <vt:lpstr>Formulation of Handoff Stability</vt:lpstr>
      <vt:lpstr>Causes of Instabilities: A Classification</vt:lpstr>
      <vt:lpstr>Inconsistent Preferences: Instability Condition</vt:lpstr>
      <vt:lpstr>Inconsistent Preferences: Empirical Validations</vt:lpstr>
      <vt:lpstr>Active-Idle Logic Conflict: Instability Condition</vt:lpstr>
      <vt:lpstr>Active-Idle Logic Conflict: Empirical Validations</vt:lpstr>
      <vt:lpstr>PowerPoint Presentation</vt:lpstr>
      <vt:lpstr>Persistent Loop Detection</vt:lpstr>
      <vt:lpstr>Persistent Loop Detection: Evaluation</vt:lpstr>
      <vt:lpstr>Guideline for Instability Fix</vt:lpstr>
      <vt:lpstr>Guideline for Instability Fix</vt:lpstr>
      <vt:lpstr>Guideline for Instability Fix</vt:lpstr>
      <vt:lpstr>Guideline for Instability Fix</vt:lpstr>
      <vt:lpstr>Guideline for Instability Fix</vt:lpstr>
      <vt:lpstr>Guideline for Instability Fix</vt:lpstr>
      <vt:lpstr>Conclusion</vt:lpstr>
      <vt:lpstr>Thank you!</vt:lpstr>
      <vt:lpstr>Backup</vt:lpstr>
      <vt:lpstr>Details of the Instability Conditions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Yuanjie Li</dc:creator>
  <cp:lastModifiedBy>Microsoft Office User</cp:lastModifiedBy>
  <cp:revision>2113</cp:revision>
  <cp:lastPrinted>2016-03-12T18:29:53Z</cp:lastPrinted>
  <dcterms:created xsi:type="dcterms:W3CDTF">2016-02-25T01:13:19Z</dcterms:created>
  <dcterms:modified xsi:type="dcterms:W3CDTF">2016-06-04T18:37:53Z</dcterms:modified>
</cp:coreProperties>
</file>