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9"/>
  </p:notesMasterIdLst>
  <p:sldIdLst>
    <p:sldId id="288" r:id="rId2"/>
    <p:sldId id="406" r:id="rId3"/>
    <p:sldId id="424" r:id="rId4"/>
    <p:sldId id="420" r:id="rId5"/>
    <p:sldId id="421" r:id="rId6"/>
    <p:sldId id="425" r:id="rId7"/>
    <p:sldId id="392" r:id="rId8"/>
    <p:sldId id="415" r:id="rId9"/>
    <p:sldId id="433" r:id="rId10"/>
    <p:sldId id="410" r:id="rId11"/>
    <p:sldId id="411" r:id="rId12"/>
    <p:sldId id="345" r:id="rId13"/>
    <p:sldId id="414" r:id="rId14"/>
    <p:sldId id="413" r:id="rId15"/>
    <p:sldId id="346" r:id="rId16"/>
    <p:sldId id="405" r:id="rId17"/>
    <p:sldId id="391" r:id="rId18"/>
    <p:sldId id="423" r:id="rId19"/>
    <p:sldId id="357" r:id="rId20"/>
    <p:sldId id="331" r:id="rId21"/>
    <p:sldId id="352" r:id="rId22"/>
    <p:sldId id="358" r:id="rId23"/>
    <p:sldId id="354" r:id="rId24"/>
    <p:sldId id="355" r:id="rId25"/>
    <p:sldId id="356" r:id="rId26"/>
    <p:sldId id="332" r:id="rId27"/>
    <p:sldId id="427" r:id="rId28"/>
    <p:sldId id="428" r:id="rId29"/>
    <p:sldId id="429" r:id="rId30"/>
    <p:sldId id="430" r:id="rId31"/>
    <p:sldId id="431" r:id="rId32"/>
    <p:sldId id="432" r:id="rId33"/>
    <p:sldId id="436" r:id="rId34"/>
    <p:sldId id="384" r:id="rId35"/>
    <p:sldId id="426" r:id="rId36"/>
    <p:sldId id="366" r:id="rId37"/>
    <p:sldId id="31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4B288DC-5CFF-BA49-BEE0-CD6B333D72DE}">
          <p14:sldIdLst>
            <p14:sldId id="288"/>
          </p14:sldIdLst>
        </p14:section>
        <p14:section name="Motivation (5min)" id="{6200CE0A-0654-EA4E-8D8F-480F9A731E5A}">
          <p14:sldIdLst>
            <p14:sldId id="406"/>
            <p14:sldId id="424"/>
            <p14:sldId id="420"/>
            <p14:sldId id="421"/>
            <p14:sldId id="425"/>
            <p14:sldId id="392"/>
            <p14:sldId id="415"/>
            <p14:sldId id="433"/>
          </p14:sldIdLst>
        </p14:section>
        <p14:section name="Design-overview(1min)" id="{F8FF73B9-35A6-AB42-A3A0-2EF1AF821DFF}">
          <p14:sldIdLst>
            <p14:sldId id="410"/>
            <p14:sldId id="411"/>
          </p14:sldIdLst>
        </p14:section>
        <p14:section name="Design-monitor(1.5min)" id="{54D51195-6D29-0C44-9439-5AFB7B12835B}">
          <p14:sldIdLst>
            <p14:sldId id="345"/>
            <p14:sldId id="414"/>
            <p14:sldId id="413"/>
          </p14:sldIdLst>
        </p14:section>
        <p14:section name="Design-analyzer (4min)" id="{9B49D871-AE20-554E-9FF1-9FADD63876E4}">
          <p14:sldIdLst>
            <p14:sldId id="346"/>
            <p14:sldId id="405"/>
            <p14:sldId id="391"/>
            <p14:sldId id="423"/>
            <p14:sldId id="357"/>
            <p14:sldId id="331"/>
            <p14:sldId id="352"/>
            <p14:sldId id="358"/>
            <p14:sldId id="354"/>
            <p14:sldId id="355"/>
            <p14:sldId id="356"/>
          </p14:sldIdLst>
        </p14:section>
        <p14:section name="Design-API(30s)" id="{1E46A493-8514-CD44-A01A-3603A8389EAD}">
          <p14:sldIdLst>
            <p14:sldId id="332"/>
          </p14:sldIdLst>
        </p14:section>
        <p14:section name="Evaluation (3min)" id="{8F30611C-9260-F449-BD5D-EA858ACC4F9E}">
          <p14:sldIdLst>
            <p14:sldId id="427"/>
            <p14:sldId id="428"/>
            <p14:sldId id="429"/>
            <p14:sldId id="430"/>
            <p14:sldId id="431"/>
            <p14:sldId id="432"/>
          </p14:sldIdLst>
        </p14:section>
        <p14:section name="Showcase Apps (3min)" id="{0E81365A-EEB1-6A41-850A-E4361A7371D2}">
          <p14:sldIdLst>
            <p14:sldId id="436"/>
            <p14:sldId id="384"/>
            <p14:sldId id="426"/>
          </p14:sldIdLst>
        </p14:section>
        <p14:section name="Conclusion (1min)" id="{A4A43D71-3C0D-B04F-839F-0CB15AA66158}">
          <p14:sldIdLst>
            <p14:sldId id="366"/>
            <p14:sldId id="31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02A7F2"/>
    <a:srgbClr val="0EAEE2"/>
    <a:srgbClr val="E52773"/>
    <a:srgbClr val="404040"/>
    <a:srgbClr val="DEB8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78"/>
    <p:restoredTop sz="67196"/>
  </p:normalViewPr>
  <p:slideViewPr>
    <p:cSldViewPr snapToGrid="0" snapToObjects="1">
      <p:cViewPr>
        <p:scale>
          <a:sx n="81" d="100"/>
          <a:sy n="81" d="100"/>
        </p:scale>
        <p:origin x="1792" y="208"/>
      </p:cViewPr>
      <p:guideLst/>
    </p:cSldViewPr>
  </p:slideViewPr>
  <p:notesTextViewPr>
    <p:cViewPr>
      <p:scale>
        <a:sx n="145" d="100"/>
        <a:sy n="14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F48FF1-DD55-5B4C-A513-490D1454FBE8}" type="datetimeFigureOut">
              <a:rPr lang="en-US" smtClean="0"/>
              <a:t>10/13/16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1EB7D0-1BDE-FF42-810C-E3E793CC31CD}" type="slidenum">
              <a:rPr lang="en-US" smtClean="0"/>
              <a:t>‹#›</a:t>
            </a:fld>
            <a:endParaRPr lang="en-US"/>
          </a:p>
        </p:txBody>
      </p:sp>
    </p:spTree>
    <p:extLst>
      <p:ext uri="{BB962C8B-B14F-4D97-AF65-F5344CB8AC3E}">
        <p14:creationId xmlns:p14="http://schemas.microsoft.com/office/powerpoint/2010/main" val="37369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Thank you for the introduction. </a:t>
            </a:r>
          </a:p>
          <a:p>
            <a:r>
              <a:rPr lang="en-US" sz="1200" kern="1200" dirty="0" smtClean="0">
                <a:solidFill>
                  <a:schemeClr val="tx1"/>
                </a:solidFill>
                <a:effectLst/>
                <a:latin typeface="+mn-lt"/>
                <a:ea typeface="+mn-ea"/>
                <a:cs typeface="+mn-cs"/>
              </a:rPr>
              <a:t>In this talk, we will introduce </a:t>
            </a:r>
            <a:r>
              <a:rPr lang="en-US" sz="1200" kern="1200" dirty="0" err="1" smtClean="0">
                <a:solidFill>
                  <a:schemeClr val="tx1"/>
                </a:solidFill>
                <a:effectLst/>
                <a:latin typeface="+mn-lt"/>
                <a:ea typeface="+mn-ea"/>
                <a:cs typeface="+mn-cs"/>
              </a:rPr>
              <a:t>MobileInsight</a:t>
            </a:r>
            <a:r>
              <a:rPr lang="en-US" sz="1200" kern="1200" dirty="0" smtClean="0">
                <a:solidFill>
                  <a:schemeClr val="tx1"/>
                </a:solidFill>
                <a:effectLst/>
                <a:latin typeface="+mn-lt"/>
                <a:ea typeface="+mn-ea"/>
                <a:cs typeface="+mn-cs"/>
              </a:rPr>
              <a:t>, </a:t>
            </a:r>
          </a:p>
          <a:p>
            <a:r>
              <a:rPr lang="en-US" altLang="zh-CN" sz="1200" kern="1200" dirty="0" smtClean="0">
                <a:solidFill>
                  <a:schemeClr val="tx1"/>
                </a:solidFill>
                <a:effectLst/>
                <a:latin typeface="+mn-lt"/>
                <a:ea typeface="+mn-ea"/>
                <a:cs typeface="+mn-cs"/>
              </a:rPr>
              <a:t>a</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new</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methodology</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that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lets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our</a:t>
            </a:r>
            <a:r>
              <a:rPr lang="zh-CN" altLang="en-US" sz="1200" kern="120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phones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see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through the black-box</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mobile networks.</a:t>
            </a:r>
            <a:r>
              <a:rPr lang="zh-CN" altLang="en-US" sz="1200" kern="1200" baseline="0" dirty="0" smtClean="0">
                <a:solidFill>
                  <a:schemeClr val="tx1"/>
                </a:solidFill>
                <a:effectLst/>
                <a:latin typeface="+mn-lt"/>
                <a:ea typeface="+mn-ea"/>
                <a:cs typeface="+mn-cs"/>
              </a:rPr>
              <a:t> </a:t>
            </a:r>
            <a:endParaRPr lang="en-US" altLang="zh-CN" sz="1200" kern="1200" baseline="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1</a:t>
            </a:fld>
            <a:endParaRPr lang="en-US"/>
          </a:p>
        </p:txBody>
      </p:sp>
    </p:spTree>
    <p:extLst>
      <p:ext uri="{BB962C8B-B14F-4D97-AF65-F5344CB8AC3E}">
        <p14:creationId xmlns:p14="http://schemas.microsoft.com/office/powerpoint/2010/main" val="382578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Let’s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first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look</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how</a:t>
            </a:r>
            <a:r>
              <a:rPr lang="zh-CN" altLang="en-US" sz="1200" kern="1200" dirty="0" smtClean="0">
                <a:solidFill>
                  <a:schemeClr val="tx1"/>
                </a:solidFill>
                <a:effectLst/>
                <a:latin typeface="+mn-lt"/>
                <a:ea typeface="+mn-ea"/>
                <a:cs typeface="+mn-cs"/>
              </a:rPr>
              <a:t> </a:t>
            </a:r>
            <a:r>
              <a:rPr lang="en-US" altLang="zh-CN" sz="1200" kern="1200" dirty="0" err="1" smtClean="0">
                <a:solidFill>
                  <a:schemeClr val="tx1"/>
                </a:solidFill>
                <a:effectLst/>
                <a:latin typeface="+mn-lt"/>
                <a:ea typeface="+mn-ea"/>
                <a:cs typeface="+mn-cs"/>
              </a:rPr>
              <a:t>MobleInsight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works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high</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level.</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It</a:t>
            </a:r>
            <a:r>
              <a:rPr lang="zh-CN" alt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runs as a user-space </a:t>
            </a:r>
            <a:r>
              <a:rPr lang="en-US" altLang="zh-CN" sz="1200" kern="1200" dirty="0" smtClean="0">
                <a:solidFill>
                  <a:schemeClr val="tx1"/>
                </a:solidFill>
                <a:effectLst/>
                <a:latin typeface="+mn-lt"/>
                <a:ea typeface="+mn-ea"/>
                <a:cs typeface="+mn-cs"/>
              </a:rPr>
              <a:t>software</a:t>
            </a:r>
            <a:r>
              <a:rPr lang="zh-CN" alt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service on </a:t>
            </a:r>
            <a:r>
              <a:rPr lang="en-US" altLang="zh-CN" sz="1200" kern="1200" dirty="0" smtClean="0">
                <a:solidFill>
                  <a:schemeClr val="tx1"/>
                </a:solidFill>
                <a:effectLst/>
                <a:latin typeface="+mn-lt"/>
                <a:ea typeface="+mn-ea"/>
                <a:cs typeface="+mn-cs"/>
              </a:rPr>
              <a:t>off-the-shelf</a:t>
            </a:r>
            <a:r>
              <a:rPr lang="zh-CN" alt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phones</a:t>
            </a:r>
            <a:r>
              <a:rPr lang="en-US" altLang="zh-CN" sz="1200" kern="1200" dirty="0" smtClean="0">
                <a:solidFill>
                  <a:schemeClr val="tx1"/>
                </a:solidFill>
                <a:effectLst/>
                <a:latin typeface="+mn-lt"/>
                <a:ea typeface="+mn-ea"/>
                <a:cs typeface="+mn-cs"/>
              </a:rPr>
              <a: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and</a:t>
            </a:r>
            <a:r>
              <a:rPr lang="zh-CN" altLang="en-US" sz="1200" kern="1200" baseline="0" dirty="0" smtClean="0">
                <a:solidFill>
                  <a:schemeClr val="tx1"/>
                </a:solidFill>
                <a:effectLst/>
                <a:latin typeface="+mn-lt"/>
                <a:ea typeface="+mn-ea"/>
                <a:cs typeface="+mn-cs"/>
              </a:rPr>
              <a:t> </a:t>
            </a:r>
            <a:r>
              <a:rPr lang="en-US" altLang="zh-CN" sz="1200" b="1" kern="1200" baseline="0" dirty="0" smtClean="0">
                <a:solidFill>
                  <a:schemeClr val="tx1"/>
                </a:solidFill>
                <a:effectLst/>
                <a:latin typeface="+mn-lt"/>
                <a:ea typeface="+mn-ea"/>
                <a:cs typeface="+mn-cs"/>
              </a:rPr>
              <a:t>has</a:t>
            </a:r>
            <a:r>
              <a:rPr lang="zh-CN" altLang="en-US" sz="1200" b="1" kern="1200" baseline="0" dirty="0" smtClean="0">
                <a:solidFill>
                  <a:schemeClr val="tx1"/>
                </a:solidFill>
                <a:effectLst/>
                <a:latin typeface="+mn-lt"/>
                <a:ea typeface="+mn-ea"/>
                <a:cs typeface="+mn-cs"/>
              </a:rPr>
              <a:t> </a:t>
            </a:r>
            <a:r>
              <a:rPr lang="en-US" altLang="zh-CN" sz="1200" b="1" kern="1200" baseline="0" dirty="0" smtClean="0">
                <a:solidFill>
                  <a:schemeClr val="tx1"/>
                </a:solidFill>
                <a:effectLst/>
                <a:latin typeface="+mn-lt"/>
                <a:ea typeface="+mn-ea"/>
                <a:cs typeface="+mn-cs"/>
              </a:rPr>
              <a:t>three</a:t>
            </a:r>
            <a:r>
              <a:rPr lang="zh-CN" altLang="en-US" sz="1200" b="1" kern="1200" baseline="0" dirty="0" smtClean="0">
                <a:solidFill>
                  <a:schemeClr val="tx1"/>
                </a:solidFill>
                <a:effectLst/>
                <a:latin typeface="+mn-lt"/>
                <a:ea typeface="+mn-ea"/>
                <a:cs typeface="+mn-cs"/>
              </a:rPr>
              <a:t> </a:t>
            </a:r>
            <a:r>
              <a:rPr lang="en-US" altLang="zh-CN" sz="1200" b="1" kern="1200" baseline="0" dirty="0" smtClean="0">
                <a:solidFill>
                  <a:schemeClr val="tx1"/>
                </a:solidFill>
                <a:effectLst/>
                <a:latin typeface="+mn-lt"/>
                <a:ea typeface="+mn-ea"/>
                <a:cs typeface="+mn-cs"/>
              </a:rPr>
              <a:t>components</a:t>
            </a:r>
            <a:r>
              <a:rPr lang="en-US" altLang="zh-CN" sz="1200" kern="1200" baseline="0" dirty="0" smtClean="0">
                <a:solidFill>
                  <a:schemeClr val="tx1"/>
                </a:solidFill>
                <a:effectLst/>
                <a:latin typeface="+mn-lt"/>
                <a:ea typeface="+mn-ea"/>
                <a:cs typeface="+mn-cs"/>
              </a:rPr>
              <a: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monitor,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analyzers,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APIs.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first </a:t>
            </a:r>
            <a:r>
              <a:rPr lang="en-US" sz="1200" b="1" kern="1200" dirty="0" smtClean="0">
                <a:solidFill>
                  <a:schemeClr val="tx1"/>
                </a:solidFill>
                <a:effectLst/>
                <a:latin typeface="+mn-lt"/>
                <a:ea typeface="+mn-ea"/>
                <a:cs typeface="+mn-cs"/>
              </a:rPr>
              <a:t>passively</a:t>
            </a:r>
            <a:r>
              <a:rPr lang="en-US" sz="1200" kern="1200" dirty="0" smtClean="0">
                <a:solidFill>
                  <a:schemeClr val="tx1"/>
                </a:solidFill>
                <a:effectLst/>
                <a:latin typeface="+mn-lt"/>
                <a:ea typeface="+mn-ea"/>
                <a:cs typeface="+mn-cs"/>
              </a:rPr>
              <a:t> exposes over-the-air cellular signaling messages from hardware to software.</a:t>
            </a:r>
          </a:p>
          <a:p>
            <a:r>
              <a:rPr lang="en-US" sz="1200" kern="1200" dirty="0" smtClean="0">
                <a:solidFill>
                  <a:schemeClr val="tx1"/>
                </a:solidFill>
                <a:effectLst/>
                <a:latin typeface="+mn-lt"/>
                <a:ea typeface="+mn-ea"/>
                <a:cs typeface="+mn-cs"/>
              </a:rPr>
              <a:t>These messages were</a:t>
            </a:r>
            <a:r>
              <a:rPr lang="en-US" sz="1200" kern="1200" baseline="0" dirty="0" smtClean="0">
                <a:solidFill>
                  <a:schemeClr val="tx1"/>
                </a:solidFill>
                <a:effectLst/>
                <a:latin typeface="+mn-lt"/>
                <a:ea typeface="+mn-ea"/>
                <a:cs typeface="+mn-cs"/>
              </a:rPr>
              <a:t> exchanged between our phone and network, and cover </a:t>
            </a:r>
            <a:r>
              <a:rPr lang="en-US" sz="1200" kern="1200" dirty="0" smtClean="0">
                <a:solidFill>
                  <a:schemeClr val="tx1"/>
                </a:solidFill>
                <a:effectLst/>
                <a:latin typeface="+mn-lt"/>
                <a:ea typeface="+mn-ea"/>
                <a:cs typeface="+mn-cs"/>
              </a:rPr>
              <a:t>a wide range </a:t>
            </a:r>
            <a:r>
              <a:rPr lang="en-US" sz="1200" kern="1200" baseline="0" dirty="0" smtClean="0">
                <a:solidFill>
                  <a:schemeClr val="tx1"/>
                </a:solidFill>
                <a:effectLst/>
                <a:latin typeface="+mn-lt"/>
                <a:ea typeface="+mn-ea"/>
                <a:cs typeface="+mn-cs"/>
              </a:rPr>
              <a:t>of cellular protocols, from lowest PHY to highest data session management. </a:t>
            </a:r>
          </a:p>
          <a:p>
            <a:r>
              <a:rPr lang="en-US" sz="1200" kern="1200" baseline="0" dirty="0" smtClean="0">
                <a:solidFill>
                  <a:schemeClr val="tx1"/>
                </a:solidFill>
                <a:effectLst/>
                <a:latin typeface="+mn-lt"/>
                <a:ea typeface="+mn-ea"/>
                <a:cs typeface="+mn-cs"/>
              </a:rPr>
              <a:t>They </a:t>
            </a:r>
            <a:r>
              <a:rPr lang="en-US" sz="1200" kern="1200" dirty="0" smtClean="0">
                <a:solidFill>
                  <a:schemeClr val="tx1"/>
                </a:solidFill>
                <a:effectLst/>
                <a:latin typeface="+mn-lt"/>
                <a:ea typeface="+mn-ea"/>
                <a:cs typeface="+mn-cs"/>
              </a:rPr>
              <a:t>carry the fine-grained information of cellular protocols</a:t>
            </a:r>
            <a:r>
              <a:rPr lang="en-US" sz="1200" kern="1200" baseline="0" dirty="0" smtClean="0">
                <a:solidFill>
                  <a:schemeClr val="tx1"/>
                </a:solidFill>
                <a:effectLst/>
                <a:latin typeface="+mn-lt"/>
                <a:ea typeface="+mn-ea"/>
                <a:cs typeface="+mn-cs"/>
              </a:rPr>
              <a:t> like states and parameters.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10</a:t>
            </a:fld>
            <a:endParaRPr lang="en-US"/>
          </a:p>
        </p:txBody>
      </p:sp>
    </p:spTree>
    <p:extLst>
      <p:ext uri="{BB962C8B-B14F-4D97-AF65-F5344CB8AC3E}">
        <p14:creationId xmlns:p14="http://schemas.microsoft.com/office/powerpoint/2010/main" val="1252853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With these information, </a:t>
            </a:r>
            <a:r>
              <a:rPr lang="en-US" sz="1200" kern="1200" dirty="0" err="1" smtClean="0">
                <a:solidFill>
                  <a:schemeClr val="tx1"/>
                </a:solidFill>
                <a:effectLst/>
                <a:latin typeface="+mn-lt"/>
                <a:ea typeface="+mn-ea"/>
                <a:cs typeface="+mn-cs"/>
              </a:rPr>
              <a:t>MobileInsight</a:t>
            </a:r>
            <a:r>
              <a:rPr lang="en-US" sz="1200" kern="1200" dirty="0" smtClean="0">
                <a:solidFill>
                  <a:schemeClr val="tx1"/>
                </a:solidFill>
                <a:effectLst/>
                <a:latin typeface="+mn-lt"/>
                <a:ea typeface="+mn-ea"/>
                <a:cs typeface="+mn-cs"/>
              </a:rPr>
              <a:t> further </a:t>
            </a:r>
            <a:r>
              <a:rPr lang="en-US" altLang="zh-CN" sz="1200" kern="1200" dirty="0" smtClean="0">
                <a:solidFill>
                  <a:schemeClr val="tx1"/>
                </a:solidFill>
                <a:effectLst/>
                <a:latin typeface="+mn-lt"/>
                <a:ea typeface="+mn-ea"/>
                <a:cs typeface="+mn-cs"/>
              </a:rPr>
              <a:t>performs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runtime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cellular</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protocol</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analytics,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such</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as</a:t>
            </a:r>
            <a:r>
              <a:rPr lang="zh-CN" alt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track</a:t>
            </a:r>
            <a:r>
              <a:rPr lang="en-US" altLang="zh-CN" sz="1200" kern="1200" dirty="0" smtClean="0">
                <a:solidFill>
                  <a:schemeClr val="tx1"/>
                </a:solidFill>
                <a:effectLst/>
                <a:latin typeface="+mn-lt"/>
                <a:ea typeface="+mn-ea"/>
                <a:cs typeface="+mn-cs"/>
              </a:rPr>
              <a:t>ing</a:t>
            </a:r>
            <a:r>
              <a:rPr lang="en-US" sz="1200" kern="1200" dirty="0" smtClean="0">
                <a:solidFill>
                  <a:schemeClr val="tx1"/>
                </a:solidFill>
                <a:effectLst/>
                <a:latin typeface="+mn-lt"/>
                <a:ea typeface="+mn-ea"/>
                <a:cs typeface="+mn-cs"/>
              </a:rPr>
              <a:t> each protocol’s state machine dynamics, and infer</a:t>
            </a:r>
            <a:r>
              <a:rPr lang="en-US" altLang="zh-CN" sz="1200" kern="1200" dirty="0" smtClean="0">
                <a:solidFill>
                  <a:schemeClr val="tx1"/>
                </a:solidFill>
                <a:effectLst/>
                <a:latin typeface="+mn-lt"/>
                <a:ea typeface="+mn-ea"/>
                <a:cs typeface="+mn-cs"/>
              </a:rPr>
              <a:t>ring</a:t>
            </a:r>
            <a:r>
              <a:rPr lang="en-US" sz="1200" kern="1200" dirty="0" smtClean="0">
                <a:solidFill>
                  <a:schemeClr val="tx1"/>
                </a:solidFill>
                <a:effectLst/>
                <a:latin typeface="+mn-lt"/>
                <a:ea typeface="+mn-ea"/>
                <a:cs typeface="+mn-cs"/>
              </a:rPr>
              <a:t> its operation logics from the operators.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With </a:t>
            </a:r>
            <a:r>
              <a:rPr lang="en-US" sz="1200" kern="1200" dirty="0" err="1" smtClean="0">
                <a:solidFill>
                  <a:schemeClr val="tx1"/>
                </a:solidFill>
                <a:effectLst/>
                <a:latin typeface="+mn-lt"/>
                <a:ea typeface="+mn-ea"/>
                <a:cs typeface="+mn-cs"/>
              </a:rPr>
              <a:t>MobileInsight’s</a:t>
            </a:r>
            <a:r>
              <a:rPr lang="en-US" sz="1200" kern="1200" dirty="0" smtClean="0">
                <a:solidFill>
                  <a:schemeClr val="tx1"/>
                </a:solidFill>
                <a:effectLst/>
                <a:latin typeface="+mn-lt"/>
                <a:ea typeface="+mn-ea"/>
                <a:cs typeface="+mn-cs"/>
              </a:rPr>
              <a:t> APIs, researchers can </a:t>
            </a:r>
            <a:r>
              <a:rPr lang="en-US" altLang="zh-CN" sz="1200" kern="1200" dirty="0" smtClean="0">
                <a:solidFill>
                  <a:schemeClr val="tx1"/>
                </a:solidFill>
                <a:effectLst/>
                <a:latin typeface="+mn-lt"/>
                <a:ea typeface="+mn-ea"/>
                <a:cs typeface="+mn-cs"/>
              </a:rPr>
              <a:t>leverage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these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information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have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more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accurate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understanding</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of</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cellular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operations,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and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developers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can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build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new</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mobile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apps.</a:t>
            </a:r>
            <a:r>
              <a:rPr lang="zh-CN" alt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next introduce each component</a:t>
            </a:r>
            <a:r>
              <a:rPr lang="en-US"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11</a:t>
            </a:fld>
            <a:endParaRPr lang="en-US"/>
          </a:p>
        </p:txBody>
      </p:sp>
    </p:spTree>
    <p:extLst>
      <p:ext uri="{BB962C8B-B14F-4D97-AF65-F5344CB8AC3E}">
        <p14:creationId xmlns:p14="http://schemas.microsoft.com/office/powerpoint/2010/main" val="934173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first component is in-device runtime monitor. </a:t>
            </a:r>
          </a:p>
          <a:p>
            <a:r>
              <a:rPr lang="en-US" sz="1200" kern="1200" dirty="0" smtClean="0">
                <a:solidFill>
                  <a:schemeClr val="tx1"/>
                </a:solidFill>
                <a:effectLst/>
                <a:latin typeface="+mn-lt"/>
                <a:ea typeface="+mn-ea"/>
                <a:cs typeface="+mn-cs"/>
              </a:rPr>
              <a:t>To enable it, we first need to expose the </a:t>
            </a:r>
            <a:r>
              <a:rPr lang="en-US" sz="1200" b="1" kern="1200" dirty="0" smtClean="0">
                <a:solidFill>
                  <a:schemeClr val="tx1"/>
                </a:solidFill>
                <a:effectLst/>
                <a:latin typeface="+mn-lt"/>
                <a:ea typeface="+mn-ea"/>
                <a:cs typeface="+mn-cs"/>
              </a:rPr>
              <a:t>raw over-the-air </a:t>
            </a:r>
            <a:r>
              <a:rPr lang="en-US" sz="1200" kern="1200" dirty="0" smtClean="0">
                <a:solidFill>
                  <a:schemeClr val="tx1"/>
                </a:solidFill>
                <a:effectLst/>
                <a:latin typeface="+mn-lt"/>
                <a:ea typeface="+mn-ea"/>
                <a:cs typeface="+mn-cs"/>
              </a:rPr>
              <a:t>cellular messages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from the hardware to software. </a:t>
            </a:r>
          </a:p>
          <a:p>
            <a:endParaRPr lang="en-US" dirty="0"/>
          </a:p>
        </p:txBody>
      </p:sp>
      <p:sp>
        <p:nvSpPr>
          <p:cNvPr id="4" name="Slide Number Placeholder 3"/>
          <p:cNvSpPr>
            <a:spLocks noGrp="1"/>
          </p:cNvSpPr>
          <p:nvPr>
            <p:ph type="sldNum" sz="quarter" idx="10"/>
          </p:nvPr>
        </p:nvSpPr>
        <p:spPr/>
        <p:txBody>
          <a:bodyPr/>
          <a:lstStyle/>
          <a:p>
            <a:fld id="{0B1EB7D0-1BDE-FF42-810C-E3E793CC31CD}" type="slidenum">
              <a:rPr lang="en-US" smtClean="0"/>
              <a:t>12</a:t>
            </a:fld>
            <a:endParaRPr lang="en-US"/>
          </a:p>
        </p:txBody>
      </p:sp>
    </p:spTree>
    <p:extLst>
      <p:ext uri="{BB962C8B-B14F-4D97-AF65-F5344CB8AC3E}">
        <p14:creationId xmlns:p14="http://schemas.microsoft.com/office/powerpoint/2010/main" val="885515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is not easy.</a:t>
            </a:r>
          </a:p>
          <a:p>
            <a:r>
              <a:rPr lang="en-US" sz="1200" kern="1200" dirty="0" smtClean="0">
                <a:solidFill>
                  <a:schemeClr val="tx1"/>
                </a:solidFill>
                <a:effectLst/>
                <a:latin typeface="+mn-lt"/>
                <a:ea typeface="+mn-ea"/>
                <a:cs typeface="+mn-cs"/>
              </a:rPr>
              <a:t>As we have seen before, the ordinary in-device schemes cannot support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For example, in Android, the cellular chipset only exposes </a:t>
            </a:r>
            <a:r>
              <a:rPr lang="en-US" altLang="zh-CN" sz="1200" kern="1200" dirty="0" smtClean="0">
                <a:solidFill>
                  <a:schemeClr val="tx1"/>
                </a:solidFill>
                <a:effectLst/>
                <a:latin typeface="+mn-lt"/>
                <a:ea typeface="+mn-ea"/>
                <a:cs typeface="+mn-cs"/>
              </a:rPr>
              <a:t>a</a:t>
            </a:r>
            <a:r>
              <a:rPr lang="zh-CN" altLang="en-US" sz="1200" kern="1200" dirty="0" smtClean="0">
                <a:solidFill>
                  <a:schemeClr val="tx1"/>
                </a:solidFill>
                <a:effectLst/>
                <a:latin typeface="+mn-lt"/>
                <a:ea typeface="+mn-ea"/>
                <a:cs typeface="+mn-cs"/>
              </a:rPr>
              <a:t> </a:t>
            </a:r>
            <a:r>
              <a:rPr lang="en-US" altLang="zh-CN" sz="1200" b="1" kern="1200" dirty="0" smtClean="0">
                <a:solidFill>
                  <a:schemeClr val="tx1"/>
                </a:solidFill>
                <a:effectLst/>
                <a:latin typeface="+mn-lt"/>
                <a:ea typeface="+mn-ea"/>
                <a:cs typeface="+mn-cs"/>
              </a:rPr>
              <a:t>subset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of</a:t>
            </a:r>
            <a:r>
              <a:rPr lang="zh-CN" alt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basic, </a:t>
            </a:r>
            <a:r>
              <a:rPr lang="en-US" sz="1200" b="1" kern="1200" dirty="0" smtClean="0">
                <a:solidFill>
                  <a:schemeClr val="tx1"/>
                </a:solidFill>
                <a:effectLst/>
                <a:latin typeface="+mn-lt"/>
                <a:ea typeface="+mn-ea"/>
                <a:cs typeface="+mn-cs"/>
              </a:rPr>
              <a:t>coarse-grained </a:t>
            </a:r>
            <a:r>
              <a:rPr lang="en-US" sz="1200" kern="1200" dirty="0" smtClean="0">
                <a:solidFill>
                  <a:schemeClr val="tx1"/>
                </a:solidFill>
                <a:effectLst/>
                <a:latin typeface="+mn-lt"/>
                <a:ea typeface="+mn-ea"/>
                <a:cs typeface="+mn-cs"/>
              </a:rPr>
              <a:t>cellular information to </a:t>
            </a:r>
            <a:r>
              <a:rPr lang="en-US" altLang="zh-CN" sz="1200" kern="1200" dirty="0" smtClean="0">
                <a:solidFill>
                  <a:schemeClr val="tx1"/>
                </a:solidFill>
                <a:effectLst/>
                <a:latin typeface="+mn-lt"/>
                <a:ea typeface="+mn-ea"/>
                <a:cs typeface="+mn-cs"/>
              </a:rPr>
              <a:t>software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space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through</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Android APIs</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Then how can we expose fine-grained cellular info</a:t>
            </a:r>
            <a:r>
              <a:rPr lang="en-US"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13</a:t>
            </a:fld>
            <a:endParaRPr lang="en-US"/>
          </a:p>
        </p:txBody>
      </p:sp>
    </p:spTree>
    <p:extLst>
      <p:ext uri="{BB962C8B-B14F-4D97-AF65-F5344CB8AC3E}">
        <p14:creationId xmlns:p14="http://schemas.microsoft.com/office/powerpoint/2010/main" val="2055224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Our solution is to enable a</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new</a:t>
            </a:r>
            <a:r>
              <a:rPr lang="zh-CN" alt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side-channel across software-hardware boundaries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inside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phone</a:t>
            </a:r>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We find that the chipset supports an external diagnostic mode, which exposes </a:t>
            </a:r>
            <a:r>
              <a:rPr lang="en-US" sz="1200" i="1" kern="1200" dirty="0" smtClean="0">
                <a:solidFill>
                  <a:schemeClr val="tx1"/>
                </a:solidFill>
                <a:effectLst/>
                <a:latin typeface="+mn-lt"/>
                <a:ea typeface="+mn-ea"/>
                <a:cs typeface="+mn-cs"/>
              </a:rPr>
              <a:t>all </a:t>
            </a:r>
            <a:r>
              <a:rPr lang="en-US" sz="1200" kern="1200" dirty="0" smtClean="0">
                <a:solidFill>
                  <a:schemeClr val="tx1"/>
                </a:solidFill>
                <a:effectLst/>
                <a:latin typeface="+mn-lt"/>
                <a:ea typeface="+mn-ea"/>
                <a:cs typeface="+mn-cs"/>
              </a:rPr>
              <a:t>raw cellular messages as binary streams to USB. </a:t>
            </a:r>
          </a:p>
          <a:p>
            <a:pPr lvl="0"/>
            <a:r>
              <a:rPr lang="en-US" sz="1200" kern="1200" dirty="0" smtClean="0">
                <a:solidFill>
                  <a:schemeClr val="tx1"/>
                </a:solidFill>
                <a:effectLst/>
                <a:latin typeface="+mn-lt"/>
                <a:ea typeface="+mn-ea"/>
                <a:cs typeface="+mn-cs"/>
              </a:rPr>
              <a:t>MOBILEINSIGHT </a:t>
            </a:r>
            <a:r>
              <a:rPr lang="en-US" altLang="zh-CN" sz="1200" kern="1200" dirty="0" smtClean="0">
                <a:solidFill>
                  <a:schemeClr val="tx1"/>
                </a:solidFill>
                <a:effectLst/>
                <a:latin typeface="+mn-lt"/>
                <a:ea typeface="+mn-ea"/>
                <a:cs typeface="+mn-cs"/>
              </a:rPr>
              <a:t>leverages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this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feature,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but </a:t>
            </a:r>
            <a:r>
              <a:rPr lang="en-US" sz="1200" kern="1200" dirty="0" smtClean="0">
                <a:solidFill>
                  <a:schemeClr val="tx1"/>
                </a:solidFill>
                <a:effectLst/>
                <a:latin typeface="+mn-lt"/>
                <a:ea typeface="+mn-ea"/>
                <a:cs typeface="+mn-cs"/>
              </a:rPr>
              <a:t>emulates an external logger </a:t>
            </a:r>
            <a:r>
              <a:rPr lang="en-US" sz="1200" b="1" kern="1200" dirty="0" smtClean="0">
                <a:solidFill>
                  <a:schemeClr val="tx1"/>
                </a:solidFill>
                <a:effectLst/>
                <a:latin typeface="+mn-lt"/>
                <a:ea typeface="+mn-ea"/>
                <a:cs typeface="+mn-cs"/>
              </a:rPr>
              <a:t>inside</a:t>
            </a:r>
            <a:r>
              <a:rPr lang="en-US" sz="1200" kern="1200" dirty="0" smtClean="0">
                <a:solidFill>
                  <a:schemeClr val="tx1"/>
                </a:solidFill>
                <a:effectLst/>
                <a:latin typeface="+mn-lt"/>
                <a:ea typeface="+mn-ea"/>
                <a:cs typeface="+mn-cs"/>
              </a:rPr>
              <a:t> the phone. </a:t>
            </a:r>
          </a:p>
          <a:p>
            <a:pPr lvl="0"/>
            <a:r>
              <a:rPr lang="en-US" altLang="zh-CN" sz="1200" kern="1200" dirty="0" smtClean="0">
                <a:solidFill>
                  <a:schemeClr val="tx1"/>
                </a:solidFill>
                <a:effectLst/>
                <a:latin typeface="+mn-lt"/>
                <a:ea typeface="+mn-ea"/>
                <a:cs typeface="+mn-cs"/>
              </a:rPr>
              <a:t>To</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do</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so,</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adapts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diagnostic</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port</a:t>
            </a:r>
            <a:r>
              <a:rPr lang="zh-CN" altLang="en-US"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inside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phone,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issues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I/O</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control</a:t>
            </a:r>
            <a:r>
              <a:rPr lang="zh-CN" altLang="en-US" sz="1200" kern="120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commands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based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its</a:t>
            </a:r>
            <a:r>
              <a:rPr lang="zh-CN" altLang="en-US" sz="1200" kern="1200" baseline="0" dirty="0" smtClean="0">
                <a:solidFill>
                  <a:schemeClr val="tx1"/>
                </a:solidFill>
                <a:effectLst/>
                <a:latin typeface="+mn-lt"/>
                <a:ea typeface="+mn-ea"/>
                <a:cs typeface="+mn-cs"/>
              </a:rPr>
              <a:t> </a:t>
            </a:r>
            <a:r>
              <a:rPr lang="en-US" altLang="zh-CN" sz="1200" b="1" kern="1200" baseline="0" dirty="0" smtClean="0">
                <a:solidFill>
                  <a:schemeClr val="tx1"/>
                </a:solidFill>
                <a:effectLst/>
                <a:latin typeface="+mn-lt"/>
                <a:ea typeface="+mn-ea"/>
                <a:cs typeface="+mn-cs"/>
              </a:rPr>
              <a:t>open-source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driver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info,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and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redirects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raw</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cellular information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from</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USB</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user space.</a:t>
            </a:r>
            <a:r>
              <a:rPr lang="zh-CN" alt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Once we have raw cellular messages, we can parse them and get a rich set of the information.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 are many detailed</a:t>
            </a:r>
            <a:r>
              <a:rPr lang="en-US" sz="1200" kern="1200" baseline="0" dirty="0" smtClean="0">
                <a:solidFill>
                  <a:schemeClr val="tx1"/>
                </a:solidFill>
                <a:effectLst/>
                <a:latin typeface="+mn-lt"/>
                <a:ea typeface="+mn-ea"/>
                <a:cs typeface="+mn-cs"/>
              </a:rPr>
              <a:t> issues in parsing these cellular messages, such as how to handle the rich message formats, how to handle the parsing dependency between different messages, how to optimize the parsing speed for real-time demand.</a:t>
            </a:r>
          </a:p>
          <a:p>
            <a:r>
              <a:rPr lang="en-US" sz="1200" kern="1200" baseline="0" dirty="0" smtClean="0">
                <a:solidFill>
                  <a:schemeClr val="tx1"/>
                </a:solidFill>
                <a:effectLst/>
                <a:latin typeface="+mn-lt"/>
                <a:ea typeface="+mn-ea"/>
                <a:cs typeface="+mn-cs"/>
              </a:rPr>
              <a:t>For the details on how we solve these problems, please read our paper.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14</a:t>
            </a:fld>
            <a:endParaRPr lang="en-US"/>
          </a:p>
        </p:txBody>
      </p:sp>
    </p:spTree>
    <p:extLst>
      <p:ext uri="{BB962C8B-B14F-4D97-AF65-F5344CB8AC3E}">
        <p14:creationId xmlns:p14="http://schemas.microsoft.com/office/powerpoint/2010/main" val="1238954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With the cellular messages, </a:t>
            </a:r>
            <a:r>
              <a:rPr lang="en-US" altLang="zh-CN" sz="1200" kern="1200" dirty="0" smtClean="0">
                <a:solidFill>
                  <a:schemeClr val="tx1"/>
                </a:solidFill>
                <a:effectLst/>
                <a:latin typeface="+mn-lt"/>
                <a:ea typeface="+mn-ea"/>
                <a:cs typeface="+mn-cs"/>
              </a:rPr>
              <a:t>the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next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task</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for</a:t>
            </a:r>
            <a:r>
              <a:rPr lang="zh-CN" alt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MOBILEINSIGHT </a:t>
            </a:r>
            <a:r>
              <a:rPr lang="en-US" altLang="zh-CN" sz="1200" kern="1200" dirty="0" smtClean="0">
                <a:solidFill>
                  <a:schemeClr val="tx1"/>
                </a:solidFill>
                <a:effectLst/>
                <a:latin typeface="+mn-lt"/>
                <a:ea typeface="+mn-ea"/>
                <a:cs typeface="+mn-cs"/>
              </a:rPr>
              <a:t>is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to</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perform</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runtime</a:t>
            </a:r>
            <a:r>
              <a:rPr lang="zh-CN" alt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analytics for </a:t>
            </a:r>
            <a:r>
              <a:rPr lang="en-US" altLang="zh-CN" sz="1200" kern="1200" dirty="0" smtClean="0">
                <a:solidFill>
                  <a:schemeClr val="tx1"/>
                </a:solidFill>
                <a:effectLst/>
                <a:latin typeface="+mn-lt"/>
                <a:ea typeface="+mn-ea"/>
                <a:cs typeface="+mn-cs"/>
              </a:rPr>
              <a:t>cellular</a:t>
            </a:r>
            <a:r>
              <a:rPr lang="zh-CN" alt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protocol behaviors. </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15</a:t>
            </a:fld>
            <a:endParaRPr lang="en-US"/>
          </a:p>
        </p:txBody>
      </p:sp>
    </p:spTree>
    <p:extLst>
      <p:ext uri="{BB962C8B-B14F-4D97-AF65-F5344CB8AC3E}">
        <p14:creationId xmlns:p14="http://schemas.microsoft.com/office/powerpoint/2010/main" val="805351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 </a:t>
            </a:r>
            <a:r>
              <a:rPr lang="en-US" sz="1200" kern="1200" dirty="0" smtClean="0">
                <a:solidFill>
                  <a:schemeClr val="tx1"/>
                </a:solidFill>
                <a:effectLst/>
                <a:latin typeface="+mn-lt"/>
                <a:ea typeface="+mn-ea"/>
                <a:cs typeface="+mn-cs"/>
              </a:rPr>
              <a:t>each protocol, we uncover two dimensions of its behaviors: </a:t>
            </a:r>
          </a:p>
          <a:p>
            <a:r>
              <a:rPr lang="en-US" altLang="zh-CN" sz="1200" kern="1200" dirty="0" smtClean="0">
                <a:solidFill>
                  <a:schemeClr val="tx1"/>
                </a:solidFill>
                <a:effectLst/>
                <a:latin typeface="+mn-lt"/>
                <a:ea typeface="+mn-ea"/>
                <a:cs typeface="+mn-cs"/>
              </a:rPr>
              <a:t>tracking</a:t>
            </a:r>
            <a:r>
              <a:rPr lang="zh-CN" alt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device-side protocol state dynamics</a:t>
            </a:r>
            <a:r>
              <a:rPr lang="en-US" altLang="zh-CN" sz="1200" kern="1200" dirty="0" smtClean="0">
                <a:solidFill>
                  <a:schemeClr val="tx1"/>
                </a:solidFill>
                <a:effectLst/>
                <a:latin typeface="+mn-lt"/>
                <a:ea typeface="+mn-ea"/>
                <a:cs typeface="+mn-cs"/>
              </a:rPr>
              <a:t>,</a:t>
            </a:r>
            <a:r>
              <a:rPr lang="zh-CN" alt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and </a:t>
            </a:r>
            <a:r>
              <a:rPr lang="en-US" altLang="zh-CN" sz="1200" kern="1200" dirty="0" smtClean="0">
                <a:solidFill>
                  <a:schemeClr val="tx1"/>
                </a:solidFill>
                <a:effectLst/>
                <a:latin typeface="+mn-lt"/>
                <a:ea typeface="+mn-ea"/>
                <a:cs typeface="+mn-cs"/>
              </a:rPr>
              <a:t>inferring</a:t>
            </a:r>
            <a:r>
              <a:rPr lang="zh-CN" alt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network-side protocol operation logic.</a:t>
            </a:r>
          </a:p>
          <a:p>
            <a:r>
              <a:rPr lang="en-US" sz="1200" kern="1200" dirty="0" smtClean="0">
                <a:solidFill>
                  <a:schemeClr val="tx1"/>
                </a:solidFill>
                <a:effectLst/>
                <a:latin typeface="+mn-lt"/>
                <a:ea typeface="+mn-ea"/>
                <a:cs typeface="+mn-cs"/>
              </a:rPr>
              <a:t>Let’s look at each dimension.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16</a:t>
            </a:fld>
            <a:endParaRPr lang="en-US"/>
          </a:p>
        </p:txBody>
      </p:sp>
    </p:spTree>
    <p:extLst>
      <p:ext uri="{BB962C8B-B14F-4D97-AF65-F5344CB8AC3E}">
        <p14:creationId xmlns:p14="http://schemas.microsoft.com/office/powerpoint/2010/main" val="377457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i="1" kern="1200" dirty="0" smtClean="0">
                <a:solidFill>
                  <a:schemeClr val="tx1"/>
                </a:solidFill>
                <a:effectLst/>
                <a:latin typeface="+mn-lt"/>
                <a:ea typeface="+mn-ea"/>
                <a:cs typeface="+mn-cs"/>
              </a:rPr>
              <a:t>The</a:t>
            </a:r>
            <a:r>
              <a:rPr lang="zh-CN" altLang="en-US" sz="1200" i="1" kern="1200" baseline="0" dirty="0" smtClean="0">
                <a:solidFill>
                  <a:schemeClr val="tx1"/>
                </a:solidFill>
                <a:effectLst/>
                <a:latin typeface="+mn-lt"/>
                <a:ea typeface="+mn-ea"/>
                <a:cs typeface="+mn-cs"/>
              </a:rPr>
              <a:t> </a:t>
            </a:r>
            <a:r>
              <a:rPr lang="en-US" altLang="zh-CN" sz="1200" i="1" kern="1200" baseline="0" dirty="0" smtClean="0">
                <a:solidFill>
                  <a:schemeClr val="tx1"/>
                </a:solidFill>
                <a:effectLst/>
                <a:latin typeface="+mn-lt"/>
                <a:ea typeface="+mn-ea"/>
                <a:cs typeface="+mn-cs"/>
              </a:rPr>
              <a:t>first</a:t>
            </a:r>
            <a:r>
              <a:rPr lang="zh-CN" altLang="en-US" sz="1200" i="1" kern="1200" baseline="0" dirty="0" smtClean="0">
                <a:solidFill>
                  <a:schemeClr val="tx1"/>
                </a:solidFill>
                <a:effectLst/>
                <a:latin typeface="+mn-lt"/>
                <a:ea typeface="+mn-ea"/>
                <a:cs typeface="+mn-cs"/>
              </a:rPr>
              <a:t> </a:t>
            </a:r>
            <a:r>
              <a:rPr lang="en-US" altLang="zh-CN" sz="1200" i="1" kern="1200" baseline="0" dirty="0" smtClean="0">
                <a:solidFill>
                  <a:schemeClr val="tx1"/>
                </a:solidFill>
                <a:effectLst/>
                <a:latin typeface="+mn-lt"/>
                <a:ea typeface="+mn-ea"/>
                <a:cs typeface="+mn-cs"/>
              </a:rPr>
              <a:t>task</a:t>
            </a:r>
            <a:r>
              <a:rPr lang="zh-CN" altLang="en-US" sz="1200" i="1" kern="1200" baseline="0" dirty="0" smtClean="0">
                <a:solidFill>
                  <a:schemeClr val="tx1"/>
                </a:solidFill>
                <a:effectLst/>
                <a:latin typeface="+mn-lt"/>
                <a:ea typeface="+mn-ea"/>
                <a:cs typeface="+mn-cs"/>
              </a:rPr>
              <a:t> </a:t>
            </a:r>
            <a:r>
              <a:rPr lang="en-US" altLang="zh-CN" sz="1200" i="1" kern="1200" baseline="0" dirty="0" smtClean="0">
                <a:solidFill>
                  <a:schemeClr val="tx1"/>
                </a:solidFill>
                <a:effectLst/>
                <a:latin typeface="+mn-lt"/>
                <a:ea typeface="+mn-ea"/>
                <a:cs typeface="+mn-cs"/>
              </a:rPr>
              <a:t>is</a:t>
            </a:r>
            <a:r>
              <a:rPr lang="zh-CN" altLang="en-US" sz="1200" i="1" kern="1200" baseline="0" dirty="0" smtClean="0">
                <a:solidFill>
                  <a:schemeClr val="tx1"/>
                </a:solidFill>
                <a:effectLst/>
                <a:latin typeface="+mn-lt"/>
                <a:ea typeface="+mn-ea"/>
                <a:cs typeface="+mn-cs"/>
              </a:rPr>
              <a:t> </a:t>
            </a:r>
            <a:r>
              <a:rPr lang="en-US" altLang="zh-CN" sz="1200" i="1" kern="1200" baseline="0" dirty="0" smtClean="0">
                <a:solidFill>
                  <a:schemeClr val="tx1"/>
                </a:solidFill>
                <a:effectLst/>
                <a:latin typeface="+mn-lt"/>
                <a:ea typeface="+mn-ea"/>
                <a:cs typeface="+mn-cs"/>
              </a:rPr>
              <a:t>to</a:t>
            </a:r>
            <a:r>
              <a:rPr lang="zh-CN" altLang="en-US" sz="1200" i="1" kern="1200" baseline="0" dirty="0" smtClean="0">
                <a:solidFill>
                  <a:schemeClr val="tx1"/>
                </a:solidFill>
                <a:effectLst/>
                <a:latin typeface="+mn-lt"/>
                <a:ea typeface="+mn-ea"/>
                <a:cs typeface="+mn-cs"/>
              </a:rPr>
              <a:t> </a:t>
            </a:r>
            <a:r>
              <a:rPr lang="en-US" altLang="zh-CN" sz="1200" i="1" kern="1200" baseline="0" dirty="0" smtClean="0">
                <a:solidFill>
                  <a:schemeClr val="tx1"/>
                </a:solidFill>
                <a:effectLst/>
                <a:latin typeface="+mn-lt"/>
                <a:ea typeface="+mn-ea"/>
                <a:cs typeface="+mn-cs"/>
              </a:rPr>
              <a:t>track</a:t>
            </a:r>
            <a:r>
              <a:rPr lang="zh-CN" altLang="en-US" sz="1200" i="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device-side protocol state dynamics</a:t>
            </a:r>
            <a:r>
              <a:rPr lang="en-US" altLang="zh-CN"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This</a:t>
            </a:r>
            <a:r>
              <a:rPr lang="en-US" sz="1200" kern="1200" dirty="0" smtClean="0">
                <a:solidFill>
                  <a:schemeClr val="tx1"/>
                </a:solidFill>
                <a:effectLst/>
                <a:latin typeface="+mn-lt"/>
                <a:ea typeface="+mn-ea"/>
                <a:cs typeface="+mn-cs"/>
              </a:rPr>
              <a:t> include</a:t>
            </a:r>
            <a:r>
              <a:rPr lang="en-US" altLang="zh-CN" sz="1200" kern="1200" dirty="0" smtClean="0">
                <a:solidFill>
                  <a:schemeClr val="tx1"/>
                </a:solidFill>
                <a:effectLst/>
                <a:latin typeface="+mn-lt"/>
                <a:ea typeface="+mn-ea"/>
                <a:cs typeface="+mn-cs"/>
              </a:rPr>
              <a:t>s</a:t>
            </a:r>
            <a:r>
              <a:rPr lang="en-US" sz="1200" kern="1200" dirty="0" smtClean="0">
                <a:solidFill>
                  <a:schemeClr val="tx1"/>
                </a:solidFill>
                <a:effectLst/>
                <a:latin typeface="+mn-lt"/>
                <a:ea typeface="+mn-ea"/>
                <a:cs typeface="+mn-cs"/>
              </a:rPr>
              <a:t> the runtime protocol states and transition events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and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why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transition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happens.</a:t>
            </a:r>
            <a:r>
              <a:rPr lang="zh-CN" altLang="en-US" sz="1200" kern="1200" baseline="0" dirty="0" smtClean="0">
                <a:solidFill>
                  <a:schemeClr val="tx1"/>
                </a:solidFill>
                <a:effectLst/>
                <a:latin typeface="+mn-lt"/>
                <a:ea typeface="+mn-ea"/>
                <a:cs typeface="+mn-cs"/>
              </a:rPr>
              <a:t> </a:t>
            </a:r>
            <a:endParaRPr lang="en-US" altLang="zh-CN"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baseline="0" dirty="0" smtClean="0">
                <a:solidFill>
                  <a:schemeClr val="tx1"/>
                </a:solidFill>
                <a:effectLst/>
                <a:latin typeface="+mn-lt"/>
                <a:ea typeface="+mn-ea"/>
                <a:cs typeface="+mn-cs"/>
              </a:rPr>
              <a:t>For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example,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for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radio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resource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control</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state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dynamics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tell</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us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radio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connectivity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dynamics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between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device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and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base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station.</a:t>
            </a:r>
            <a:r>
              <a:rPr lang="zh-CN" altLang="en-US" sz="1200" kern="1200" baseline="0" dirty="0" smtClean="0">
                <a:solidFill>
                  <a:schemeClr val="tx1"/>
                </a:solidFill>
                <a:effectLst/>
                <a:latin typeface="+mn-lt"/>
                <a:ea typeface="+mn-ea"/>
                <a:cs typeface="+mn-cs"/>
              </a:rPr>
              <a:t> </a:t>
            </a:r>
            <a:endParaRPr lang="en-US" altLang="zh-CN"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baseline="0" dirty="0" smtClean="0">
                <a:solidFill>
                  <a:schemeClr val="tx1"/>
                </a:solidFill>
                <a:effectLst/>
                <a:latin typeface="+mn-lt"/>
                <a:ea typeface="+mn-ea"/>
                <a:cs typeface="+mn-cs"/>
              </a:rPr>
              <a:t>For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MM</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registration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status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of</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phone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mobile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network.</a:t>
            </a:r>
            <a:r>
              <a:rPr lang="zh-CN" altLang="en-US" sz="1200" kern="1200" baseline="0" dirty="0" smtClean="0">
                <a:solidFill>
                  <a:schemeClr val="tx1"/>
                </a:solidFill>
                <a:effectLst/>
                <a:latin typeface="+mn-lt"/>
                <a:ea typeface="+mn-ea"/>
                <a:cs typeface="+mn-cs"/>
              </a:rPr>
              <a:t> </a:t>
            </a:r>
            <a:endParaRPr lang="en-US" altLang="zh-CN"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baseline="0" dirty="0" smtClean="0">
                <a:solidFill>
                  <a:schemeClr val="tx1"/>
                </a:solidFill>
                <a:effectLst/>
                <a:latin typeface="+mn-lt"/>
                <a:ea typeface="+mn-ea"/>
                <a:cs typeface="+mn-cs"/>
              </a:rPr>
              <a:t>For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SM</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data</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session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activity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and</a:t>
            </a:r>
            <a:r>
              <a:rPr lang="zh-CN" altLang="en-US" sz="1200" kern="1200" baseline="0" dirty="0" smtClean="0">
                <a:solidFill>
                  <a:schemeClr val="tx1"/>
                </a:solidFill>
                <a:effectLst/>
                <a:latin typeface="+mn-lt"/>
                <a:ea typeface="+mn-ea"/>
                <a:cs typeface="+mn-cs"/>
              </a:rPr>
              <a:t> </a:t>
            </a:r>
            <a:r>
              <a:rPr lang="en-US" altLang="zh-CN" sz="1200" kern="1200" baseline="0" dirty="0" err="1" smtClean="0">
                <a:solidFill>
                  <a:schemeClr val="tx1"/>
                </a:solidFill>
                <a:effectLst/>
                <a:latin typeface="+mn-lt"/>
                <a:ea typeface="+mn-ea"/>
                <a:cs typeface="+mn-cs"/>
              </a:rPr>
              <a:t>QoS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status.</a:t>
            </a:r>
            <a:r>
              <a:rPr lang="zh-CN" alt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use the 4G RRC protocol as one example. </a:t>
            </a:r>
          </a:p>
        </p:txBody>
      </p:sp>
      <p:sp>
        <p:nvSpPr>
          <p:cNvPr id="4" name="Slide Number Placeholder 3"/>
          <p:cNvSpPr>
            <a:spLocks noGrp="1"/>
          </p:cNvSpPr>
          <p:nvPr>
            <p:ph type="sldNum" sz="quarter" idx="10"/>
          </p:nvPr>
        </p:nvSpPr>
        <p:spPr/>
        <p:txBody>
          <a:bodyPr/>
          <a:lstStyle/>
          <a:p>
            <a:fld id="{0B1EB7D0-1BDE-FF42-810C-E3E793CC31CD}" type="slidenum">
              <a:rPr lang="en-US" smtClean="0"/>
              <a:t>17</a:t>
            </a:fld>
            <a:endParaRPr lang="en-US"/>
          </a:p>
        </p:txBody>
      </p:sp>
    </p:spTree>
    <p:extLst>
      <p:ext uri="{BB962C8B-B14F-4D97-AF65-F5344CB8AC3E}">
        <p14:creationId xmlns:p14="http://schemas.microsoft.com/office/powerpoint/2010/main" val="414825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track its state dynamics, our key observation is that</a:t>
            </a:r>
            <a:r>
              <a:rPr lang="en-US" sz="1200" b="1" kern="1200" dirty="0" smtClean="0">
                <a:solidFill>
                  <a:schemeClr val="tx1"/>
                </a:solidFill>
                <a:effectLst/>
                <a:latin typeface="+mn-lt"/>
                <a:ea typeface="+mn-ea"/>
                <a:cs typeface="+mn-cs"/>
              </a:rPr>
              <a:t>,</a:t>
            </a:r>
            <a:r>
              <a:rPr lang="en-US" sz="1200" b="1" kern="1200" baseline="0" dirty="0" smtClean="0">
                <a:solidFill>
                  <a:schemeClr val="tx1"/>
                </a:solidFill>
                <a:effectLst/>
                <a:latin typeface="+mn-lt"/>
                <a:ea typeface="+mn-ea"/>
                <a:cs typeface="+mn-cs"/>
              </a:rPr>
              <a:t> </a:t>
            </a:r>
            <a:r>
              <a:rPr lang="en-US" altLang="zh-CN" sz="1200" b="1" kern="1200" dirty="0" smtClean="0">
                <a:solidFill>
                  <a:schemeClr val="tx1"/>
                </a:solidFill>
                <a:effectLst/>
                <a:latin typeface="+mn-lt"/>
                <a:ea typeface="+mn-ea"/>
                <a:cs typeface="+mn-cs"/>
              </a:rPr>
              <a:t>the</a:t>
            </a:r>
            <a:r>
              <a:rPr lang="zh-CN" altLang="en-US" sz="1200" b="1" kern="1200" dirty="0" smtClean="0">
                <a:solidFill>
                  <a:schemeClr val="tx1"/>
                </a:solidFill>
                <a:effectLst/>
                <a:latin typeface="+mn-lt"/>
                <a:ea typeface="+mn-ea"/>
                <a:cs typeface="+mn-cs"/>
              </a:rPr>
              <a:t> </a:t>
            </a:r>
            <a:r>
              <a:rPr lang="en-US" altLang="zh-CN" sz="1200" b="1" kern="1200" dirty="0" smtClean="0">
                <a:solidFill>
                  <a:schemeClr val="tx1"/>
                </a:solidFill>
                <a:effectLst/>
                <a:latin typeface="+mn-lt"/>
                <a:ea typeface="+mn-ea"/>
                <a:cs typeface="+mn-cs"/>
              </a:rPr>
              <a:t>device-side</a:t>
            </a:r>
            <a:r>
              <a:rPr lang="zh-CN" altLang="en-US" sz="1200" b="1" kern="1200" dirty="0" smtClean="0">
                <a:solidFill>
                  <a:schemeClr val="tx1"/>
                </a:solidFill>
                <a:effectLst/>
                <a:latin typeface="+mn-lt"/>
                <a:ea typeface="+mn-ea"/>
                <a:cs typeface="+mn-cs"/>
              </a:rPr>
              <a:t> </a:t>
            </a:r>
            <a:r>
              <a:rPr lang="en-US" altLang="zh-CN" sz="1200" b="1" kern="1200" dirty="0" smtClean="0">
                <a:solidFill>
                  <a:schemeClr val="tx1"/>
                </a:solidFill>
                <a:effectLst/>
                <a:latin typeface="+mn-lt"/>
                <a:ea typeface="+mn-ea"/>
                <a:cs typeface="+mn-cs"/>
              </a:rPr>
              <a:t>state</a:t>
            </a:r>
            <a:r>
              <a:rPr lang="zh-CN" altLang="en-US" sz="1200" b="1" kern="1200" dirty="0" smtClean="0">
                <a:solidFill>
                  <a:schemeClr val="tx1"/>
                </a:solidFill>
                <a:effectLst/>
                <a:latin typeface="+mn-lt"/>
                <a:ea typeface="+mn-ea"/>
                <a:cs typeface="+mn-cs"/>
              </a:rPr>
              <a:t> </a:t>
            </a:r>
            <a:r>
              <a:rPr lang="en-US" altLang="zh-CN" sz="1200" b="1" kern="1200" dirty="0" smtClean="0">
                <a:solidFill>
                  <a:schemeClr val="tx1"/>
                </a:solidFill>
                <a:effectLst/>
                <a:latin typeface="+mn-lt"/>
                <a:ea typeface="+mn-ea"/>
                <a:cs typeface="+mn-cs"/>
              </a:rPr>
              <a:t>dynamics</a:t>
            </a:r>
            <a:r>
              <a:rPr lang="zh-CN" altLang="en-US" sz="1200" b="1" kern="1200" dirty="0" smtClean="0">
                <a:solidFill>
                  <a:schemeClr val="tx1"/>
                </a:solidFill>
                <a:effectLst/>
                <a:latin typeface="+mn-lt"/>
                <a:ea typeface="+mn-ea"/>
                <a:cs typeface="+mn-cs"/>
              </a:rPr>
              <a:t> </a:t>
            </a:r>
            <a:r>
              <a:rPr lang="en-US" altLang="zh-CN" sz="1200" b="1" kern="1200" dirty="0" smtClean="0">
                <a:solidFill>
                  <a:schemeClr val="tx1"/>
                </a:solidFill>
                <a:effectLst/>
                <a:latin typeface="+mn-lt"/>
                <a:ea typeface="+mn-ea"/>
                <a:cs typeface="+mn-cs"/>
              </a:rPr>
              <a:t>are</a:t>
            </a:r>
            <a:r>
              <a:rPr lang="zh-CN" altLang="en-US" sz="1200" b="1" kern="1200" dirty="0" smtClean="0">
                <a:solidFill>
                  <a:schemeClr val="tx1"/>
                </a:solidFill>
                <a:effectLst/>
                <a:latin typeface="+mn-lt"/>
                <a:ea typeface="+mn-ea"/>
                <a:cs typeface="+mn-cs"/>
              </a:rPr>
              <a:t> </a:t>
            </a:r>
            <a:r>
              <a:rPr lang="en-US" altLang="zh-CN" sz="1200" b="1" kern="1200" dirty="0" smtClean="0">
                <a:solidFill>
                  <a:schemeClr val="tx1"/>
                </a:solidFill>
                <a:effectLst/>
                <a:latin typeface="+mn-lt"/>
                <a:ea typeface="+mn-ea"/>
                <a:cs typeface="+mn-cs"/>
              </a:rPr>
              <a:t>regulated</a:t>
            </a:r>
            <a:r>
              <a:rPr lang="zh-CN" altLang="en-US" sz="1200" b="1" kern="1200" dirty="0" smtClean="0">
                <a:solidFill>
                  <a:schemeClr val="tx1"/>
                </a:solidFill>
                <a:effectLst/>
                <a:latin typeface="+mn-lt"/>
                <a:ea typeface="+mn-ea"/>
                <a:cs typeface="+mn-cs"/>
              </a:rPr>
              <a:t> </a:t>
            </a:r>
            <a:r>
              <a:rPr lang="en-US" altLang="zh-CN" sz="1200" b="1" kern="1200" dirty="0" smtClean="0">
                <a:solidFill>
                  <a:schemeClr val="tx1"/>
                </a:solidFill>
                <a:effectLst/>
                <a:latin typeface="+mn-lt"/>
                <a:ea typeface="+mn-ea"/>
                <a:cs typeface="+mn-cs"/>
              </a:rPr>
              <a:t>by</a:t>
            </a:r>
            <a:r>
              <a:rPr lang="zh-CN" altLang="en-US" sz="1200" b="1" kern="1200" dirty="0" smtClean="0">
                <a:solidFill>
                  <a:schemeClr val="tx1"/>
                </a:solidFill>
                <a:effectLst/>
                <a:latin typeface="+mn-lt"/>
                <a:ea typeface="+mn-ea"/>
                <a:cs typeface="+mn-cs"/>
              </a:rPr>
              <a:t> </a:t>
            </a:r>
            <a:r>
              <a:rPr lang="en-US" altLang="zh-CN" sz="1200" b="1" kern="1200" dirty="0" smtClean="0">
                <a:solidFill>
                  <a:schemeClr val="tx1"/>
                </a:solidFill>
                <a:effectLst/>
                <a:latin typeface="+mn-lt"/>
                <a:ea typeface="+mn-ea"/>
                <a:cs typeface="+mn-cs"/>
              </a:rPr>
              <a:t>the</a:t>
            </a:r>
            <a:r>
              <a:rPr lang="zh-CN" altLang="en-US" sz="1200" b="1" kern="1200" dirty="0" smtClean="0">
                <a:solidFill>
                  <a:schemeClr val="tx1"/>
                </a:solidFill>
                <a:effectLst/>
                <a:latin typeface="+mn-lt"/>
                <a:ea typeface="+mn-ea"/>
                <a:cs typeface="+mn-cs"/>
              </a:rPr>
              <a:t> </a:t>
            </a:r>
            <a:r>
              <a:rPr lang="en-US" altLang="zh-CN" sz="1200" b="1" kern="1200" dirty="0" smtClean="0">
                <a:solidFill>
                  <a:schemeClr val="tx1"/>
                </a:solidFill>
                <a:effectLst/>
                <a:latin typeface="+mn-lt"/>
                <a:ea typeface="+mn-ea"/>
                <a:cs typeface="+mn-cs"/>
              </a:rPr>
              <a:t>cellular</a:t>
            </a:r>
            <a:r>
              <a:rPr lang="zh-CN" altLang="en-US" sz="1200" b="1" kern="1200" dirty="0" smtClean="0">
                <a:solidFill>
                  <a:schemeClr val="tx1"/>
                </a:solidFill>
                <a:effectLst/>
                <a:latin typeface="+mn-lt"/>
                <a:ea typeface="+mn-ea"/>
                <a:cs typeface="+mn-cs"/>
              </a:rPr>
              <a:t> </a:t>
            </a:r>
            <a:r>
              <a:rPr lang="en-US" altLang="zh-CN" sz="1200" b="1" kern="1200" dirty="0" smtClean="0">
                <a:solidFill>
                  <a:schemeClr val="tx1"/>
                </a:solidFill>
                <a:effectLst/>
                <a:latin typeface="+mn-lt"/>
                <a:ea typeface="+mn-ea"/>
                <a:cs typeface="+mn-cs"/>
              </a:rPr>
              <a:t>standards</a:t>
            </a:r>
            <a:r>
              <a:rPr lang="en-US" altLang="zh-CN"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This allows us to perform a two-phase approach.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first derives a state machine from the 3GPP standards. </a:t>
            </a:r>
          </a:p>
          <a:p>
            <a:r>
              <a:rPr lang="en-US" sz="1200" kern="1200" dirty="0" smtClean="0">
                <a:solidFill>
                  <a:schemeClr val="tx1"/>
                </a:solidFill>
                <a:effectLst/>
                <a:latin typeface="+mn-lt"/>
                <a:ea typeface="+mn-ea"/>
                <a:cs typeface="+mn-cs"/>
              </a:rPr>
              <a:t>This model abstracts the </a:t>
            </a:r>
            <a:r>
              <a:rPr lang="en-US" sz="1200" i="1" kern="1200" dirty="0" smtClean="0">
                <a:solidFill>
                  <a:schemeClr val="tx1"/>
                </a:solidFill>
                <a:effectLst/>
                <a:latin typeface="+mn-lt"/>
                <a:ea typeface="+mn-ea"/>
                <a:cs typeface="+mn-cs"/>
              </a:rPr>
              <a:t>device-side </a:t>
            </a:r>
            <a:r>
              <a:rPr lang="en-US" sz="1200" kern="1200" dirty="0" smtClean="0">
                <a:solidFill>
                  <a:schemeClr val="tx1"/>
                </a:solidFill>
                <a:effectLst/>
                <a:latin typeface="+mn-lt"/>
                <a:ea typeface="+mn-ea"/>
                <a:cs typeface="+mn-cs"/>
              </a:rPr>
              <a:t>states and transition conditions as a function of cellular messages. </a:t>
            </a:r>
          </a:p>
          <a:p>
            <a:r>
              <a:rPr lang="en-US" sz="1200" kern="1200" dirty="0" smtClean="0">
                <a:solidFill>
                  <a:schemeClr val="tx1"/>
                </a:solidFill>
                <a:effectLst/>
                <a:latin typeface="+mn-lt"/>
                <a:ea typeface="+mn-ea"/>
                <a:cs typeface="+mn-cs"/>
              </a:rPr>
              <a:t>We then feed runtime cellular messages from our in-device monitor to this model. </a:t>
            </a:r>
          </a:p>
          <a:p>
            <a:r>
              <a:rPr lang="en-US" sz="1200" kern="1200" dirty="0" smtClean="0">
                <a:solidFill>
                  <a:schemeClr val="tx1"/>
                </a:solidFill>
                <a:effectLst/>
                <a:latin typeface="+mn-lt"/>
                <a:ea typeface="+mn-ea"/>
                <a:cs typeface="+mn-cs"/>
              </a:rPr>
              <a:t>This provides the </a:t>
            </a:r>
            <a:r>
              <a:rPr lang="en-US" altLang="zh-CN" sz="1200" b="1" kern="1200" dirty="0" smtClean="0">
                <a:solidFill>
                  <a:schemeClr val="tx1"/>
                </a:solidFill>
                <a:effectLst/>
                <a:latin typeface="+mn-lt"/>
                <a:ea typeface="+mn-ea"/>
                <a:cs typeface="+mn-cs"/>
              </a:rPr>
              <a:t>ground</a:t>
            </a:r>
            <a:r>
              <a:rPr lang="zh-CN" altLang="en-US" sz="1200" b="1" kern="1200" dirty="0" smtClean="0">
                <a:solidFill>
                  <a:schemeClr val="tx1"/>
                </a:solidFill>
                <a:effectLst/>
                <a:latin typeface="+mn-lt"/>
                <a:ea typeface="+mn-ea"/>
                <a:cs typeface="+mn-cs"/>
              </a:rPr>
              <a:t> </a:t>
            </a:r>
            <a:r>
              <a:rPr lang="en-US" altLang="zh-CN" sz="1200" b="1" kern="1200" dirty="0" smtClean="0">
                <a:solidFill>
                  <a:schemeClr val="tx1"/>
                </a:solidFill>
                <a:effectLst/>
                <a:latin typeface="+mn-lt"/>
                <a:ea typeface="+mn-ea"/>
                <a:cs typeface="+mn-cs"/>
              </a:rPr>
              <a:t>truth</a:t>
            </a:r>
            <a:r>
              <a:rPr lang="zh-CN" altLang="en-US" sz="1200" b="1"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of</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device-side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protocol</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state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dynamics, since it is strictly based on the standardized protocol state machine and runtime cellular messages.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B1EB7D0-1BDE-FF42-810C-E3E793CC31CD}" type="slidenum">
              <a:rPr lang="en-US" smtClean="0"/>
              <a:t>18</a:t>
            </a:fld>
            <a:endParaRPr lang="en-US"/>
          </a:p>
        </p:txBody>
      </p:sp>
    </p:spTree>
    <p:extLst>
      <p:ext uri="{BB962C8B-B14F-4D97-AF65-F5344CB8AC3E}">
        <p14:creationId xmlns:p14="http://schemas.microsoft.com/office/powerpoint/2010/main" val="1072725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Besides device-side protocol state dynamics, </a:t>
            </a:r>
            <a:r>
              <a:rPr lang="en-US" sz="1200" kern="1200" dirty="0" err="1" smtClean="0">
                <a:solidFill>
                  <a:schemeClr val="tx1"/>
                </a:solidFill>
                <a:effectLst/>
                <a:latin typeface="+mn-lt"/>
                <a:ea typeface="+mn-ea"/>
                <a:cs typeface="+mn-cs"/>
              </a:rPr>
              <a:t>MobileInsight</a:t>
            </a:r>
            <a:r>
              <a:rPr lang="en-US" sz="1200" kern="1200" dirty="0" smtClean="0">
                <a:solidFill>
                  <a:schemeClr val="tx1"/>
                </a:solidFill>
                <a:effectLst/>
                <a:latin typeface="+mn-lt"/>
                <a:ea typeface="+mn-ea"/>
                <a:cs typeface="+mn-cs"/>
              </a:rPr>
              <a:t> can also infer certain protocol operation logic from the network. </a:t>
            </a:r>
          </a:p>
          <a:p>
            <a:r>
              <a:rPr lang="en-US" sz="1200" kern="1200" dirty="0" smtClean="0">
                <a:solidFill>
                  <a:schemeClr val="tx1"/>
                </a:solidFill>
                <a:effectLst/>
                <a:latin typeface="+mn-lt"/>
                <a:ea typeface="+mn-ea"/>
                <a:cs typeface="+mn-cs"/>
              </a:rPr>
              <a:t>The operation logic is the network carrier’s internal algorithm or policy that determine the protocol configurations and messages to send/receive. </a:t>
            </a:r>
          </a:p>
          <a:p>
            <a:endParaRPr lang="en-US"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For</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example,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base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station’s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handoff</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decision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logic</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tells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us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when our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phones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are asked to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move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2G,</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and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when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move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4G.</a:t>
            </a:r>
            <a:r>
              <a:rPr lang="zh-CN" altLang="en-US" sz="1200" kern="1200" baseline="0" dirty="0" smtClean="0">
                <a:solidFill>
                  <a:schemeClr val="tx1"/>
                </a:solidFill>
                <a:effectLst/>
                <a:latin typeface="+mn-lt"/>
                <a:ea typeface="+mn-ea"/>
                <a:cs typeface="+mn-cs"/>
              </a:rPr>
              <a:t> </a:t>
            </a:r>
            <a:endParaRPr lang="en-US" altLang="zh-CN" sz="1200" kern="1200" baseline="0" dirty="0" smtClean="0">
              <a:solidFill>
                <a:schemeClr val="tx1"/>
              </a:solidFill>
              <a:effectLst/>
              <a:latin typeface="+mn-lt"/>
              <a:ea typeface="+mn-ea"/>
              <a:cs typeface="+mn-cs"/>
            </a:endParaRPr>
          </a:p>
          <a:p>
            <a:endParaRPr lang="en-US" altLang="zh-CN" sz="1200" kern="1200" baseline="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19</a:t>
            </a:fld>
            <a:endParaRPr lang="en-US"/>
          </a:p>
        </p:txBody>
      </p:sp>
    </p:spTree>
    <p:extLst>
      <p:ext uri="{BB962C8B-B14F-4D97-AF65-F5344CB8AC3E}">
        <p14:creationId xmlns:p14="http://schemas.microsoft.com/office/powerpoint/2010/main" val="707249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baseline="0" dirty="0" smtClean="0">
                <a:solidFill>
                  <a:schemeClr val="tx1"/>
                </a:solidFill>
                <a:effectLst/>
                <a:latin typeface="+mn-lt"/>
                <a:ea typeface="+mn-ea"/>
                <a:cs typeface="+mn-cs"/>
              </a:rPr>
              <a:t>The </a:t>
            </a:r>
            <a:r>
              <a:rPr lang="en-US" altLang="zh-CN" sz="1200" i="0" kern="1200" baseline="0" dirty="0" smtClean="0">
                <a:solidFill>
                  <a:schemeClr val="tx1"/>
                </a:solidFill>
                <a:effectLst/>
                <a:latin typeface="+mn-lt"/>
                <a:ea typeface="+mn-ea"/>
                <a:cs typeface="+mn-cs"/>
              </a:rPr>
              <a:t>4G</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and</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3G</a:t>
            </a:r>
            <a:r>
              <a:rPr lang="zh-CN" altLang="en-US" sz="1200" i="0" kern="1200" baseline="0" dirty="0" smtClean="0">
                <a:solidFill>
                  <a:schemeClr val="tx1"/>
                </a:solidFill>
                <a:effectLst/>
                <a:latin typeface="+mn-lt"/>
                <a:ea typeface="+mn-ea"/>
                <a:cs typeface="+mn-cs"/>
              </a:rPr>
              <a:t> </a:t>
            </a:r>
            <a:r>
              <a:rPr lang="en-US" sz="1200" i="0" kern="1200" baseline="0" dirty="0" smtClean="0">
                <a:solidFill>
                  <a:schemeClr val="tx1"/>
                </a:solidFill>
                <a:effectLst/>
                <a:latin typeface="+mn-lt"/>
                <a:ea typeface="+mn-ea"/>
                <a:cs typeface="+mn-cs"/>
              </a:rPr>
              <a:t>cellular network</a:t>
            </a:r>
            <a:r>
              <a:rPr lang="en-US" altLang="zh-CN" sz="1200" i="0" kern="1200" baseline="0" dirty="0" smtClean="0">
                <a:solidFill>
                  <a:schemeClr val="tx1"/>
                </a:solidFill>
                <a:effectLst/>
                <a:latin typeface="+mn-lt"/>
                <a:ea typeface="+mn-ea"/>
                <a:cs typeface="+mn-cs"/>
              </a:rPr>
              <a:t>s</a:t>
            </a:r>
            <a:r>
              <a:rPr 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are</a:t>
            </a:r>
            <a:r>
              <a:rPr lang="en-US" sz="1200" i="0" kern="1200" baseline="0" dirty="0" smtClean="0">
                <a:solidFill>
                  <a:schemeClr val="tx1"/>
                </a:solidFill>
                <a:effectLst/>
                <a:latin typeface="+mn-lt"/>
                <a:ea typeface="+mn-ea"/>
                <a:cs typeface="+mn-cs"/>
              </a:rPr>
              <a:t> very critical infrastructure for mobile users. </a:t>
            </a:r>
          </a:p>
          <a:p>
            <a:r>
              <a:rPr lang="en-US" sz="1200" i="0" kern="1200" baseline="0" dirty="0" smtClean="0">
                <a:solidFill>
                  <a:schemeClr val="tx1"/>
                </a:solidFill>
                <a:effectLst/>
                <a:latin typeface="+mn-lt"/>
                <a:ea typeface="+mn-ea"/>
                <a:cs typeface="+mn-cs"/>
              </a:rPr>
              <a:t>Today, </a:t>
            </a:r>
            <a:r>
              <a:rPr lang="en-US" altLang="zh-CN" sz="1200" i="0" kern="1200" baseline="0" dirty="0" smtClean="0">
                <a:solidFill>
                  <a:schemeClr val="tx1"/>
                </a:solidFill>
                <a:effectLst/>
                <a:latin typeface="+mn-lt"/>
                <a:ea typeface="+mn-ea"/>
                <a:cs typeface="+mn-cs"/>
              </a:rPr>
              <a:t>they</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are</a:t>
            </a:r>
            <a:r>
              <a:rPr lang="zh-CN" altLang="en-US" sz="1200" i="0" kern="1200" baseline="0" dirty="0" smtClean="0">
                <a:solidFill>
                  <a:schemeClr val="tx1"/>
                </a:solidFill>
                <a:effectLst/>
                <a:latin typeface="+mn-lt"/>
                <a:ea typeface="+mn-ea"/>
                <a:cs typeface="+mn-cs"/>
              </a:rPr>
              <a:t> </a:t>
            </a:r>
            <a:r>
              <a:rPr lang="en-US" sz="1200" i="0" kern="1200" baseline="0" dirty="0" smtClean="0">
                <a:solidFill>
                  <a:schemeClr val="tx1"/>
                </a:solidFill>
                <a:effectLst/>
                <a:latin typeface="+mn-lt"/>
                <a:ea typeface="+mn-ea"/>
                <a:cs typeface="+mn-cs"/>
              </a:rPr>
              <a:t>the </a:t>
            </a:r>
            <a:r>
              <a:rPr lang="en-US" sz="1200" b="1" i="0" kern="1200" baseline="0" dirty="0" smtClean="0">
                <a:solidFill>
                  <a:schemeClr val="tx1"/>
                </a:solidFill>
                <a:effectLst/>
                <a:latin typeface="+mn-lt"/>
                <a:ea typeface="+mn-ea"/>
                <a:cs typeface="+mn-cs"/>
              </a:rPr>
              <a:t>only large-scale </a:t>
            </a:r>
            <a:r>
              <a:rPr lang="en-US" sz="1200" i="0" kern="1200" baseline="0" dirty="0" smtClean="0">
                <a:solidFill>
                  <a:schemeClr val="tx1"/>
                </a:solidFill>
                <a:effectLst/>
                <a:latin typeface="+mn-lt"/>
                <a:ea typeface="+mn-ea"/>
                <a:cs typeface="+mn-cs"/>
              </a:rPr>
              <a:t>wireless infrastructure that </a:t>
            </a:r>
            <a:r>
              <a:rPr lang="en-US" sz="1200" i="0" kern="1200" baseline="0" smtClean="0">
                <a:solidFill>
                  <a:schemeClr val="tx1"/>
                </a:solidFill>
                <a:effectLst/>
                <a:latin typeface="+mn-lt"/>
                <a:ea typeface="+mn-ea"/>
                <a:cs typeface="+mn-cs"/>
              </a:rPr>
              <a:t>offers wide-area mobile </a:t>
            </a:r>
            <a:r>
              <a:rPr lang="en-US" sz="1200" i="0" kern="1200" baseline="0" dirty="0" smtClean="0">
                <a:solidFill>
                  <a:schemeClr val="tx1"/>
                </a:solidFill>
                <a:effectLst/>
                <a:latin typeface="+mn-lt"/>
                <a:ea typeface="+mn-ea"/>
                <a:cs typeface="+mn-cs"/>
              </a:rPr>
              <a:t>data service anytime, anywhere. </a:t>
            </a:r>
          </a:p>
          <a:p>
            <a:r>
              <a:rPr lang="en-US" altLang="zh-CN" sz="1200" i="0" kern="1200" baseline="0" dirty="0" smtClean="0">
                <a:solidFill>
                  <a:schemeClr val="tx1"/>
                </a:solidFill>
                <a:effectLst/>
                <a:latin typeface="+mn-lt"/>
                <a:ea typeface="+mn-ea"/>
                <a:cs typeface="+mn-cs"/>
              </a:rPr>
              <a:t>Their</a:t>
            </a:r>
            <a:r>
              <a:rPr lang="zh-CN" altLang="en-US" sz="1200" i="0" kern="1200" baseline="0" dirty="0" smtClean="0">
                <a:solidFill>
                  <a:schemeClr val="tx1"/>
                </a:solidFill>
                <a:effectLst/>
                <a:latin typeface="+mn-lt"/>
                <a:ea typeface="+mn-ea"/>
                <a:cs typeface="+mn-cs"/>
              </a:rPr>
              <a:t> </a:t>
            </a:r>
            <a:r>
              <a:rPr lang="en-US" sz="1200" i="0" kern="1200" baseline="0" dirty="0" smtClean="0">
                <a:solidFill>
                  <a:schemeClr val="tx1"/>
                </a:solidFill>
                <a:effectLst/>
                <a:latin typeface="+mn-lt"/>
                <a:ea typeface="+mn-ea"/>
                <a:cs typeface="+mn-cs"/>
              </a:rPr>
              <a:t>operations affect every mobile user and </a:t>
            </a:r>
            <a:r>
              <a:rPr lang="en-US" altLang="zh-CN" sz="1200" i="0" kern="1200" baseline="0" dirty="0" smtClean="0">
                <a:solidFill>
                  <a:schemeClr val="tx1"/>
                </a:solidFill>
                <a:effectLst/>
                <a:latin typeface="+mn-lt"/>
                <a:ea typeface="+mn-ea"/>
                <a:cs typeface="+mn-cs"/>
              </a:rPr>
              <a:t>online apps</a:t>
            </a:r>
            <a:r>
              <a:rPr lang="en-US" sz="1200" i="0" kern="1200" baseline="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B1EB7D0-1BDE-FF42-810C-E3E793CC31CD}" type="slidenum">
              <a:rPr lang="en-US" smtClean="0"/>
              <a:t>2</a:t>
            </a:fld>
            <a:endParaRPr lang="en-US"/>
          </a:p>
        </p:txBody>
      </p:sp>
    </p:spTree>
    <p:extLst>
      <p:ext uri="{BB962C8B-B14F-4D97-AF65-F5344CB8AC3E}">
        <p14:creationId xmlns:p14="http://schemas.microsoft.com/office/powerpoint/2010/main" val="2081288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However, different from the device-side protocol state dynamics, we face two challenges here. </a:t>
            </a:r>
          </a:p>
          <a:p>
            <a:r>
              <a:rPr lang="en-US" sz="1200" kern="1200" dirty="0" smtClean="0">
                <a:solidFill>
                  <a:schemeClr val="tx1"/>
                </a:solidFill>
                <a:effectLst/>
                <a:latin typeface="+mn-lt"/>
                <a:ea typeface="+mn-ea"/>
                <a:cs typeface="+mn-cs"/>
              </a:rPr>
              <a:t>First, the operation logic </a:t>
            </a:r>
            <a:r>
              <a:rPr lang="en-US" altLang="zh-CN" sz="1200" kern="1200" dirty="0" smtClean="0">
                <a:solidFill>
                  <a:schemeClr val="tx1"/>
                </a:solidFill>
                <a:effectLst/>
                <a:latin typeface="+mn-lt"/>
                <a:ea typeface="+mn-ea"/>
                <a:cs typeface="+mn-cs"/>
              </a:rPr>
              <a:t>varies</a:t>
            </a:r>
            <a:r>
              <a:rPr lang="zh-CN" alt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between network operators. It is not standardized</a:t>
            </a:r>
            <a:r>
              <a:rPr lang="en-US" altLang="zh-CN" sz="1200" kern="1200" dirty="0" smtClean="0">
                <a:solidFill>
                  <a:schemeClr val="tx1"/>
                </a:solidFill>
                <a:effectLst/>
                <a:latin typeface="+mn-lt"/>
                <a:ea typeface="+mn-ea"/>
                <a:cs typeface="+mn-cs"/>
              </a:rPr>
              <a: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not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have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reference logic here.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Second, these internal operation logics are not visible by end mobile devices.</a:t>
            </a:r>
          </a:p>
          <a:p>
            <a:r>
              <a:rPr lang="en-US" sz="1200" kern="1200" dirty="0" smtClean="0">
                <a:solidFill>
                  <a:schemeClr val="tx1"/>
                </a:solidFill>
                <a:effectLst/>
                <a:latin typeface="+mn-lt"/>
                <a:ea typeface="+mn-ea"/>
                <a:cs typeface="+mn-cs"/>
              </a:rPr>
              <a:t>How can </a:t>
            </a:r>
            <a:r>
              <a:rPr lang="en-US" altLang="zh-CN" sz="1200" kern="1200" dirty="0" smtClean="0">
                <a:solidFill>
                  <a:schemeClr val="tx1"/>
                </a:solidFill>
                <a:effectLst/>
                <a:latin typeface="+mn-lt"/>
                <a:ea typeface="+mn-ea"/>
                <a:cs typeface="+mn-cs"/>
              </a:rPr>
              <a:t>we</a:t>
            </a:r>
            <a:r>
              <a:rPr lang="zh-CN" alt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infer it?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20</a:t>
            </a:fld>
            <a:endParaRPr lang="en-US"/>
          </a:p>
        </p:txBody>
      </p:sp>
    </p:spTree>
    <p:extLst>
      <p:ext uri="{BB962C8B-B14F-4D97-AF65-F5344CB8AC3E}">
        <p14:creationId xmlns:p14="http://schemas.microsoft.com/office/powerpoint/2010/main" val="7690308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Our </a:t>
            </a:r>
            <a:r>
              <a:rPr lang="en-US" sz="1200" kern="1200" dirty="0" smtClean="0">
                <a:solidFill>
                  <a:schemeClr val="tx1"/>
                </a:solidFill>
                <a:effectLst/>
                <a:latin typeface="+mn-lt"/>
                <a:ea typeface="+mn-ea"/>
                <a:cs typeface="+mn-cs"/>
              </a:rPr>
              <a:t>key observation is that, the operation logic is not arbitrary in reality. </a:t>
            </a:r>
          </a:p>
          <a:p>
            <a:r>
              <a:rPr lang="en-US" altLang="zh-CN" sz="1200" kern="1200" dirty="0" smtClean="0">
                <a:solidFill>
                  <a:schemeClr val="tx1"/>
                </a:solidFill>
                <a:effectLst/>
                <a:latin typeface="+mn-lt"/>
                <a:ea typeface="+mn-ea"/>
                <a:cs typeface="+mn-cs"/>
              </a:rPr>
              <a:t>It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typically</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has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an</a:t>
            </a:r>
            <a:r>
              <a:rPr lang="zh-CN" altLang="en-US" sz="1200" kern="1200" dirty="0" smtClean="0">
                <a:solidFill>
                  <a:schemeClr val="tx1"/>
                </a:solidFill>
                <a:effectLst/>
                <a:latin typeface="+mn-lt"/>
                <a:ea typeface="+mn-ea"/>
                <a:cs typeface="+mn-cs"/>
              </a:rPr>
              <a:t> </a:t>
            </a:r>
            <a:r>
              <a:rPr lang="en-US" altLang="zh-CN" sz="1200" b="1" kern="1200" dirty="0" smtClean="0">
                <a:solidFill>
                  <a:schemeClr val="tx1"/>
                </a:solidFill>
                <a:effectLst/>
                <a:latin typeface="+mn-lt"/>
                <a:ea typeface="+mn-ea"/>
                <a:cs typeface="+mn-cs"/>
              </a:rPr>
              <a:t>inherent</a:t>
            </a:r>
            <a:r>
              <a:rPr lang="zh-CN" altLang="en-US" sz="1200" b="1" kern="1200" dirty="0" smtClean="0">
                <a:solidFill>
                  <a:schemeClr val="tx1"/>
                </a:solidFill>
                <a:effectLst/>
                <a:latin typeface="+mn-lt"/>
                <a:ea typeface="+mn-ea"/>
                <a:cs typeface="+mn-cs"/>
              </a:rPr>
              <a:t> </a:t>
            </a:r>
            <a:r>
              <a:rPr lang="en-US" altLang="zh-CN" sz="1200" b="1" kern="1200" dirty="0" smtClean="0">
                <a:solidFill>
                  <a:schemeClr val="tx1"/>
                </a:solidFill>
                <a:effectLst/>
                <a:latin typeface="+mn-lt"/>
                <a:ea typeface="+mn-ea"/>
                <a:cs typeface="+mn-cs"/>
              </a:rPr>
              <a:t>structure</a:t>
            </a:r>
            <a:r>
              <a:rPr lang="zh-CN" altLang="en-US" sz="1200" b="1" kern="1200" dirty="0" smtClean="0">
                <a:solidFill>
                  <a:schemeClr val="tx1"/>
                </a:solidFill>
                <a:effectLst/>
                <a:latin typeface="+mn-lt"/>
                <a:ea typeface="+mn-ea"/>
                <a:cs typeface="+mn-cs"/>
              </a:rPr>
              <a:t> </a:t>
            </a:r>
            <a:r>
              <a:rPr lang="en-US" altLang="zh-CN" sz="1200" b="1" kern="1200" dirty="0" smtClean="0">
                <a:solidFill>
                  <a:schemeClr val="tx1"/>
                </a:solidFill>
                <a:effectLst/>
                <a:latin typeface="+mn-lt"/>
                <a:ea typeface="+mn-ea"/>
                <a:cs typeface="+mn-cs"/>
              </a:rPr>
              <a:t>for</a:t>
            </a:r>
            <a:r>
              <a:rPr lang="zh-CN" altLang="en-US" sz="1200" b="1" kern="1200" dirty="0" smtClean="0">
                <a:solidFill>
                  <a:schemeClr val="tx1"/>
                </a:solidFill>
                <a:effectLst/>
                <a:latin typeface="+mn-lt"/>
                <a:ea typeface="+mn-ea"/>
                <a:cs typeface="+mn-cs"/>
              </a:rPr>
              <a:t> </a:t>
            </a:r>
            <a:r>
              <a:rPr lang="en-US" altLang="zh-CN" sz="1200" b="1" kern="1200" dirty="0" smtClean="0">
                <a:solidFill>
                  <a:schemeClr val="tx1"/>
                </a:solidFill>
                <a:effectLst/>
                <a:latin typeface="+mn-lt"/>
                <a:ea typeface="+mn-ea"/>
                <a:cs typeface="+mn-cs"/>
              </a:rPr>
              <a:t>two</a:t>
            </a:r>
            <a:r>
              <a:rPr lang="zh-CN" altLang="en-US" sz="1200" b="1" kern="1200" dirty="0" smtClean="0">
                <a:solidFill>
                  <a:schemeClr val="tx1"/>
                </a:solidFill>
                <a:effectLst/>
                <a:latin typeface="+mn-lt"/>
                <a:ea typeface="+mn-ea"/>
                <a:cs typeface="+mn-cs"/>
              </a:rPr>
              <a:t> </a:t>
            </a:r>
            <a:r>
              <a:rPr lang="en-US" altLang="zh-CN" sz="1200" b="1" kern="1200" dirty="0" smtClean="0">
                <a:solidFill>
                  <a:schemeClr val="tx1"/>
                </a:solidFill>
                <a:effectLst/>
                <a:latin typeface="+mn-lt"/>
                <a:ea typeface="+mn-ea"/>
                <a:cs typeface="+mn-cs"/>
              </a:rPr>
              <a:t>reasons</a:t>
            </a:r>
            <a:r>
              <a:rPr lang="en-US" altLang="zh-CN" sz="1200" kern="1200" dirty="0" smtClean="0">
                <a:solidFill>
                  <a:schemeClr val="tx1"/>
                </a:solidFill>
                <a:effectLst/>
                <a:latin typeface="+mn-lt"/>
                <a:ea typeface="+mn-ea"/>
                <a:cs typeface="+mn-cs"/>
              </a:rPr>
              <a:t>.</a:t>
            </a:r>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First, </a:t>
            </a:r>
            <a:r>
              <a:rPr lang="en-US" sz="1200" b="1" i="1" kern="1200" dirty="0" smtClean="0">
                <a:solidFill>
                  <a:schemeClr val="tx1"/>
                </a:solidFill>
                <a:effectLst/>
                <a:latin typeface="+mn-lt"/>
                <a:ea typeface="+mn-ea"/>
                <a:cs typeface="+mn-cs"/>
              </a:rPr>
              <a:t>many network-side protocol operations are </a:t>
            </a:r>
            <a:r>
              <a:rPr lang="en-US" altLang="zh-CN" sz="1200" b="1" i="1" kern="1200" dirty="0" err="1" smtClean="0">
                <a:solidFill>
                  <a:schemeClr val="tx1"/>
                </a:solidFill>
                <a:effectLst/>
                <a:latin typeface="+mn-lt"/>
                <a:ea typeface="+mn-ea"/>
                <a:cs typeface="+mn-cs"/>
              </a:rPr>
              <a:t>stateful</a:t>
            </a:r>
            <a:r>
              <a:rPr lang="en-US" sz="1200" b="1"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In this example,</a:t>
            </a:r>
            <a:r>
              <a:rPr lang="en-US" sz="1200" kern="1200" baseline="0" dirty="0" smtClean="0">
                <a:solidFill>
                  <a:schemeClr val="tx1"/>
                </a:solidFill>
                <a:effectLst/>
                <a:latin typeface="+mn-lt"/>
                <a:ea typeface="+mn-ea"/>
                <a:cs typeface="+mn-cs"/>
              </a:rPr>
              <a:t> to make a proper decision, the network should know device-perceived radio quality among neighboring cells.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Each state represents a control</a:t>
            </a:r>
            <a:r>
              <a:rPr lang="en-US" sz="1200" kern="1200" baseline="0" dirty="0" smtClean="0">
                <a:solidFill>
                  <a:schemeClr val="tx1"/>
                </a:solidFill>
                <a:effectLst/>
                <a:latin typeface="+mn-lt"/>
                <a:ea typeface="+mn-ea"/>
                <a:cs typeface="+mn-cs"/>
              </a:rPr>
              <a:t> command issued by network, which asks the phone to monitor neighboring cells and perform a handoff. </a:t>
            </a:r>
          </a:p>
          <a:p>
            <a:r>
              <a:rPr lang="en-US" sz="1200" kern="1200" baseline="0" dirty="0" smtClean="0">
                <a:solidFill>
                  <a:schemeClr val="tx1"/>
                </a:solidFill>
                <a:effectLst/>
                <a:latin typeface="+mn-lt"/>
                <a:ea typeface="+mn-ea"/>
                <a:cs typeface="+mn-cs"/>
              </a:rPr>
              <a:t>The state transition is triggered after the phone reports measurements of neighboring cells to the network. </a:t>
            </a:r>
          </a:p>
          <a:p>
            <a:r>
              <a:rPr lang="en-US" sz="1200" b="1" kern="1200" baseline="0" dirty="0" smtClean="0">
                <a:solidFill>
                  <a:schemeClr val="tx1"/>
                </a:solidFill>
                <a:effectLst/>
                <a:latin typeface="+mn-lt"/>
                <a:ea typeface="+mn-ea"/>
                <a:cs typeface="+mn-cs"/>
              </a:rPr>
              <a:t>Although the decision logic is customizable, they are regulated by standardized mechanisms and thus can be converted into an equivalent state machine.</a:t>
            </a:r>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So it is possible to learn this internal structure.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21</a:t>
            </a:fld>
            <a:endParaRPr lang="en-US"/>
          </a:p>
        </p:txBody>
      </p:sp>
    </p:spTree>
    <p:extLst>
      <p:ext uri="{BB962C8B-B14F-4D97-AF65-F5344CB8AC3E}">
        <p14:creationId xmlns:p14="http://schemas.microsoft.com/office/powerpoint/2010/main" val="307607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Second,</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network-side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operations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usually</a:t>
            </a:r>
            <a:r>
              <a:rPr lang="zh-CN" altLang="en-US" sz="1200" kern="1200" dirty="0" smtClean="0">
                <a:solidFill>
                  <a:schemeClr val="tx1"/>
                </a:solidFill>
                <a:effectLst/>
                <a:latin typeface="+mn-lt"/>
                <a:ea typeface="+mn-ea"/>
                <a:cs typeface="+mn-cs"/>
              </a:rPr>
              <a:t> </a:t>
            </a:r>
            <a:r>
              <a:rPr lang="en-US" altLang="zh-CN" sz="1200" b="1" kern="1200" dirty="0" smtClean="0">
                <a:solidFill>
                  <a:schemeClr val="tx1"/>
                </a:solidFill>
                <a:effectLst/>
                <a:latin typeface="+mn-lt"/>
                <a:ea typeface="+mn-ea"/>
                <a:cs typeface="+mn-cs"/>
              </a:rPr>
              <a:t>interactive</a:t>
            </a:r>
            <a:r>
              <a:rPr lang="en-US" altLang="zh-CN" sz="1200" kern="1200" dirty="0" smtClean="0">
                <a:solidFill>
                  <a:schemeClr val="tx1"/>
                </a:solidFill>
                <a:effectLst/>
                <a:latin typeface="+mn-lt"/>
                <a:ea typeface="+mn-ea"/>
                <a:cs typeface="+mn-cs"/>
              </a:rPr>
              <a: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relies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on</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a:t>
            </a:r>
            <a:r>
              <a:rPr lang="zh-CN" altLang="en-US" sz="1200" kern="1200" dirty="0" smtClean="0">
                <a:solidFill>
                  <a:schemeClr val="tx1"/>
                </a:solidFill>
                <a:effectLst/>
                <a:latin typeface="+mn-lt"/>
                <a:ea typeface="+mn-ea"/>
                <a:cs typeface="+mn-cs"/>
              </a:rPr>
              <a:t> </a:t>
            </a:r>
            <a:r>
              <a:rPr lang="en-US" altLang="zh-CN" sz="1200" b="1" kern="1200" dirty="0" smtClean="0">
                <a:solidFill>
                  <a:schemeClr val="tx1"/>
                </a:solidFill>
                <a:effectLst/>
                <a:latin typeface="+mn-lt"/>
                <a:ea typeface="+mn-ea"/>
                <a:cs typeface="+mn-cs"/>
              </a:rPr>
              <a:t>phone-side</a:t>
            </a:r>
            <a:r>
              <a:rPr lang="zh-CN" altLang="en-US" sz="1200" b="1" kern="1200" baseline="0" dirty="0" smtClean="0">
                <a:solidFill>
                  <a:schemeClr val="tx1"/>
                </a:solidFill>
                <a:effectLst/>
                <a:latin typeface="+mn-lt"/>
                <a:ea typeface="+mn-ea"/>
                <a:cs typeface="+mn-cs"/>
              </a:rPr>
              <a:t> </a:t>
            </a:r>
            <a:r>
              <a:rPr lang="en-US" altLang="zh-CN" sz="1200" b="1" kern="1200" baseline="0" dirty="0" smtClean="0">
                <a:solidFill>
                  <a:schemeClr val="tx1"/>
                </a:solidFill>
                <a:effectLst/>
                <a:latin typeface="+mn-lt"/>
                <a:ea typeface="+mn-ea"/>
                <a:cs typeface="+mn-cs"/>
              </a:rPr>
              <a:t>feedbacks</a:t>
            </a:r>
            <a:r>
              <a:rPr lang="zh-CN" altLang="en-US" sz="1200" b="1"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make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decisions, any may involve multiple rounds since further </a:t>
            </a:r>
            <a:r>
              <a:rPr lang="en-US" altLang="zh-CN" sz="1200" kern="1200" baseline="0" dirty="0" err="1" smtClean="0">
                <a:solidFill>
                  <a:schemeClr val="tx1"/>
                </a:solidFill>
                <a:effectLst/>
                <a:latin typeface="+mn-lt"/>
                <a:ea typeface="+mn-ea"/>
                <a:cs typeface="+mn-cs"/>
              </a:rPr>
              <a:t>meas</a:t>
            </a:r>
            <a:r>
              <a:rPr lang="en-US" altLang="zh-CN" sz="1200" kern="1200" baseline="0" dirty="0" smtClean="0">
                <a:solidFill>
                  <a:schemeClr val="tx1"/>
                </a:solidFill>
                <a:effectLst/>
                <a:latin typeface="+mn-lt"/>
                <a:ea typeface="+mn-ea"/>
                <a:cs typeface="+mn-cs"/>
              </a:rPr>
              <a:t> may be required.</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Because of this, although</a:t>
            </a:r>
            <a:r>
              <a:rPr lang="en-US" sz="1200" kern="1200" baseline="0" dirty="0" smtClean="0">
                <a:solidFill>
                  <a:schemeClr val="tx1"/>
                </a:solidFill>
                <a:effectLst/>
                <a:latin typeface="+mn-lt"/>
                <a:ea typeface="+mn-ea"/>
                <a:cs typeface="+mn-cs"/>
              </a:rPr>
              <a:t> the phone cannot see the internal operation logic, it can see the runtime commands from network, and its feedback to the network, all of which implies how the decision logic works. </a:t>
            </a:r>
          </a:p>
          <a:p>
            <a:endParaRPr lang="en-US" sz="1200" kern="1200" baseline="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Based on these two observations,</a:t>
            </a:r>
            <a:r>
              <a:rPr lang="en-US" sz="1200" i="1" kern="1200" baseline="0" dirty="0" smtClean="0">
                <a:solidFill>
                  <a:schemeClr val="tx1"/>
                </a:solidFill>
                <a:effectLst/>
                <a:latin typeface="+mn-lt"/>
                <a:ea typeface="+mn-ea"/>
                <a:cs typeface="+mn-cs"/>
              </a:rPr>
              <a:t> </a:t>
            </a:r>
            <a:r>
              <a:rPr lang="en-US" sz="1200" i="1" kern="1200" baseline="0" dirty="0" err="1" smtClean="0">
                <a:solidFill>
                  <a:schemeClr val="tx1"/>
                </a:solidFill>
                <a:effectLst/>
                <a:latin typeface="+mn-lt"/>
                <a:ea typeface="+mn-ea"/>
                <a:cs typeface="+mn-cs"/>
              </a:rPr>
              <a:t>MobileInsight</a:t>
            </a:r>
            <a:r>
              <a:rPr lang="en-US" sz="1200" i="1" kern="1200" baseline="0" dirty="0" smtClean="0">
                <a:solidFill>
                  <a:schemeClr val="tx1"/>
                </a:solidFill>
                <a:effectLst/>
                <a:latin typeface="+mn-lt"/>
                <a:ea typeface="+mn-ea"/>
                <a:cs typeface="+mn-cs"/>
              </a:rPr>
              <a:t> performs online state machine inference to learn its internal logic. </a:t>
            </a:r>
            <a:endParaRPr lang="en-US"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Our</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solution</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based</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on</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query-driven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state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machine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merging</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algorithm</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from</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AI</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area.</a:t>
            </a:r>
            <a:r>
              <a:rPr lang="zh-CN" alt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model network operations as a finite-state machine,</a:t>
            </a:r>
            <a:r>
              <a:rPr lang="en-US" sz="1200" kern="1200" baseline="0" dirty="0" smtClean="0">
                <a:solidFill>
                  <a:schemeClr val="tx1"/>
                </a:solidFill>
                <a:effectLst/>
                <a:latin typeface="+mn-lt"/>
                <a:ea typeface="+mn-ea"/>
                <a:cs typeface="+mn-cs"/>
              </a:rPr>
              <a:t> and infer its form by pairing the control commands initiated by network and device-side feedbacks. </a:t>
            </a:r>
            <a:r>
              <a:rPr lang="en-US" sz="1200" kern="1200" dirty="0" smtClean="0">
                <a:solidFill>
                  <a:schemeClr val="tx1"/>
                </a:solidFill>
                <a:effectLst/>
                <a:latin typeface="+mn-lt"/>
                <a:ea typeface="+mn-ea"/>
                <a:cs typeface="+mn-cs"/>
              </a:rPr>
              <a:t> </a:t>
            </a:r>
          </a:p>
          <a:p>
            <a:r>
              <a:rPr lang="en-US" altLang="zh-CN" sz="1200" kern="1200" dirty="0" smtClean="0">
                <a:solidFill>
                  <a:schemeClr val="tx1"/>
                </a:solidFill>
                <a:effectLst/>
                <a:latin typeface="+mn-lt"/>
                <a:ea typeface="+mn-ea"/>
                <a:cs typeface="+mn-cs"/>
              </a:rPr>
              <a:t>We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use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simplified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example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show</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how</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works.</a:t>
            </a:r>
            <a:r>
              <a:rPr lang="zh-CN" alt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It has two steps.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22</a:t>
            </a:fld>
            <a:endParaRPr lang="en-US"/>
          </a:p>
        </p:txBody>
      </p:sp>
    </p:spTree>
    <p:extLst>
      <p:ext uri="{BB962C8B-B14F-4D97-AF65-F5344CB8AC3E}">
        <p14:creationId xmlns:p14="http://schemas.microsoft.com/office/powerpoint/2010/main" val="11840375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First</a:t>
            </a:r>
            <a:r>
              <a:rPr lang="en-US" sz="1200" kern="1200" dirty="0" smtClean="0">
                <a:solidFill>
                  <a:schemeClr val="tx1"/>
                </a:solidFill>
                <a:effectLst/>
                <a:latin typeface="+mn-lt"/>
                <a:ea typeface="+mn-ea"/>
                <a:cs typeface="+mn-cs"/>
              </a:rPr>
              <a:t>, for each sample of runtime message sequence, </a:t>
            </a:r>
            <a:r>
              <a:rPr lang="en-US" sz="1200" kern="1200" dirty="0" err="1" smtClean="0">
                <a:solidFill>
                  <a:schemeClr val="tx1"/>
                </a:solidFill>
                <a:effectLst/>
                <a:latin typeface="+mn-lt"/>
                <a:ea typeface="+mn-ea"/>
                <a:cs typeface="+mn-cs"/>
              </a:rPr>
              <a:t>MobileInsight</a:t>
            </a:r>
            <a:r>
              <a:rPr lang="en-US" sz="1200" kern="1200" dirty="0" smtClean="0">
                <a:solidFill>
                  <a:schemeClr val="tx1"/>
                </a:solidFill>
                <a:effectLst/>
                <a:latin typeface="+mn-lt"/>
                <a:ea typeface="+mn-ea"/>
                <a:cs typeface="+mn-cs"/>
              </a:rPr>
              <a:t> partially recovers the state machine. It creates a new state when observing a control commands, and records the feedback sequences between control commands as the transition conditions.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23</a:t>
            </a:fld>
            <a:endParaRPr lang="en-US"/>
          </a:p>
        </p:txBody>
      </p:sp>
    </p:spTree>
    <p:extLst>
      <p:ext uri="{BB962C8B-B14F-4D97-AF65-F5344CB8AC3E}">
        <p14:creationId xmlns:p14="http://schemas.microsoft.com/office/powerpoint/2010/main" val="316051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a:t>
            </a:r>
            <a:r>
              <a:rPr lang="en-US" sz="1200" kern="1200" dirty="0" smtClean="0">
                <a:solidFill>
                  <a:schemeClr val="tx1"/>
                </a:solidFill>
                <a:effectLst/>
                <a:latin typeface="+mn-lt"/>
                <a:ea typeface="+mn-ea"/>
                <a:cs typeface="+mn-cs"/>
              </a:rPr>
              <a:t>this way, we can recover multiple partial state machines from different sequences.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24</a:t>
            </a:fld>
            <a:endParaRPr lang="en-US"/>
          </a:p>
        </p:txBody>
      </p:sp>
    </p:spTree>
    <p:extLst>
      <p:ext uri="{BB962C8B-B14F-4D97-AF65-F5344CB8AC3E}">
        <p14:creationId xmlns:p14="http://schemas.microsoft.com/office/powerpoint/2010/main" val="12343233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Then </a:t>
            </a:r>
            <a:r>
              <a:rPr lang="en-US" sz="1200" kern="1200" dirty="0" smtClean="0">
                <a:solidFill>
                  <a:schemeClr val="tx1"/>
                </a:solidFill>
                <a:effectLst/>
                <a:latin typeface="+mn-lt"/>
                <a:ea typeface="+mn-ea"/>
                <a:cs typeface="+mn-cs"/>
              </a:rPr>
              <a:t>we move to the next step. We merge the inferred partial state machines with existing ones. </a:t>
            </a:r>
          </a:p>
          <a:p>
            <a:r>
              <a:rPr lang="en-US" sz="1200" kern="1200" dirty="0" smtClean="0">
                <a:solidFill>
                  <a:schemeClr val="tx1"/>
                </a:solidFill>
                <a:effectLst/>
                <a:latin typeface="+mn-lt"/>
                <a:ea typeface="+mn-ea"/>
                <a:cs typeface="+mn-cs"/>
              </a:rPr>
              <a:t>With sufficient runtime sequences, we can recover the complete state machine. </a:t>
            </a:r>
          </a:p>
          <a:p>
            <a:r>
              <a:rPr lang="en-US" sz="1200" kern="1200" dirty="0" smtClean="0">
                <a:solidFill>
                  <a:schemeClr val="tx1"/>
                </a:solidFill>
                <a:effectLst/>
                <a:latin typeface="+mn-lt"/>
                <a:ea typeface="+mn-ea"/>
                <a:cs typeface="+mn-cs"/>
              </a:rPr>
              <a:t>The complete inference</a:t>
            </a:r>
            <a:r>
              <a:rPr lang="en-US" sz="1200" kern="1200" baseline="0" dirty="0" smtClean="0">
                <a:solidFill>
                  <a:schemeClr val="tx1"/>
                </a:solidFill>
                <a:effectLst/>
                <a:latin typeface="+mn-lt"/>
                <a:ea typeface="+mn-ea"/>
                <a:cs typeface="+mn-cs"/>
              </a:rPr>
              <a:t> algorithm would be more complex.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more details, please read our paper.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25</a:t>
            </a:fld>
            <a:endParaRPr lang="en-US"/>
          </a:p>
        </p:txBody>
      </p:sp>
    </p:spTree>
    <p:extLst>
      <p:ext uri="{BB962C8B-B14F-4D97-AF65-F5344CB8AC3E}">
        <p14:creationId xmlns:p14="http://schemas.microsoft.com/office/powerpoint/2010/main" val="20593023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1" i="0" kern="1200" dirty="0" err="1" smtClean="0">
                <a:solidFill>
                  <a:schemeClr val="tx1"/>
                </a:solidFill>
                <a:effectLst/>
                <a:latin typeface="+mn-lt"/>
                <a:ea typeface="+mn-ea"/>
                <a:cs typeface="+mn-cs"/>
              </a:rPr>
              <a:t>MobileInsight</a:t>
            </a:r>
            <a:r>
              <a:rPr lang="zh-CN" altLang="en-US" sz="1200" b="1" i="0" kern="1200" baseline="0" dirty="0" smtClean="0">
                <a:solidFill>
                  <a:schemeClr val="tx1"/>
                </a:solidFill>
                <a:effectLst/>
                <a:latin typeface="+mn-lt"/>
                <a:ea typeface="+mn-ea"/>
                <a:cs typeface="+mn-cs"/>
              </a:rPr>
              <a:t> </a:t>
            </a:r>
            <a:r>
              <a:rPr lang="en-US" altLang="zh-CN" sz="1200" b="1" i="0" kern="1200" baseline="0" dirty="0" smtClean="0">
                <a:solidFill>
                  <a:schemeClr val="tx1"/>
                </a:solidFill>
                <a:effectLst/>
                <a:latin typeface="+mn-lt"/>
                <a:ea typeface="+mn-ea"/>
                <a:cs typeface="+mn-cs"/>
              </a:rPr>
              <a:t>provides</a:t>
            </a:r>
            <a:r>
              <a:rPr lang="zh-CN" altLang="en-US" sz="1200" b="1" i="0" kern="1200" baseline="0" dirty="0" smtClean="0">
                <a:solidFill>
                  <a:schemeClr val="tx1"/>
                </a:solidFill>
                <a:effectLst/>
                <a:latin typeface="+mn-lt"/>
                <a:ea typeface="+mn-ea"/>
                <a:cs typeface="+mn-cs"/>
              </a:rPr>
              <a:t> </a:t>
            </a:r>
            <a:r>
              <a:rPr lang="en-US" altLang="zh-CN" sz="1200" b="1" i="0" kern="1200" baseline="0" dirty="0" smtClean="0">
                <a:solidFill>
                  <a:schemeClr val="tx1"/>
                </a:solidFill>
                <a:effectLst/>
                <a:latin typeface="+mn-lt"/>
                <a:ea typeface="+mn-ea"/>
                <a:cs typeface="+mn-cs"/>
              </a:rPr>
              <a:t>very</a:t>
            </a:r>
            <a:r>
              <a:rPr lang="zh-CN" altLang="en-US" sz="1200" b="1" i="0" kern="1200" baseline="0" dirty="0" smtClean="0">
                <a:solidFill>
                  <a:schemeClr val="tx1"/>
                </a:solidFill>
                <a:effectLst/>
                <a:latin typeface="+mn-lt"/>
                <a:ea typeface="+mn-ea"/>
                <a:cs typeface="+mn-cs"/>
              </a:rPr>
              <a:t> </a:t>
            </a:r>
            <a:r>
              <a:rPr lang="en-US" altLang="zh-CN" sz="1200" b="1" i="0" kern="1200" baseline="0" dirty="0" smtClean="0">
                <a:solidFill>
                  <a:schemeClr val="tx1"/>
                </a:solidFill>
                <a:effectLst/>
                <a:latin typeface="+mn-lt"/>
                <a:ea typeface="+mn-ea"/>
                <a:cs typeface="+mn-cs"/>
              </a:rPr>
              <a:t>simple</a:t>
            </a:r>
            <a:r>
              <a:rPr lang="zh-CN" altLang="en-US" sz="1200" b="1" i="0" kern="1200" baseline="0" dirty="0" smtClean="0">
                <a:solidFill>
                  <a:schemeClr val="tx1"/>
                </a:solidFill>
                <a:effectLst/>
                <a:latin typeface="+mn-lt"/>
                <a:ea typeface="+mn-ea"/>
                <a:cs typeface="+mn-cs"/>
              </a:rPr>
              <a:t> </a:t>
            </a:r>
            <a:r>
              <a:rPr lang="en-US" altLang="zh-CN" sz="1200" b="1" i="0" kern="1200" baseline="0" dirty="0" smtClean="0">
                <a:solidFill>
                  <a:schemeClr val="tx1"/>
                </a:solidFill>
                <a:effectLst/>
                <a:latin typeface="+mn-lt"/>
                <a:ea typeface="+mn-ea"/>
                <a:cs typeface="+mn-cs"/>
              </a:rPr>
              <a:t>and</a:t>
            </a:r>
            <a:r>
              <a:rPr lang="zh-CN" altLang="en-US" sz="1200" b="1" i="0" kern="1200" baseline="0" dirty="0" smtClean="0">
                <a:solidFill>
                  <a:schemeClr val="tx1"/>
                </a:solidFill>
                <a:effectLst/>
                <a:latin typeface="+mn-lt"/>
                <a:ea typeface="+mn-ea"/>
                <a:cs typeface="+mn-cs"/>
              </a:rPr>
              <a:t> </a:t>
            </a:r>
            <a:r>
              <a:rPr lang="en-US" altLang="zh-CN" sz="1200" b="1" i="0" kern="1200" baseline="0" dirty="0" smtClean="0">
                <a:solidFill>
                  <a:schemeClr val="tx1"/>
                </a:solidFill>
                <a:effectLst/>
                <a:latin typeface="+mn-lt"/>
                <a:ea typeface="+mn-ea"/>
                <a:cs typeface="+mn-cs"/>
              </a:rPr>
              <a:t>extensible</a:t>
            </a:r>
            <a:r>
              <a:rPr lang="zh-CN" altLang="en-US" sz="1200" b="1" i="0" kern="1200" baseline="0" dirty="0" smtClean="0">
                <a:solidFill>
                  <a:schemeClr val="tx1"/>
                </a:solidFill>
                <a:effectLst/>
                <a:latin typeface="+mn-lt"/>
                <a:ea typeface="+mn-ea"/>
                <a:cs typeface="+mn-cs"/>
              </a:rPr>
              <a:t> </a:t>
            </a:r>
            <a:r>
              <a:rPr lang="en-US" altLang="zh-CN" sz="1200" b="1" i="0" kern="1200" baseline="0" dirty="0" smtClean="0">
                <a:solidFill>
                  <a:schemeClr val="tx1"/>
                </a:solidFill>
                <a:effectLst/>
                <a:latin typeface="+mn-lt"/>
                <a:ea typeface="+mn-ea"/>
                <a:cs typeface="+mn-cs"/>
              </a:rPr>
              <a:t>APIs</a:t>
            </a:r>
            <a:r>
              <a:rPr lang="zh-CN" altLang="en-US" sz="1200" b="1" i="0" kern="1200" baseline="0" dirty="0" smtClean="0">
                <a:solidFill>
                  <a:schemeClr val="tx1"/>
                </a:solidFill>
                <a:effectLst/>
                <a:latin typeface="+mn-lt"/>
                <a:ea typeface="+mn-ea"/>
                <a:cs typeface="+mn-cs"/>
              </a:rPr>
              <a:t> </a:t>
            </a:r>
            <a:r>
              <a:rPr lang="en-US" altLang="zh-CN" sz="1200" b="1" i="0" kern="1200" baseline="0" dirty="0" smtClean="0">
                <a:solidFill>
                  <a:schemeClr val="tx1"/>
                </a:solidFill>
                <a:effectLst/>
                <a:latin typeface="+mn-lt"/>
                <a:ea typeface="+mn-ea"/>
                <a:cs typeface="+mn-cs"/>
              </a:rPr>
              <a:t>for</a:t>
            </a:r>
            <a:r>
              <a:rPr lang="zh-CN" altLang="en-US" sz="1200" b="1" i="0" kern="1200" baseline="0" dirty="0" smtClean="0">
                <a:solidFill>
                  <a:schemeClr val="tx1"/>
                </a:solidFill>
                <a:effectLst/>
                <a:latin typeface="+mn-lt"/>
                <a:ea typeface="+mn-ea"/>
                <a:cs typeface="+mn-cs"/>
              </a:rPr>
              <a:t> </a:t>
            </a:r>
            <a:r>
              <a:rPr lang="en-US" altLang="zh-CN" sz="1200" b="1" i="0" kern="1200" baseline="0" dirty="0" smtClean="0">
                <a:solidFill>
                  <a:schemeClr val="tx1"/>
                </a:solidFill>
                <a:effectLst/>
                <a:latin typeface="+mn-lt"/>
                <a:ea typeface="+mn-ea"/>
                <a:cs typeface="+mn-cs"/>
              </a:rPr>
              <a:t>mobile</a:t>
            </a:r>
            <a:r>
              <a:rPr lang="zh-CN" altLang="en-US" sz="1200" b="1" i="0" kern="1200" baseline="0" dirty="0" smtClean="0">
                <a:solidFill>
                  <a:schemeClr val="tx1"/>
                </a:solidFill>
                <a:effectLst/>
                <a:latin typeface="+mn-lt"/>
                <a:ea typeface="+mn-ea"/>
                <a:cs typeface="+mn-cs"/>
              </a:rPr>
              <a:t> </a:t>
            </a:r>
            <a:r>
              <a:rPr lang="en-US" altLang="zh-CN" sz="1200" b="1" i="0" kern="1200" baseline="0" dirty="0" smtClean="0">
                <a:solidFill>
                  <a:schemeClr val="tx1"/>
                </a:solidFill>
                <a:effectLst/>
                <a:latin typeface="+mn-lt"/>
                <a:ea typeface="+mn-ea"/>
                <a:cs typeface="+mn-cs"/>
              </a:rPr>
              <a:t>apps</a:t>
            </a:r>
            <a:r>
              <a:rPr lang="zh-CN" altLang="en-US" sz="1200" b="1" i="0" kern="1200" baseline="0" dirty="0" smtClean="0">
                <a:solidFill>
                  <a:schemeClr val="tx1"/>
                </a:solidFill>
                <a:effectLst/>
                <a:latin typeface="+mn-lt"/>
                <a:ea typeface="+mn-ea"/>
                <a:cs typeface="+mn-cs"/>
              </a:rPr>
              <a:t> </a:t>
            </a:r>
            <a:r>
              <a:rPr lang="en-US" altLang="zh-CN" sz="1200" b="1" i="0" kern="1200" baseline="0" dirty="0" smtClean="0">
                <a:solidFill>
                  <a:schemeClr val="tx1"/>
                </a:solidFill>
                <a:effectLst/>
                <a:latin typeface="+mn-lt"/>
                <a:ea typeface="+mn-ea"/>
                <a:cs typeface="+mn-cs"/>
              </a:rPr>
              <a:t>in</a:t>
            </a:r>
            <a:r>
              <a:rPr lang="zh-CN" altLang="en-US" sz="1200" b="1" i="0" kern="1200" baseline="0" dirty="0" smtClean="0">
                <a:solidFill>
                  <a:schemeClr val="tx1"/>
                </a:solidFill>
                <a:effectLst/>
                <a:latin typeface="+mn-lt"/>
                <a:ea typeface="+mn-ea"/>
                <a:cs typeface="+mn-cs"/>
              </a:rPr>
              <a:t> </a:t>
            </a:r>
            <a:r>
              <a:rPr lang="en-US" altLang="zh-CN" sz="1200" b="1" i="0" kern="1200" baseline="0" dirty="0" smtClean="0">
                <a:solidFill>
                  <a:schemeClr val="tx1"/>
                </a:solidFill>
                <a:effectLst/>
                <a:latin typeface="+mn-lt"/>
                <a:ea typeface="+mn-ea"/>
                <a:cs typeface="+mn-cs"/>
              </a:rPr>
              <a:t>Python.</a:t>
            </a:r>
            <a:r>
              <a:rPr lang="zh-CN" altLang="en-US" sz="1200" b="1" i="0" kern="1200" baseline="0" dirty="0" smtClean="0">
                <a:solidFill>
                  <a:schemeClr val="tx1"/>
                </a:solidFill>
                <a:effectLst/>
                <a:latin typeface="+mn-lt"/>
                <a:ea typeface="+mn-ea"/>
                <a:cs typeface="+mn-cs"/>
              </a:rPr>
              <a:t> </a:t>
            </a:r>
            <a:endParaRPr lang="en-US" altLang="zh-CN" sz="1200" b="1" i="0" kern="1200" baseline="0" dirty="0" smtClean="0">
              <a:solidFill>
                <a:schemeClr val="tx1"/>
              </a:solidFill>
              <a:effectLst/>
              <a:latin typeface="+mn-lt"/>
              <a:ea typeface="+mn-ea"/>
              <a:cs typeface="+mn-cs"/>
            </a:endParaRPr>
          </a:p>
          <a:p>
            <a:endParaRPr lang="en-US" sz="1200" i="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Here we show a simple example on how to track the 3G/4G radio resource control protocol state dynamics.</a:t>
            </a:r>
          </a:p>
          <a:p>
            <a:r>
              <a:rPr lang="en-US" sz="1200" kern="1200" dirty="0" smtClean="0">
                <a:solidFill>
                  <a:schemeClr val="tx1"/>
                </a:solidFill>
                <a:effectLst/>
                <a:latin typeface="+mn-lt"/>
                <a:ea typeface="+mn-ea"/>
                <a:cs typeface="+mn-cs"/>
              </a:rPr>
              <a:t> </a:t>
            </a:r>
          </a:p>
          <a:p>
            <a:r>
              <a:rPr lang="en-US" altLang="zh-CN" sz="1200" kern="1200" dirty="0" smtClean="0">
                <a:solidFill>
                  <a:schemeClr val="tx1"/>
                </a:solidFill>
                <a:effectLst/>
                <a:latin typeface="+mn-lt"/>
                <a:ea typeface="+mn-ea"/>
                <a:cs typeface="+mn-cs"/>
              </a:rPr>
              <a:t>All</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we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need</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to</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do</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to</a:t>
            </a:r>
            <a:r>
              <a:rPr lang="en-US" sz="1200" kern="1200" dirty="0" smtClean="0">
                <a:solidFill>
                  <a:schemeClr val="tx1"/>
                </a:solidFill>
                <a:effectLst/>
                <a:latin typeface="+mn-lt"/>
                <a:ea typeface="+mn-ea"/>
                <a:cs typeface="+mn-cs"/>
              </a:rPr>
              <a:t> declare an in-device runtime monitor, declare our built-in </a:t>
            </a:r>
            <a:r>
              <a:rPr lang="en-US" altLang="zh-CN" sz="1200" kern="1200" dirty="0" smtClean="0">
                <a:solidFill>
                  <a:schemeClr val="tx1"/>
                </a:solidFill>
                <a:effectLst/>
                <a:latin typeface="+mn-lt"/>
                <a:ea typeface="+mn-ea"/>
                <a:cs typeface="+mn-cs"/>
              </a:rPr>
              <a:t>protocol</a:t>
            </a:r>
            <a:r>
              <a:rPr lang="zh-CN" alt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analyzers for 3G and 4G RRC protocol, bind them to the monitor, then run it.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our latest version, we also enable a new set of APIs with simpler semantics. </a:t>
            </a:r>
          </a:p>
          <a:p>
            <a:r>
              <a:rPr lang="en-US" sz="1200" kern="1200" dirty="0" smtClean="0">
                <a:solidFill>
                  <a:schemeClr val="tx1"/>
                </a:solidFill>
                <a:effectLst/>
                <a:latin typeface="+mn-lt"/>
                <a:ea typeface="+mn-ea"/>
                <a:cs typeface="+mn-cs"/>
              </a:rPr>
              <a:t>For details,</a:t>
            </a:r>
            <a:r>
              <a:rPr lang="en-US" sz="1200" kern="1200" baseline="0" dirty="0" smtClean="0">
                <a:solidFill>
                  <a:schemeClr val="tx1"/>
                </a:solidFill>
                <a:effectLst/>
                <a:latin typeface="+mn-lt"/>
                <a:ea typeface="+mn-ea"/>
                <a:cs typeface="+mn-cs"/>
              </a:rPr>
              <a:t> you can check our online tutorials.</a:t>
            </a:r>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B1EB7D0-1BDE-FF42-810C-E3E793CC31CD}" type="slidenum">
              <a:rPr lang="en-US" smtClean="0"/>
              <a:t>26</a:t>
            </a:fld>
            <a:endParaRPr lang="en-US"/>
          </a:p>
        </p:txBody>
      </p:sp>
    </p:spTree>
    <p:extLst>
      <p:ext uri="{BB962C8B-B14F-4D97-AF65-F5344CB8AC3E}">
        <p14:creationId xmlns:p14="http://schemas.microsoft.com/office/powerpoint/2010/main" val="8585145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next </a:t>
            </a:r>
            <a:r>
              <a:rPr lang="en-US" altLang="zh-CN" sz="1200" kern="1200" dirty="0" smtClean="0">
                <a:solidFill>
                  <a:schemeClr val="tx1"/>
                </a:solidFill>
                <a:effectLst/>
                <a:latin typeface="+mn-lt"/>
                <a:ea typeface="+mn-ea"/>
                <a:cs typeface="+mn-cs"/>
              </a:rPr>
              <a:t>summarize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our</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evaluation</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of</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MobileInsight</a:t>
            </a:r>
            <a:r>
              <a:rPr lang="en-US" sz="1200" kern="1200" dirty="0" smtClean="0">
                <a:solidFill>
                  <a:schemeClr val="tx1"/>
                </a:solidFill>
                <a:effectLst/>
                <a:latin typeface="+mn-lt"/>
                <a:ea typeface="+mn-ea"/>
                <a:cs typeface="+mn-cs"/>
              </a:rPr>
              <a:t> in </a:t>
            </a:r>
            <a:r>
              <a:rPr lang="en-US" altLang="zh-CN" sz="1200" kern="1200" dirty="0" smtClean="0">
                <a:solidFill>
                  <a:schemeClr val="tx1"/>
                </a:solidFill>
                <a:effectLst/>
                <a:latin typeface="+mn-lt"/>
                <a:ea typeface="+mn-ea"/>
                <a:cs typeface="+mn-cs"/>
              </a:rPr>
              <a:t>four</a:t>
            </a:r>
            <a:r>
              <a:rPr lang="zh-CN" alt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aspects: its </a:t>
            </a:r>
            <a:r>
              <a:rPr lang="en-US" altLang="zh-CN" sz="1200" kern="1200" dirty="0" smtClean="0">
                <a:solidFill>
                  <a:schemeClr val="tx1"/>
                </a:solidFill>
                <a:effectLst/>
                <a:latin typeface="+mn-lt"/>
                <a:ea typeface="+mn-ea"/>
                <a:cs typeface="+mn-cs"/>
              </a:rPr>
              <a:t>wide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coverage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of</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phone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models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and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messages,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its</a:t>
            </a:r>
            <a:r>
              <a:rPr lang="zh-CN" alt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responsiveness in processing runtime cellular messages, its effectiveness of performing protocol analytics, and its system overhead. </a:t>
            </a:r>
          </a:p>
          <a:p>
            <a:r>
              <a:rPr lang="en-US" altLang="zh-CN" sz="1200" kern="1200" dirty="0" smtClean="0">
                <a:solidFill>
                  <a:schemeClr val="tx1"/>
                </a:solidFill>
                <a:effectLst/>
                <a:latin typeface="+mn-lt"/>
                <a:ea typeface="+mn-ea"/>
                <a:cs typeface="+mn-cs"/>
              </a:rPr>
              <a:t>For</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complete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results,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please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check</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our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paper.</a:t>
            </a:r>
            <a:r>
              <a:rPr lang="zh-CN" altLang="en-US" sz="1200" kern="1200" baseline="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27</a:t>
            </a:fld>
            <a:endParaRPr lang="en-US"/>
          </a:p>
        </p:txBody>
      </p:sp>
    </p:spTree>
    <p:extLst>
      <p:ext uri="{BB962C8B-B14F-4D97-AF65-F5344CB8AC3E}">
        <p14:creationId xmlns:p14="http://schemas.microsoft.com/office/powerpoint/2010/main" val="5425639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err="1" smtClean="0">
                <a:solidFill>
                  <a:schemeClr val="tx1"/>
                </a:solidFill>
                <a:effectLst/>
                <a:latin typeface="+mn-lt"/>
                <a:ea typeface="+mn-ea"/>
                <a:cs typeface="+mn-cs"/>
              </a:rPr>
              <a:t>MobileInsight</a:t>
            </a:r>
            <a:r>
              <a:rPr lang="en-US" sz="1200" i="0" kern="1200" dirty="0" smtClean="0">
                <a:solidFill>
                  <a:schemeClr val="tx1"/>
                </a:solidFill>
                <a:effectLst/>
                <a:latin typeface="+mn-lt"/>
                <a:ea typeface="+mn-ea"/>
                <a:cs typeface="+mn-cs"/>
              </a:rPr>
              <a:t> has covered a wide range of phone models.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W</a:t>
            </a:r>
            <a:r>
              <a:rPr lang="en-US" sz="1200" kern="1200" dirty="0" smtClean="0">
                <a:solidFill>
                  <a:schemeClr val="tx1"/>
                </a:solidFill>
                <a:effectLst/>
                <a:latin typeface="+mn-lt"/>
                <a:ea typeface="+mn-ea"/>
                <a:cs typeface="+mn-cs"/>
              </a:rPr>
              <a:t>e have verified the feasibility of </a:t>
            </a:r>
            <a:r>
              <a:rPr lang="en-US" altLang="zh-CN" sz="1200" kern="1200" dirty="0" smtClean="0">
                <a:solidFill>
                  <a:schemeClr val="tx1"/>
                </a:solidFill>
                <a:effectLst/>
                <a:latin typeface="+mn-lt"/>
                <a:ea typeface="+mn-ea"/>
                <a:cs typeface="+mn-cs"/>
              </a:rPr>
              <a:t>applying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MobileInsight</a:t>
            </a:r>
            <a:r>
              <a:rPr lang="en-US" sz="1200" kern="1200" dirty="0" smtClean="0">
                <a:solidFill>
                  <a:schemeClr val="tx1"/>
                </a:solidFill>
                <a:effectLst/>
                <a:latin typeface="+mn-lt"/>
                <a:ea typeface="+mn-ea"/>
                <a:cs typeface="+mn-cs"/>
              </a:rPr>
              <a:t> to </a:t>
            </a:r>
            <a:r>
              <a:rPr lang="en-US" altLang="zh-CN" sz="1200" kern="1200" dirty="0" smtClean="0">
                <a:solidFill>
                  <a:schemeClr val="tx1"/>
                </a:solidFill>
                <a:effectLst/>
                <a:latin typeface="+mn-lt"/>
                <a:ea typeface="+mn-ea"/>
                <a:cs typeface="+mn-cs"/>
              </a:rPr>
              <a:t>major</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cellular</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chipsets,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such</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Qualcomm,</a:t>
            </a:r>
            <a:r>
              <a:rPr lang="zh-CN" altLang="en-US" sz="1200" kern="1200" dirty="0" smtClean="0">
                <a:solidFill>
                  <a:schemeClr val="tx1"/>
                </a:solidFill>
                <a:effectLst/>
                <a:latin typeface="+mn-lt"/>
                <a:ea typeface="+mn-ea"/>
                <a:cs typeface="+mn-cs"/>
              </a:rPr>
              <a:t> </a:t>
            </a:r>
            <a:r>
              <a:rPr lang="en-US" altLang="zh-CN" sz="1200" kern="1200" dirty="0" err="1" smtClean="0">
                <a:solidFill>
                  <a:schemeClr val="tx1"/>
                </a:solidFill>
                <a:effectLst/>
                <a:latin typeface="+mn-lt"/>
                <a:ea typeface="+mn-ea"/>
                <a:cs typeface="+mn-cs"/>
              </a:rPr>
              <a:t>MediaTek</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and</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Intel</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XMM</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and</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mobile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OS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such</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Android</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and</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iOS.</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Our paper offers more details about the verification.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In</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our</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latest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public</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version,</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we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have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implemented</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rooted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Android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phones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with</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Qualcomm</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chipsets.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a:t>
            </a:r>
            <a:r>
              <a:rPr lang="en-US" altLang="zh-CN" sz="1200" kern="1200" dirty="0" smtClean="0">
                <a:solidFill>
                  <a:schemeClr val="tx1"/>
                </a:solidFill>
                <a:effectLst/>
                <a:latin typeface="+mn-lt"/>
                <a:ea typeface="+mn-ea"/>
                <a:cs typeface="+mn-cs"/>
              </a:rPr>
              <a:t>will</a:t>
            </a:r>
            <a:r>
              <a:rPr lang="zh-CN" alt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release the iOS version in next few months.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28</a:t>
            </a:fld>
            <a:endParaRPr lang="en-US"/>
          </a:p>
        </p:txBody>
      </p:sp>
    </p:spTree>
    <p:extLst>
      <p:ext uri="{BB962C8B-B14F-4D97-AF65-F5344CB8AC3E}">
        <p14:creationId xmlns:p14="http://schemas.microsoft.com/office/powerpoint/2010/main" val="4789603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MobileInsight</a:t>
            </a:r>
            <a:r>
              <a:rPr lang="en-US" sz="1200" kern="1200" baseline="0" dirty="0" smtClean="0">
                <a:solidFill>
                  <a:schemeClr val="tx1"/>
                </a:solidFill>
                <a:effectLst/>
                <a:latin typeface="+mn-lt"/>
                <a:ea typeface="+mn-ea"/>
                <a:cs typeface="+mn-cs"/>
              </a:rPr>
              <a:t> has supported a wide all 3G/4G signaling messages and some 4G PHY-layer and link-layer messages.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To validate it, we have performed a 13-month user study over 30 phones and 8 network operators, and collected 245GB signaling data with 72 million cellular messages.</a:t>
            </a:r>
          </a:p>
          <a:p>
            <a:r>
              <a:rPr lang="en-US" sz="1200" kern="1200" baseline="0" dirty="0" smtClean="0">
                <a:solidFill>
                  <a:schemeClr val="tx1"/>
                </a:solidFill>
                <a:effectLst/>
                <a:latin typeface="+mn-lt"/>
                <a:ea typeface="+mn-ea"/>
                <a:cs typeface="+mn-cs"/>
              </a:rPr>
              <a:t>We have validated that all these messages have been successfully collected.</a:t>
            </a:r>
          </a:p>
          <a:p>
            <a:endParaRPr lang="en-US" sz="1200" kern="1200" baseline="0" dirty="0" smtClean="0">
              <a:solidFill>
                <a:schemeClr val="tx1"/>
              </a:solidFill>
              <a:effectLst/>
              <a:latin typeface="+mn-lt"/>
              <a:ea typeface="+mn-ea"/>
              <a:cs typeface="+mn-cs"/>
            </a:endParaRPr>
          </a:p>
          <a:p>
            <a:r>
              <a:rPr lang="en-US" altLang="zh-CN" sz="1200" kern="1200" baseline="0" dirty="0" smtClean="0">
                <a:solidFill>
                  <a:schemeClr val="tx1"/>
                </a:solidFill>
                <a:effectLst/>
                <a:latin typeface="+mn-lt"/>
                <a:ea typeface="+mn-ea"/>
                <a:cs typeface="+mn-cs"/>
              </a:rPr>
              <a:t>For 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characteristics of these message traffic patterns,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you</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can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read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our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papers.</a:t>
            </a:r>
            <a:r>
              <a:rPr lang="zh-CN" altLang="en-US" sz="1200" kern="1200" baseline="0" dirty="0" smtClean="0">
                <a:solidFill>
                  <a:schemeClr val="tx1"/>
                </a:solidFill>
                <a:effectLst/>
                <a:latin typeface="+mn-lt"/>
                <a:ea typeface="+mn-ea"/>
                <a:cs typeface="+mn-cs"/>
              </a:rPr>
              <a:t> </a:t>
            </a:r>
            <a:endParaRPr lang="en-US" altLang="zh-CN"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We have release this dataset to public, now you are free to download.</a:t>
            </a:r>
          </a:p>
          <a:p>
            <a:endParaRPr lang="en-US" sz="1200" kern="1200" baseline="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29</a:t>
            </a:fld>
            <a:endParaRPr lang="en-US"/>
          </a:p>
        </p:txBody>
      </p:sp>
    </p:spTree>
    <p:extLst>
      <p:ext uri="{BB962C8B-B14F-4D97-AF65-F5344CB8AC3E}">
        <p14:creationId xmlns:p14="http://schemas.microsoft.com/office/powerpoint/2010/main" val="557516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However,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although</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use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3G/4G</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network</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everyday,</a:t>
            </a:r>
            <a:r>
              <a:rPr lang="zh-CN" altLang="en-US" sz="1200" kern="1200" baseline="0" dirty="0" smtClean="0">
                <a:solidFill>
                  <a:schemeClr val="tx1"/>
                </a:solidFill>
                <a:effectLst/>
                <a:latin typeface="+mn-lt"/>
                <a:ea typeface="+mn-ea"/>
                <a:cs typeface="+mn-cs"/>
              </a:rPr>
              <a:t> </a:t>
            </a:r>
            <a:endParaRPr lang="en-US" altLang="zh-CN" sz="1200" kern="1200" baseline="0" dirty="0" smtClean="0">
              <a:solidFill>
                <a:schemeClr val="tx1"/>
              </a:solidFill>
              <a:effectLst/>
              <a:latin typeface="+mn-lt"/>
              <a:ea typeface="+mn-ea"/>
              <a:cs typeface="+mn-cs"/>
            </a:endParaRPr>
          </a:p>
          <a:p>
            <a:r>
              <a:rPr lang="en-US" altLang="zh-CN" sz="1200" kern="1200" baseline="0" dirty="0" smtClean="0">
                <a:solidFill>
                  <a:schemeClr val="tx1"/>
                </a:solidFill>
                <a:effectLst/>
                <a:latin typeface="+mn-lt"/>
                <a:ea typeface="+mn-ea"/>
                <a:cs typeface="+mn-cs"/>
              </a:rPr>
              <a:t>we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keep</a:t>
            </a:r>
            <a:r>
              <a:rPr lang="zh-CN" alt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suffering from network failures</a:t>
            </a:r>
            <a:r>
              <a:rPr lang="en-US" altLang="zh-CN" sz="1200" kern="1200" dirty="0" smtClean="0">
                <a:solidFill>
                  <a:schemeClr val="tx1"/>
                </a:solidFill>
                <a:effectLst/>
                <a:latin typeface="+mn-lt"/>
                <a:ea typeface="+mn-ea"/>
                <a:cs typeface="+mn-cs"/>
              </a:rPr>
              <a:t>,</a:t>
            </a:r>
            <a:r>
              <a:rPr lang="zh-CN" alt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bad performance,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fast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battery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drain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and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security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threats,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without knowing why and how</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We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don</a:t>
            </a:r>
            <a:r>
              <a:rPr lang="uk-UA"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know</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why</a:t>
            </a:r>
            <a:r>
              <a:rPr lang="zh-CN" altLang="en-US"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mobile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video</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freezes.</a:t>
            </a:r>
          </a:p>
          <a:p>
            <a:r>
              <a:rPr lang="en-US" altLang="zh-CN" sz="1200" kern="1200" dirty="0" smtClean="0">
                <a:solidFill>
                  <a:schemeClr val="tx1"/>
                </a:solidFill>
                <a:effectLst/>
                <a:latin typeface="+mn-lt"/>
                <a:ea typeface="+mn-ea"/>
                <a:cs typeface="+mn-cs"/>
              </a:rPr>
              <a:t>W</a:t>
            </a:r>
            <a:r>
              <a:rPr lang="en-US" altLang="zh-CN" sz="1200" kern="1200" baseline="0" dirty="0" smtClean="0">
                <a:solidFill>
                  <a:schemeClr val="tx1"/>
                </a:solidFill>
                <a:effectLst/>
                <a:latin typeface="+mn-lt"/>
                <a:ea typeface="+mn-ea"/>
                <a:cs typeface="+mn-cs"/>
              </a:rPr>
              <a:t>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don’t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know</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why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cannot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use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data</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even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with</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4</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signal</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bars.</a:t>
            </a:r>
            <a:r>
              <a:rPr lang="zh-CN" altLang="en-US" sz="1200" kern="1200" baseline="0" dirty="0" smtClean="0">
                <a:solidFill>
                  <a:schemeClr val="tx1"/>
                </a:solidFill>
                <a:effectLst/>
                <a:latin typeface="+mn-lt"/>
                <a:ea typeface="+mn-ea"/>
                <a:cs typeface="+mn-cs"/>
              </a:rPr>
              <a:t> </a:t>
            </a:r>
            <a:endParaRPr lang="en-US" altLang="zh-CN" sz="1200" kern="1200" baseline="0" dirty="0" smtClean="0">
              <a:solidFill>
                <a:schemeClr val="tx1"/>
              </a:solidFill>
              <a:effectLst/>
              <a:latin typeface="+mn-lt"/>
              <a:ea typeface="+mn-ea"/>
              <a:cs typeface="+mn-cs"/>
            </a:endParaRPr>
          </a:p>
          <a:p>
            <a:r>
              <a:rPr lang="en-US" altLang="zh-CN" sz="1200" kern="1200" baseline="0" dirty="0" smtClean="0">
                <a:solidFill>
                  <a:schemeClr val="tx1"/>
                </a:solidFill>
                <a:effectLst/>
                <a:latin typeface="+mn-lt"/>
                <a:ea typeface="+mn-ea"/>
                <a:cs typeface="+mn-cs"/>
              </a:rPr>
              <a:t>We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don’t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know</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whether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this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caused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by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radio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jamming</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attacks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for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other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reasons.</a:t>
            </a:r>
          </a:p>
          <a:p>
            <a:r>
              <a:rPr lang="en-US" altLang="zh-CN" sz="1200" kern="1200" baseline="0" dirty="0" smtClean="0">
                <a:solidFill>
                  <a:schemeClr val="tx1"/>
                </a:solidFill>
                <a:effectLst/>
                <a:latin typeface="+mn-lt"/>
                <a:ea typeface="+mn-ea"/>
                <a:cs typeface="+mn-cs"/>
              </a:rPr>
              <a:t>We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don</a:t>
            </a:r>
            <a:r>
              <a:rPr lang="uk-UA" altLang="zh-CN" sz="1200" kern="1200" baseline="0" dirty="0" smtClean="0">
                <a:solidFill>
                  <a:schemeClr val="tx1"/>
                </a:solidFill>
                <a:effectLst/>
                <a:latin typeface="+mn-lt"/>
                <a:ea typeface="+mn-ea"/>
                <a:cs typeface="+mn-cs"/>
              </a:rPr>
              <a:t>’</a:t>
            </a:r>
            <a:r>
              <a:rPr lang="en-US" altLang="zh-CN" sz="1200" kern="1200" baseline="0" dirty="0" smtClean="0">
                <a:solidFill>
                  <a:schemeClr val="tx1"/>
                </a:solidFill>
                <a:effectLst/>
                <a:latin typeface="+mn-lt"/>
                <a:ea typeface="+mn-ea"/>
                <a:cs typeface="+mn-cs"/>
              </a:rPr>
              <a:t>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know</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why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move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slow</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2G</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even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under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good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4G</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radio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coverage.</a:t>
            </a:r>
          </a:p>
          <a:p>
            <a:r>
              <a:rPr lang="en-US" altLang="zh-CN" sz="1200" kern="1200" baseline="0" dirty="0" smtClean="0">
                <a:solidFill>
                  <a:schemeClr val="tx1"/>
                </a:solidFill>
                <a:effectLst/>
                <a:latin typeface="+mn-lt"/>
                <a:ea typeface="+mn-ea"/>
                <a:cs typeface="+mn-cs"/>
              </a:rPr>
              <a:t>We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don’t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know</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why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our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phone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drains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faster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battery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than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expected.</a:t>
            </a:r>
          </a:p>
          <a:p>
            <a:r>
              <a:rPr lang="en-US" altLang="zh-CN" sz="1200" b="1" kern="1200" baseline="0" dirty="0" smtClean="0">
                <a:solidFill>
                  <a:schemeClr val="tx1"/>
                </a:solidFill>
                <a:effectLst/>
                <a:latin typeface="+mn-lt"/>
                <a:ea typeface="+mn-ea"/>
                <a:cs typeface="+mn-cs"/>
              </a:rPr>
              <a:t>This</a:t>
            </a:r>
            <a:r>
              <a:rPr lang="zh-CN" altLang="en-US" sz="1200" b="1" kern="1200" baseline="0" dirty="0" smtClean="0">
                <a:solidFill>
                  <a:schemeClr val="tx1"/>
                </a:solidFill>
                <a:effectLst/>
                <a:latin typeface="+mn-lt"/>
                <a:ea typeface="+mn-ea"/>
                <a:cs typeface="+mn-cs"/>
              </a:rPr>
              <a:t> </a:t>
            </a:r>
            <a:r>
              <a:rPr lang="en-US" altLang="zh-CN" sz="1200" b="1" kern="1200" baseline="0" dirty="0" smtClean="0">
                <a:solidFill>
                  <a:schemeClr val="tx1"/>
                </a:solidFill>
                <a:effectLst/>
                <a:latin typeface="+mn-lt"/>
                <a:ea typeface="+mn-ea"/>
                <a:cs typeface="+mn-cs"/>
              </a:rPr>
              <a:t>list</a:t>
            </a:r>
            <a:r>
              <a:rPr lang="zh-CN" altLang="en-US" sz="1200" b="1" kern="1200" baseline="0" dirty="0" smtClean="0">
                <a:solidFill>
                  <a:schemeClr val="tx1"/>
                </a:solidFill>
                <a:effectLst/>
                <a:latin typeface="+mn-lt"/>
                <a:ea typeface="+mn-ea"/>
                <a:cs typeface="+mn-cs"/>
              </a:rPr>
              <a:t> </a:t>
            </a:r>
            <a:r>
              <a:rPr lang="en-US" altLang="zh-CN" sz="1200" b="1" kern="1200" baseline="0" dirty="0" smtClean="0">
                <a:solidFill>
                  <a:schemeClr val="tx1"/>
                </a:solidFill>
                <a:effectLst/>
                <a:latin typeface="+mn-lt"/>
                <a:ea typeface="+mn-ea"/>
                <a:cs typeface="+mn-cs"/>
              </a:rPr>
              <a:t>just</a:t>
            </a:r>
            <a:r>
              <a:rPr lang="zh-CN" altLang="en-US" sz="1200" b="1" kern="1200" baseline="0" dirty="0" smtClean="0">
                <a:solidFill>
                  <a:schemeClr val="tx1"/>
                </a:solidFill>
                <a:effectLst/>
                <a:latin typeface="+mn-lt"/>
                <a:ea typeface="+mn-ea"/>
                <a:cs typeface="+mn-cs"/>
              </a:rPr>
              <a:t> </a:t>
            </a:r>
            <a:r>
              <a:rPr lang="en-US" altLang="zh-CN" sz="1200" b="1" kern="1200" baseline="0" dirty="0" smtClean="0">
                <a:solidFill>
                  <a:schemeClr val="tx1"/>
                </a:solidFill>
                <a:effectLst/>
                <a:latin typeface="+mn-lt"/>
                <a:ea typeface="+mn-ea"/>
                <a:cs typeface="+mn-cs"/>
              </a:rPr>
              <a:t>goes</a:t>
            </a:r>
            <a:r>
              <a:rPr lang="zh-CN" altLang="en-US" sz="1200" b="1" kern="1200" baseline="0" dirty="0" smtClean="0">
                <a:solidFill>
                  <a:schemeClr val="tx1"/>
                </a:solidFill>
                <a:effectLst/>
                <a:latin typeface="+mn-lt"/>
                <a:ea typeface="+mn-ea"/>
                <a:cs typeface="+mn-cs"/>
              </a:rPr>
              <a:t> </a:t>
            </a:r>
            <a:r>
              <a:rPr lang="en-US" altLang="zh-CN" sz="1200" b="1" kern="1200" baseline="0" dirty="0" smtClean="0">
                <a:solidFill>
                  <a:schemeClr val="tx1"/>
                </a:solidFill>
                <a:effectLst/>
                <a:latin typeface="+mn-lt"/>
                <a:ea typeface="+mn-ea"/>
                <a:cs typeface="+mn-cs"/>
              </a:rPr>
              <a:t>longer</a:t>
            </a:r>
            <a:r>
              <a:rPr lang="zh-CN" altLang="en-US" sz="1200" b="1" kern="1200" baseline="0" dirty="0" smtClean="0">
                <a:solidFill>
                  <a:schemeClr val="tx1"/>
                </a:solidFill>
                <a:effectLst/>
                <a:latin typeface="+mn-lt"/>
                <a:ea typeface="+mn-ea"/>
                <a:cs typeface="+mn-cs"/>
              </a:rPr>
              <a:t> </a:t>
            </a:r>
            <a:r>
              <a:rPr lang="en-US" altLang="zh-CN" sz="1200" b="1" kern="1200" baseline="0" dirty="0" smtClean="0">
                <a:solidFill>
                  <a:schemeClr val="tx1"/>
                </a:solidFill>
                <a:effectLst/>
                <a:latin typeface="+mn-lt"/>
                <a:ea typeface="+mn-ea"/>
                <a:cs typeface="+mn-cs"/>
              </a:rPr>
              <a:t>and</a:t>
            </a:r>
            <a:r>
              <a:rPr lang="zh-CN" altLang="en-US" sz="1200" b="1" kern="1200" baseline="0" dirty="0" smtClean="0">
                <a:solidFill>
                  <a:schemeClr val="tx1"/>
                </a:solidFill>
                <a:effectLst/>
                <a:latin typeface="+mn-lt"/>
                <a:ea typeface="+mn-ea"/>
                <a:cs typeface="+mn-cs"/>
              </a:rPr>
              <a:t> </a:t>
            </a:r>
            <a:r>
              <a:rPr lang="en-US" altLang="zh-CN" sz="1200" b="1" kern="1200" baseline="0" dirty="0" smtClean="0">
                <a:solidFill>
                  <a:schemeClr val="tx1"/>
                </a:solidFill>
                <a:effectLst/>
                <a:latin typeface="+mn-lt"/>
                <a:ea typeface="+mn-ea"/>
                <a:cs typeface="+mn-cs"/>
              </a:rPr>
              <a:t>longer.</a:t>
            </a:r>
            <a:endParaRPr lang="en-US" sz="1200" b="1"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3</a:t>
            </a:fld>
            <a:endParaRPr lang="en-US"/>
          </a:p>
        </p:txBody>
      </p:sp>
    </p:spTree>
    <p:extLst>
      <p:ext uri="{BB962C8B-B14F-4D97-AF65-F5344CB8AC3E}">
        <p14:creationId xmlns:p14="http://schemas.microsoft.com/office/powerpoint/2010/main" val="3005581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MI can largely meets the real-time</a:t>
            </a:r>
            <a:r>
              <a:rPr lang="en-US" sz="1200" kern="1200" baseline="0" dirty="0" smtClean="0">
                <a:solidFill>
                  <a:schemeClr val="tx1"/>
                </a:solidFill>
                <a:effectLst/>
                <a:latin typeface="+mn-lt"/>
                <a:ea typeface="+mn-ea"/>
                <a:cs typeface="+mn-cs"/>
              </a:rPr>
              <a:t> requirement.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have tested how fast </a:t>
            </a:r>
            <a:r>
              <a:rPr lang="en-US" sz="1200" kern="1200" dirty="0" err="1" smtClean="0">
                <a:solidFill>
                  <a:schemeClr val="tx1"/>
                </a:solidFill>
                <a:effectLst/>
                <a:latin typeface="+mn-lt"/>
                <a:ea typeface="+mn-ea"/>
                <a:cs typeface="+mn-cs"/>
              </a:rPr>
              <a:t>MobileInsight</a:t>
            </a:r>
            <a:r>
              <a:rPr lang="en-US" sz="1200" kern="1200" dirty="0" smtClean="0">
                <a:solidFill>
                  <a:schemeClr val="tx1"/>
                </a:solidFill>
                <a:effectLst/>
                <a:latin typeface="+mn-lt"/>
                <a:ea typeface="+mn-ea"/>
                <a:cs typeface="+mn-cs"/>
              </a:rPr>
              <a:t> parse and analyze each cellular messages. </a:t>
            </a:r>
          </a:p>
          <a:p>
            <a:r>
              <a:rPr lang="en-US" sz="1200" kern="1200" dirty="0" smtClean="0">
                <a:solidFill>
                  <a:schemeClr val="tx1"/>
                </a:solidFill>
                <a:effectLst/>
                <a:latin typeface="+mn-lt"/>
                <a:ea typeface="+mn-ea"/>
                <a:cs typeface="+mn-cs"/>
              </a:rPr>
              <a:t>We run this test on three phone models: the low-end LG Tribute, the medium Samsung S5 and high-end Nexus 6P, and test it under light and heavy cellular message arrival rates. </a:t>
            </a:r>
          </a:p>
          <a:p>
            <a:r>
              <a:rPr lang="en-US" sz="1200" kern="1200" dirty="0" smtClean="0">
                <a:solidFill>
                  <a:schemeClr val="tx1"/>
                </a:solidFill>
                <a:effectLst/>
                <a:latin typeface="+mn-lt"/>
                <a:ea typeface="+mn-ea"/>
                <a:cs typeface="+mn-cs"/>
              </a:rPr>
              <a:t>Our experiments show that, for 99% cellular messages, they can be parsed and analyzed in less than 0.8ms.</a:t>
            </a:r>
          </a:p>
          <a:p>
            <a:r>
              <a:rPr lang="en-US" sz="1200" kern="1200" dirty="0" smtClean="0">
                <a:solidFill>
                  <a:schemeClr val="tx1"/>
                </a:solidFill>
                <a:effectLst/>
                <a:latin typeface="+mn-lt"/>
                <a:ea typeface="+mn-ea"/>
                <a:cs typeface="+mn-cs"/>
              </a:rPr>
              <a:t>The maximum processing time observed is 33ms. </a:t>
            </a:r>
          </a:p>
          <a:p>
            <a:r>
              <a:rPr lang="en-US" sz="1200" kern="1200" dirty="0" smtClean="0">
                <a:solidFill>
                  <a:schemeClr val="tx1"/>
                </a:solidFill>
                <a:effectLst/>
                <a:latin typeface="+mn-lt"/>
                <a:ea typeface="+mn-ea"/>
                <a:cs typeface="+mn-cs"/>
              </a:rPr>
              <a:t>This validates </a:t>
            </a:r>
            <a:r>
              <a:rPr lang="en-US" sz="1200" kern="1200" dirty="0" err="1" smtClean="0">
                <a:solidFill>
                  <a:schemeClr val="tx1"/>
                </a:solidFill>
                <a:effectLst/>
                <a:latin typeface="+mn-lt"/>
                <a:ea typeface="+mn-ea"/>
                <a:cs typeface="+mn-cs"/>
              </a:rPr>
              <a:t>MobileInsight</a:t>
            </a:r>
            <a:r>
              <a:rPr lang="en-US" sz="1200" kern="1200" dirty="0" smtClean="0">
                <a:solidFill>
                  <a:schemeClr val="tx1"/>
                </a:solidFill>
                <a:effectLst/>
                <a:latin typeface="+mn-lt"/>
                <a:ea typeface="+mn-ea"/>
                <a:cs typeface="+mn-cs"/>
              </a:rPr>
              <a:t> largely meets the real-time requirement.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30</a:t>
            </a:fld>
            <a:endParaRPr lang="en-US"/>
          </a:p>
        </p:txBody>
      </p:sp>
    </p:spTree>
    <p:extLst>
      <p:ext uri="{BB962C8B-B14F-4D97-AF65-F5344CB8AC3E}">
        <p14:creationId xmlns:p14="http://schemas.microsoft.com/office/powerpoint/2010/main" val="11445994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MobileInsight</a:t>
            </a:r>
            <a:r>
              <a:rPr lang="en-US" sz="1200" kern="1200" dirty="0" smtClean="0">
                <a:solidFill>
                  <a:schemeClr val="tx1"/>
                </a:solidFill>
                <a:effectLst/>
                <a:latin typeface="+mn-lt"/>
                <a:ea typeface="+mn-ea"/>
                <a:cs typeface="+mn-cs"/>
              </a:rPr>
              <a:t> performs accurate cellular protocol analytics in both protocol</a:t>
            </a:r>
            <a:r>
              <a:rPr lang="en-US" sz="1200" kern="1200" baseline="0" dirty="0" smtClean="0">
                <a:solidFill>
                  <a:schemeClr val="tx1"/>
                </a:solidFill>
                <a:effectLst/>
                <a:latin typeface="+mn-lt"/>
                <a:ea typeface="+mn-ea"/>
                <a:cs typeface="+mn-cs"/>
              </a:rPr>
              <a:t> dynamics and operation logic</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For protocol state dynamics, </a:t>
            </a:r>
            <a:r>
              <a:rPr lang="en-US" sz="1200" kern="1200" dirty="0" err="1" smtClean="0">
                <a:solidFill>
                  <a:schemeClr val="tx1"/>
                </a:solidFill>
                <a:effectLst/>
                <a:latin typeface="+mn-lt"/>
                <a:ea typeface="+mn-ea"/>
                <a:cs typeface="+mn-cs"/>
              </a:rPr>
              <a:t>MobileInsight</a:t>
            </a:r>
            <a:r>
              <a:rPr lang="en-US" sz="1200" kern="1200" dirty="0" smtClean="0">
                <a:solidFill>
                  <a:schemeClr val="tx1"/>
                </a:solidFill>
                <a:effectLst/>
                <a:latin typeface="+mn-lt"/>
                <a:ea typeface="+mn-ea"/>
                <a:cs typeface="+mn-cs"/>
              </a:rPr>
              <a:t> can correctly track runtime protocol states and key configurations. </a:t>
            </a:r>
          </a:p>
          <a:p>
            <a:r>
              <a:rPr lang="en-US" sz="1200" kern="1200" dirty="0" smtClean="0">
                <a:solidFill>
                  <a:schemeClr val="tx1"/>
                </a:solidFill>
                <a:effectLst/>
                <a:latin typeface="+mn-lt"/>
                <a:ea typeface="+mn-ea"/>
                <a:cs typeface="+mn-cs"/>
              </a:rPr>
              <a:t>We confirm that it extracts same runtime cellular information as QXDM, the de facto cellular network debugger on desktop. </a:t>
            </a:r>
          </a:p>
          <a:p>
            <a:r>
              <a:rPr lang="en-US" sz="1200" kern="1200" dirty="0" smtClean="0">
                <a:solidFill>
                  <a:schemeClr val="tx1"/>
                </a:solidFill>
                <a:effectLst/>
                <a:latin typeface="+mn-lt"/>
                <a:ea typeface="+mn-ea"/>
                <a:cs typeface="+mn-cs"/>
              </a:rPr>
              <a:t>This is not surprising, </a:t>
            </a:r>
            <a:r>
              <a:rPr lang="en-US" sz="1200" kern="1200" dirty="0" err="1" smtClean="0">
                <a:solidFill>
                  <a:schemeClr val="tx1"/>
                </a:solidFill>
                <a:effectLst/>
                <a:latin typeface="+mn-lt"/>
                <a:ea typeface="+mn-ea"/>
                <a:cs typeface="+mn-cs"/>
              </a:rPr>
              <a:t>MobileInsight</a:t>
            </a:r>
            <a:r>
              <a:rPr lang="en-US" sz="1200" kern="1200" dirty="0" smtClean="0">
                <a:solidFill>
                  <a:schemeClr val="tx1"/>
                </a:solidFill>
                <a:effectLst/>
                <a:latin typeface="+mn-lt"/>
                <a:ea typeface="+mn-ea"/>
                <a:cs typeface="+mn-cs"/>
              </a:rPr>
              <a:t> leverages the same data source of runtime cellular messages as QXDM.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For handoff operation logics, we don’t have the ground truth to directly assess the correctness of the inferred algorithm. </a:t>
            </a:r>
          </a:p>
          <a:p>
            <a:r>
              <a:rPr lang="en-US" sz="1200" kern="1200" dirty="0" smtClean="0">
                <a:solidFill>
                  <a:schemeClr val="tx1"/>
                </a:solidFill>
                <a:effectLst/>
                <a:latin typeface="+mn-lt"/>
                <a:ea typeface="+mn-ea"/>
                <a:cs typeface="+mn-cs"/>
              </a:rPr>
              <a:t>So we use an indirect approach. </a:t>
            </a:r>
          </a:p>
          <a:p>
            <a:r>
              <a:rPr lang="en-US" sz="1200" kern="1200" dirty="0" smtClean="0">
                <a:solidFill>
                  <a:schemeClr val="tx1"/>
                </a:solidFill>
                <a:effectLst/>
                <a:latin typeface="+mn-lt"/>
                <a:ea typeface="+mn-ea"/>
                <a:cs typeface="+mn-cs"/>
              </a:rPr>
              <a:t>We first infer the operation logic, then use it to predict the handoffs given the runtime traces. </a:t>
            </a:r>
          </a:p>
          <a:p>
            <a:r>
              <a:rPr lang="en-US" sz="1200" kern="1200" dirty="0" smtClean="0">
                <a:solidFill>
                  <a:schemeClr val="tx1"/>
                </a:solidFill>
                <a:effectLst/>
                <a:latin typeface="+mn-lt"/>
                <a:ea typeface="+mn-ea"/>
                <a:cs typeface="+mn-cs"/>
              </a:rPr>
              <a:t>We run a 10-fold cross validation. </a:t>
            </a:r>
          </a:p>
          <a:p>
            <a:r>
              <a:rPr lang="en-US" sz="1200" kern="1200" dirty="0" smtClean="0">
                <a:solidFill>
                  <a:schemeClr val="tx1"/>
                </a:solidFill>
                <a:effectLst/>
                <a:latin typeface="+mn-lt"/>
                <a:ea typeface="+mn-ea"/>
                <a:cs typeface="+mn-cs"/>
              </a:rPr>
              <a:t>This table shows the results from different operators. </a:t>
            </a:r>
          </a:p>
          <a:p>
            <a:r>
              <a:rPr lang="en-US" sz="1200" kern="1200" dirty="0" smtClean="0">
                <a:solidFill>
                  <a:schemeClr val="tx1"/>
                </a:solidFill>
                <a:effectLst/>
                <a:latin typeface="+mn-lt"/>
                <a:ea typeface="+mn-ea"/>
                <a:cs typeface="+mn-cs"/>
              </a:rPr>
              <a:t>It shows that, for all operators, </a:t>
            </a:r>
            <a:r>
              <a:rPr lang="en-US" sz="1200" kern="1200" dirty="0" err="1" smtClean="0">
                <a:solidFill>
                  <a:schemeClr val="tx1"/>
                </a:solidFill>
                <a:effectLst/>
                <a:latin typeface="+mn-lt"/>
                <a:ea typeface="+mn-ea"/>
                <a:cs typeface="+mn-cs"/>
              </a:rPr>
              <a:t>MobileInsight’s</a:t>
            </a:r>
            <a:r>
              <a:rPr lang="en-US" sz="1200" kern="1200" dirty="0" smtClean="0">
                <a:solidFill>
                  <a:schemeClr val="tx1"/>
                </a:solidFill>
                <a:effectLst/>
                <a:latin typeface="+mn-lt"/>
                <a:ea typeface="+mn-ea"/>
                <a:cs typeface="+mn-cs"/>
              </a:rPr>
              <a:t> inferred algorithm yields high prediction accuracy, ranging from 87.5% to 95.3%.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31</a:t>
            </a:fld>
            <a:endParaRPr lang="en-US"/>
          </a:p>
        </p:txBody>
      </p:sp>
    </p:spTree>
    <p:extLst>
      <p:ext uri="{BB962C8B-B14F-4D97-AF65-F5344CB8AC3E}">
        <p14:creationId xmlns:p14="http://schemas.microsoft.com/office/powerpoint/2010/main" val="19009808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MobileInsight</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consumes reasonable system resources. </a:t>
            </a:r>
          </a:p>
          <a:p>
            <a:r>
              <a:rPr lang="en-US" altLang="zh-CN" sz="1200" kern="1200" dirty="0" smtClean="0">
                <a:solidFill>
                  <a:schemeClr val="tx1"/>
                </a:solidFill>
                <a:effectLst/>
                <a:latin typeface="+mn-lt"/>
                <a:ea typeface="+mn-ea"/>
                <a:cs typeface="+mn-cs"/>
              </a:rPr>
              <a:t>It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consumes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1-7%</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CPU,</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30MB</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memory</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and</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11-58mW</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extra</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power</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32</a:t>
            </a:fld>
            <a:endParaRPr lang="en-US"/>
          </a:p>
        </p:txBody>
      </p:sp>
    </p:spTree>
    <p:extLst>
      <p:ext uri="{BB962C8B-B14F-4D97-AF65-F5344CB8AC3E}">
        <p14:creationId xmlns:p14="http://schemas.microsoft.com/office/powerpoint/2010/main" val="11249666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baseline="0" dirty="0" smtClean="0">
                <a:solidFill>
                  <a:schemeClr val="tx1"/>
                </a:solidFill>
                <a:effectLst/>
                <a:latin typeface="+mn-lt"/>
                <a:ea typeface="+mn-ea"/>
                <a:cs typeface="+mn-cs"/>
              </a:rPr>
              <a:t>We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last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show</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how</a:t>
            </a:r>
            <a:r>
              <a:rPr lang="zh-CN" altLang="en-US" sz="1200" kern="1200" baseline="0" dirty="0" smtClean="0">
                <a:solidFill>
                  <a:schemeClr val="tx1"/>
                </a:solidFill>
                <a:effectLst/>
                <a:latin typeface="+mn-lt"/>
                <a:ea typeface="+mn-ea"/>
                <a:cs typeface="+mn-cs"/>
              </a:rPr>
              <a:t> </a:t>
            </a:r>
            <a:r>
              <a:rPr lang="en-US" altLang="zh-CN" sz="1200" kern="1200" baseline="0" dirty="0" err="1" smtClean="0">
                <a:solidFill>
                  <a:schemeClr val="tx1"/>
                </a:solidFill>
                <a:effectLst/>
                <a:latin typeface="+mn-lt"/>
                <a:ea typeface="+mn-ea"/>
                <a:cs typeface="+mn-cs"/>
              </a:rPr>
              <a:t>MobileInsight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can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stimulate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new</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research and mobile applications. </a:t>
            </a:r>
          </a:p>
        </p:txBody>
      </p:sp>
      <p:sp>
        <p:nvSpPr>
          <p:cNvPr id="4" name="Slide Number Placeholder 3"/>
          <p:cNvSpPr>
            <a:spLocks noGrp="1"/>
          </p:cNvSpPr>
          <p:nvPr>
            <p:ph type="sldNum" sz="quarter" idx="10"/>
          </p:nvPr>
        </p:nvSpPr>
        <p:spPr/>
        <p:txBody>
          <a:bodyPr/>
          <a:lstStyle/>
          <a:p>
            <a:fld id="{0B1EB7D0-1BDE-FF42-810C-E3E793CC31CD}" type="slidenum">
              <a:rPr lang="en-US" smtClean="0"/>
              <a:t>33</a:t>
            </a:fld>
            <a:endParaRPr lang="en-US"/>
          </a:p>
        </p:txBody>
      </p:sp>
    </p:spTree>
    <p:extLst>
      <p:ext uri="{BB962C8B-B14F-4D97-AF65-F5344CB8AC3E}">
        <p14:creationId xmlns:p14="http://schemas.microsoft.com/office/powerpoint/2010/main" val="5441515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With </a:t>
            </a:r>
            <a:r>
              <a:rPr lang="en-US" altLang="zh-CN" sz="1200" kern="1200" dirty="0" err="1" smtClean="0">
                <a:solidFill>
                  <a:schemeClr val="tx1"/>
                </a:solidFill>
                <a:effectLst/>
                <a:latin typeface="+mn-lt"/>
                <a:ea typeface="+mn-ea"/>
                <a:cs typeface="+mn-cs"/>
              </a:rPr>
              <a:t>MobileInsight</a:t>
            </a:r>
            <a:r>
              <a:rPr lang="en-US" altLang="zh-CN" sz="1200" kern="1200" baseline="0" dirty="0" smtClean="0">
                <a:solidFill>
                  <a:schemeClr val="tx1"/>
                </a:solidFill>
                <a:effectLst/>
                <a:latin typeface="+mn-lt"/>
                <a:ea typeface="+mn-ea"/>
                <a:cs typeface="+mn-cs"/>
              </a:rPr>
              <a:t>, our paper has shown three showcase applications: </a:t>
            </a:r>
          </a:p>
          <a:p>
            <a:r>
              <a:rPr lang="en-US" altLang="zh-CN" sz="1200" kern="1200" baseline="0" dirty="0" smtClean="0">
                <a:solidFill>
                  <a:schemeClr val="tx1"/>
                </a:solidFill>
                <a:effectLst/>
                <a:latin typeface="+mn-lt"/>
                <a:ea typeface="+mn-ea"/>
                <a:cs typeface="+mn-cs"/>
              </a:rPr>
              <a:t>A network failure diagnosis tool that helps our phones fix network failures, </a:t>
            </a:r>
          </a:p>
          <a:p>
            <a:r>
              <a:rPr lang="en-US" altLang="zh-CN" sz="1200" kern="1200" baseline="0" dirty="0" smtClean="0">
                <a:solidFill>
                  <a:schemeClr val="tx1"/>
                </a:solidFill>
                <a:effectLst/>
                <a:latin typeface="+mn-lt"/>
                <a:ea typeface="+mn-ea"/>
                <a:cs typeface="+mn-cs"/>
              </a:rPr>
              <a:t>A security loophole detector that warns mobile apps of the potential threats over the air, </a:t>
            </a:r>
          </a:p>
          <a:p>
            <a:r>
              <a:rPr lang="en-US" altLang="zh-CN" sz="1200" kern="1200" baseline="0" dirty="0" smtClean="0">
                <a:solidFill>
                  <a:schemeClr val="tx1"/>
                </a:solidFill>
                <a:effectLst/>
                <a:latin typeface="+mn-lt"/>
                <a:ea typeface="+mn-ea"/>
                <a:cs typeface="+mn-cs"/>
              </a:rPr>
              <a:t>And a performance booster that helps phones get rid of slow 2G/3G networks, and even help improve mobile video quality. </a:t>
            </a:r>
          </a:p>
          <a:p>
            <a:r>
              <a:rPr lang="en-US" altLang="zh-CN" sz="1200" kern="1200" baseline="0" dirty="0" smtClean="0">
                <a:solidFill>
                  <a:schemeClr val="tx1"/>
                </a:solidFill>
                <a:effectLst/>
                <a:latin typeface="+mn-lt"/>
                <a:ea typeface="+mn-ea"/>
                <a:cs typeface="+mn-cs"/>
              </a:rPr>
              <a:t>All these can be achieved by tracking the protocol state dynamics and operation logics. </a:t>
            </a:r>
          </a:p>
          <a:p>
            <a:r>
              <a:rPr lang="en-US" altLang="zh-CN" sz="1200" kern="1200" baseline="0" dirty="0" smtClean="0">
                <a:solidFill>
                  <a:schemeClr val="tx1"/>
                </a:solidFill>
                <a:effectLst/>
                <a:latin typeface="+mn-lt"/>
                <a:ea typeface="+mn-ea"/>
                <a:cs typeface="+mn-cs"/>
              </a:rPr>
              <a:t>For details of showcase examples, you can check our papers.</a:t>
            </a:r>
          </a:p>
          <a:p>
            <a:r>
              <a:rPr lang="en-US" altLang="zh-CN" sz="1200" kern="1200" baseline="0" dirty="0" smtClean="0">
                <a:solidFill>
                  <a:schemeClr val="tx1"/>
                </a:solidFill>
                <a:effectLst/>
                <a:latin typeface="+mn-lt"/>
                <a:ea typeface="+mn-ea"/>
                <a:cs typeface="+mn-cs"/>
              </a:rPr>
              <a:t>We also have demos for some of these applications. If you are interested in, we can show you offline.</a:t>
            </a:r>
          </a:p>
          <a:p>
            <a:r>
              <a:rPr lang="en-US" altLang="zh-CN" sz="1200" kern="1200" baseline="0" dirty="0" smtClean="0">
                <a:solidFill>
                  <a:schemeClr val="tx1"/>
                </a:solidFill>
                <a:effectLst/>
                <a:latin typeface="+mn-lt"/>
                <a:ea typeface="+mn-ea"/>
                <a:cs typeface="+mn-cs"/>
              </a:rPr>
              <a:t>Besides, </a:t>
            </a:r>
            <a:r>
              <a:rPr lang="en-US" altLang="zh-CN" sz="1200" kern="1200" baseline="0" dirty="0" err="1" smtClean="0">
                <a:solidFill>
                  <a:schemeClr val="tx1"/>
                </a:solidFill>
                <a:effectLst/>
                <a:latin typeface="+mn-lt"/>
                <a:ea typeface="+mn-ea"/>
                <a:cs typeface="+mn-cs"/>
              </a:rPr>
              <a:t>MobileInsight</a:t>
            </a:r>
            <a:r>
              <a:rPr lang="en-US" altLang="zh-CN" sz="1200" kern="1200" baseline="0" dirty="0" smtClean="0">
                <a:solidFill>
                  <a:schemeClr val="tx1"/>
                </a:solidFill>
                <a:effectLst/>
                <a:latin typeface="+mn-lt"/>
                <a:ea typeface="+mn-ea"/>
                <a:cs typeface="+mn-cs"/>
              </a:rPr>
              <a:t> also helps us empower our phones with more intelligent roaming with multi-carrier access, and even figure out and resolve network operators’ protocol misconfigurations.</a:t>
            </a:r>
          </a:p>
          <a:p>
            <a:r>
              <a:rPr lang="en-US" altLang="zh-CN" sz="1200" kern="1200" baseline="0" dirty="0" smtClean="0">
                <a:solidFill>
                  <a:schemeClr val="tx1"/>
                </a:solidFill>
                <a:effectLst/>
                <a:latin typeface="+mn-lt"/>
                <a:ea typeface="+mn-ea"/>
                <a:cs typeface="+mn-cs"/>
              </a:rPr>
              <a:t>For details, you can read these papers.</a:t>
            </a: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34</a:t>
            </a:fld>
            <a:endParaRPr lang="en-US"/>
          </a:p>
        </p:txBody>
      </p:sp>
    </p:spTree>
    <p:extLst>
      <p:ext uri="{BB962C8B-B14F-4D97-AF65-F5344CB8AC3E}">
        <p14:creationId xmlns:p14="http://schemas.microsoft.com/office/powerpoint/2010/main" val="7988523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i="0" kern="1200" dirty="0" smtClean="0">
                <a:solidFill>
                  <a:schemeClr val="tx1"/>
                </a:solidFill>
                <a:effectLst/>
                <a:latin typeface="+mn-lt"/>
                <a:ea typeface="+mn-ea"/>
                <a:cs typeface="+mn-cs"/>
              </a:rPr>
              <a:t>With</a:t>
            </a:r>
            <a:r>
              <a:rPr lang="zh-CN" altLang="en-US" sz="1200" i="0" kern="1200" dirty="0" smtClean="0">
                <a:solidFill>
                  <a:schemeClr val="tx1"/>
                </a:solidFill>
                <a:effectLst/>
                <a:latin typeface="+mn-lt"/>
                <a:ea typeface="+mn-ea"/>
                <a:cs typeface="+mn-cs"/>
              </a:rPr>
              <a:t> </a:t>
            </a:r>
            <a:r>
              <a:rPr lang="en-US" altLang="zh-CN" sz="1200" i="0" kern="1200" dirty="0" err="1" smtClean="0">
                <a:solidFill>
                  <a:schemeClr val="tx1"/>
                </a:solidFill>
                <a:effectLst/>
                <a:latin typeface="+mn-lt"/>
                <a:ea typeface="+mn-ea"/>
                <a:cs typeface="+mn-cs"/>
              </a:rPr>
              <a:t>MobileInsight’s</a:t>
            </a:r>
            <a:r>
              <a:rPr lang="en-US" altLang="zh-CN" sz="1200" i="0" kern="1200" dirty="0" smtClean="0">
                <a:solidFill>
                  <a:schemeClr val="tx1"/>
                </a:solidFill>
                <a:effectLst/>
                <a:latin typeface="+mn-lt"/>
                <a:ea typeface="+mn-ea"/>
                <a:cs typeface="+mn-cs"/>
              </a:rPr>
              <a:t> data and analytics,</a:t>
            </a:r>
            <a:r>
              <a:rPr lang="zh-CN" altLang="en-US" sz="1200" i="0" kern="1200" dirty="0" smtClean="0">
                <a:solidFill>
                  <a:schemeClr val="tx1"/>
                </a:solidFill>
                <a:effectLst/>
                <a:latin typeface="+mn-lt"/>
                <a:ea typeface="+mn-ea"/>
                <a:cs typeface="+mn-cs"/>
              </a:rPr>
              <a:t> </a:t>
            </a:r>
            <a:r>
              <a:rPr lang="en-US" altLang="zh-CN" sz="1200" i="0" kern="1200" dirty="0" smtClean="0">
                <a:solidFill>
                  <a:schemeClr val="tx1"/>
                </a:solidFill>
                <a:effectLst/>
                <a:latin typeface="+mn-lt"/>
                <a:ea typeface="+mn-ea"/>
                <a:cs typeface="+mn-cs"/>
              </a:rPr>
              <a:t>many</a:t>
            </a:r>
            <a:r>
              <a:rPr lang="zh-CN" altLang="en-US" sz="1200" i="0" kern="1200" dirty="0" smtClean="0">
                <a:solidFill>
                  <a:schemeClr val="tx1"/>
                </a:solidFill>
                <a:effectLst/>
                <a:latin typeface="+mn-lt"/>
                <a:ea typeface="+mn-ea"/>
                <a:cs typeface="+mn-cs"/>
              </a:rPr>
              <a:t> </a:t>
            </a:r>
            <a:r>
              <a:rPr lang="en-US" altLang="zh-CN" sz="1200" i="0" kern="1200" dirty="0" smtClean="0">
                <a:solidFill>
                  <a:schemeClr val="tx1"/>
                </a:solidFill>
                <a:effectLst/>
                <a:latin typeface="+mn-lt"/>
                <a:ea typeface="+mn-ea"/>
                <a:cs typeface="+mn-cs"/>
              </a:rPr>
              <a:t>more new</a:t>
            </a:r>
            <a:r>
              <a:rPr lang="zh-CN" altLang="en-US" sz="1200" i="0" kern="1200" dirty="0" smtClean="0">
                <a:solidFill>
                  <a:schemeClr val="tx1"/>
                </a:solidFill>
                <a:effectLst/>
                <a:latin typeface="+mn-lt"/>
                <a:ea typeface="+mn-ea"/>
                <a:cs typeface="+mn-cs"/>
              </a:rPr>
              <a:t> </a:t>
            </a:r>
            <a:r>
              <a:rPr lang="en-US" altLang="zh-CN" sz="1200" i="0" kern="1200" dirty="0" smtClean="0">
                <a:solidFill>
                  <a:schemeClr val="tx1"/>
                </a:solidFill>
                <a:effectLst/>
                <a:latin typeface="+mn-lt"/>
                <a:ea typeface="+mn-ea"/>
                <a:cs typeface="+mn-cs"/>
              </a:rPr>
              <a:t>research</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opportunities</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are</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now</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made</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possible.</a:t>
            </a:r>
            <a:endParaRPr lang="en-US" altLang="zh-CN" sz="120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i="0" kern="1200" baseline="0" dirty="0" smtClean="0">
                <a:solidFill>
                  <a:schemeClr val="tx1"/>
                </a:solidFill>
                <a:effectLst/>
                <a:latin typeface="+mn-lt"/>
                <a:ea typeface="+mn-ea"/>
                <a:cs typeface="+mn-cs"/>
              </a:rPr>
              <a:t>W</a:t>
            </a:r>
            <a:r>
              <a:rPr lang="en-US" sz="1200" i="0" kern="1200" baseline="0" dirty="0" smtClean="0">
                <a:solidFill>
                  <a:schemeClr val="tx1"/>
                </a:solidFill>
                <a:effectLst/>
                <a:latin typeface="+mn-lt"/>
                <a:ea typeface="+mn-ea"/>
                <a:cs typeface="+mn-cs"/>
              </a:rPr>
              <a:t>e can enable large-scale mobile big data analytics, by crowdsourcing runtime cellular operations from mobile users in every location and at any time.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baseline="0" dirty="0" smtClean="0">
                <a:solidFill>
                  <a:schemeClr val="tx1"/>
                </a:solidFill>
                <a:effectLst/>
                <a:latin typeface="+mn-lt"/>
                <a:ea typeface="+mn-ea"/>
                <a:cs typeface="+mn-cs"/>
              </a:rPr>
              <a:t>Our latest version of </a:t>
            </a:r>
            <a:r>
              <a:rPr lang="en-US" sz="1200" i="0" kern="1200" baseline="0" dirty="0" err="1" smtClean="0">
                <a:solidFill>
                  <a:schemeClr val="tx1"/>
                </a:solidFill>
                <a:effectLst/>
                <a:latin typeface="+mn-lt"/>
                <a:ea typeface="+mn-ea"/>
                <a:cs typeface="+mn-cs"/>
              </a:rPr>
              <a:t>MobileInsight</a:t>
            </a:r>
            <a:r>
              <a:rPr lang="en-US" sz="1200" i="0" kern="1200" baseline="0" dirty="0" smtClean="0">
                <a:solidFill>
                  <a:schemeClr val="tx1"/>
                </a:solidFill>
                <a:effectLst/>
                <a:latin typeface="+mn-lt"/>
                <a:ea typeface="+mn-ea"/>
                <a:cs typeface="+mn-cs"/>
              </a:rPr>
              <a:t> has enabled the data sharing function on the phone, which helps us move toward this direction.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effectLst/>
                <a:latin typeface="+mn-lt"/>
                <a:ea typeface="+mn-ea"/>
                <a:cs typeface="+mn-cs"/>
              </a:rPr>
              <a:t>By understanding</a:t>
            </a:r>
            <a:r>
              <a:rPr lang="en-US" sz="1200" i="0" kern="1200" baseline="0" dirty="0" smtClean="0">
                <a:solidFill>
                  <a:schemeClr val="tx1"/>
                </a:solidFill>
                <a:effectLst/>
                <a:latin typeface="+mn-lt"/>
                <a:ea typeface="+mn-ea"/>
                <a:cs typeface="+mn-cs"/>
              </a:rPr>
              <a:t> the problems of today’s cellular operations</a:t>
            </a:r>
            <a:r>
              <a:rPr lang="en-US" altLang="zh-CN" sz="1200" i="0" kern="1200" baseline="0" dirty="0" smtClean="0">
                <a:solidFill>
                  <a:schemeClr val="tx1"/>
                </a:solidFill>
                <a:effectLst/>
                <a:latin typeface="+mn-lt"/>
                <a:ea typeface="+mn-ea"/>
                <a:cs typeface="+mn-cs"/>
              </a:rPr>
              <a:t>,</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w</a:t>
            </a:r>
            <a:r>
              <a:rPr lang="en-US" sz="1200" i="0" kern="1200" baseline="0" dirty="0" smtClean="0">
                <a:solidFill>
                  <a:schemeClr val="tx1"/>
                </a:solidFill>
                <a:effectLst/>
                <a:latin typeface="+mn-lt"/>
                <a:ea typeface="+mn-ea"/>
                <a:cs typeface="+mn-cs"/>
              </a:rPr>
              <a:t>e can </a:t>
            </a:r>
            <a:r>
              <a:rPr lang="en-US" altLang="zh-CN" sz="1200" i="0" kern="1200" baseline="0" dirty="0" smtClean="0">
                <a:solidFill>
                  <a:schemeClr val="tx1"/>
                </a:solidFill>
                <a:effectLst/>
                <a:latin typeface="+mn-lt"/>
                <a:ea typeface="+mn-ea"/>
                <a:cs typeface="+mn-cs"/>
              </a:rPr>
              <a:t>propose</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new</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solutions</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for</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future</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5G</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to</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reduce</a:t>
            </a:r>
            <a:r>
              <a:rPr lang="zh-CN" altLang="en-US" sz="1200" i="0" kern="1200" baseline="0" dirty="0" smtClean="0">
                <a:solidFill>
                  <a:schemeClr val="tx1"/>
                </a:solidFill>
                <a:effectLst/>
                <a:latin typeface="+mn-lt"/>
                <a:ea typeface="+mn-ea"/>
                <a:cs typeface="+mn-cs"/>
              </a:rPr>
              <a:t> </a:t>
            </a:r>
            <a:r>
              <a:rPr lang="en-US" sz="1200" i="0" kern="1200" baseline="0" dirty="0" smtClean="0">
                <a:solidFill>
                  <a:schemeClr val="tx1"/>
                </a:solidFill>
                <a:effectLst/>
                <a:latin typeface="+mn-lt"/>
                <a:ea typeface="+mn-ea"/>
                <a:cs typeface="+mn-cs"/>
              </a:rPr>
              <a:t>the deficiencies of the radio resource allocation and scheduling, </a:t>
            </a:r>
            <a:r>
              <a:rPr lang="en-US" altLang="zh-CN" sz="1200" i="0" kern="1200" baseline="0" dirty="0" smtClean="0">
                <a:solidFill>
                  <a:schemeClr val="tx1"/>
                </a:solidFill>
                <a:effectLst/>
                <a:latin typeface="+mn-lt"/>
                <a:ea typeface="+mn-ea"/>
                <a:cs typeface="+mn-cs"/>
              </a:rPr>
              <a:t>wireless</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link</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interference</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and</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propose</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better</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designs,</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and</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improve</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the</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reliability</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and</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efficiency</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of</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the</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cellular</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signaling</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protocols.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i="0" kern="1200" baseline="0" dirty="0" smtClean="0">
                <a:solidFill>
                  <a:schemeClr val="tx1"/>
                </a:solidFill>
                <a:effectLst/>
                <a:latin typeface="+mn-lt"/>
                <a:ea typeface="+mn-ea"/>
                <a:cs typeface="+mn-cs"/>
              </a:rPr>
              <a:t>We</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can</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also</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detect</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the</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security</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and</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privacy</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issues</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from</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the</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low-level</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cellular</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operations,</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such</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as</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radio</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jamming,</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user</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location</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leakage,</a:t>
            </a:r>
            <a:r>
              <a:rPr lang="zh-CN" altLang="en-US" sz="1200" i="0" kern="1200" baseline="0" dirty="0" smtClean="0">
                <a:solidFill>
                  <a:schemeClr val="tx1"/>
                </a:solidFill>
                <a:effectLst/>
                <a:latin typeface="+mn-lt"/>
                <a:ea typeface="+mn-ea"/>
                <a:cs typeface="+mn-cs"/>
              </a:rPr>
              <a:t> </a:t>
            </a:r>
            <a:r>
              <a:rPr lang="en-US" altLang="zh-CN" sz="1200" i="0" kern="1200" baseline="0" dirty="0" err="1" smtClean="0">
                <a:solidFill>
                  <a:schemeClr val="tx1"/>
                </a:solidFill>
                <a:effectLst/>
                <a:latin typeface="+mn-lt"/>
                <a:ea typeface="+mn-ea"/>
                <a:cs typeface="+mn-cs"/>
              </a:rPr>
              <a:t>DoS</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attacks,</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etc.</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W</a:t>
            </a:r>
            <a:r>
              <a:rPr lang="en-US" sz="1200" kern="1200" dirty="0" smtClean="0">
                <a:solidFill>
                  <a:schemeClr val="tx1"/>
                </a:solidFill>
                <a:effectLst/>
                <a:latin typeface="+mn-lt"/>
                <a:ea typeface="+mn-ea"/>
                <a:cs typeface="+mn-cs"/>
              </a:rPr>
              <a:t>e could also enable a new set of mobile applications, such as cross-layer </a:t>
            </a:r>
            <a:r>
              <a:rPr lang="en-US" sz="1200" kern="1200" dirty="0" err="1" smtClean="0">
                <a:solidFill>
                  <a:schemeClr val="tx1"/>
                </a:solidFill>
                <a:effectLst/>
                <a:latin typeface="+mn-lt"/>
                <a:ea typeface="+mn-ea"/>
                <a:cs typeface="+mn-cs"/>
              </a:rPr>
              <a:t>optimiazation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for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mobile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Web</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and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video,</a:t>
            </a:r>
            <a:r>
              <a:rPr lang="zh-CN" alt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network failure diagnosis, </a:t>
            </a:r>
            <a:r>
              <a:rPr lang="en-US" altLang="zh-CN" sz="1200" kern="1200" baseline="0" dirty="0" smtClean="0">
                <a:solidFill>
                  <a:schemeClr val="tx1"/>
                </a:solidFill>
                <a:effectLst/>
                <a:latin typeface="+mn-lt"/>
                <a:ea typeface="+mn-ea"/>
                <a:cs typeface="+mn-cs"/>
              </a:rPr>
              <a:t>to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name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few</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35</a:t>
            </a:fld>
            <a:endParaRPr lang="en-US"/>
          </a:p>
        </p:txBody>
      </p:sp>
    </p:spTree>
    <p:extLst>
      <p:ext uri="{BB962C8B-B14F-4D97-AF65-F5344CB8AC3E}">
        <p14:creationId xmlns:p14="http://schemas.microsoft.com/office/powerpoint/2010/main" val="6773916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kern="1200" dirty="0" smtClean="0">
                <a:solidFill>
                  <a:schemeClr val="tx1"/>
                </a:solidFill>
                <a:effectLst/>
                <a:latin typeface="+mn-lt"/>
                <a:ea typeface="+mn-ea"/>
                <a:cs typeface="+mn-cs"/>
              </a:rPr>
              <a:t>In</a:t>
            </a:r>
            <a:r>
              <a:rPr lang="zh-CN" altLang="en-US" sz="1200" b="0" i="0" kern="1200" dirty="0" smtClean="0">
                <a:solidFill>
                  <a:schemeClr val="tx1"/>
                </a:solidFill>
                <a:effectLst/>
                <a:latin typeface="+mn-lt"/>
                <a:ea typeface="+mn-ea"/>
                <a:cs typeface="+mn-cs"/>
              </a:rPr>
              <a:t> </a:t>
            </a:r>
            <a:r>
              <a:rPr lang="en-US" altLang="zh-CN" sz="1200" b="0" i="0" kern="1200" dirty="0" smtClean="0">
                <a:solidFill>
                  <a:schemeClr val="tx1"/>
                </a:solidFill>
                <a:effectLst/>
                <a:latin typeface="+mn-lt"/>
                <a:ea typeface="+mn-ea"/>
                <a:cs typeface="+mn-cs"/>
              </a:rPr>
              <a:t>summary</a:t>
            </a:r>
            <a:r>
              <a:rPr lang="en-US" altLang="zh-CN" sz="1200" b="0" i="0" kern="1200" baseline="0" dirty="0" smtClean="0">
                <a:solidFill>
                  <a:schemeClr val="tx1"/>
                </a:solidFill>
                <a:effectLst/>
                <a:latin typeface="+mn-lt"/>
                <a:ea typeface="+mn-ea"/>
                <a:cs typeface="+mn-cs"/>
              </a:rPr>
              <a:t>,</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we</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believe</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that</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in-device open</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access</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to</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cellular</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network</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operations is a useful paradigm.</a:t>
            </a:r>
            <a:r>
              <a:rPr lang="zh-CN" altLang="en-US" sz="1200" b="0" i="0" kern="1200" baseline="0" dirty="0" smtClean="0">
                <a:solidFill>
                  <a:schemeClr val="tx1"/>
                </a:solidFill>
                <a:effectLst/>
                <a:latin typeface="+mn-lt"/>
                <a:ea typeface="+mn-ea"/>
                <a:cs typeface="+mn-cs"/>
              </a:rPr>
              <a:t> </a:t>
            </a:r>
            <a:endParaRPr lang="en-US" altLang="zh-CN" sz="1200" b="0" i="0" kern="1200" baseline="0" dirty="0" smtClean="0">
              <a:solidFill>
                <a:schemeClr val="tx1"/>
              </a:solidFill>
              <a:effectLst/>
              <a:latin typeface="+mn-lt"/>
              <a:ea typeface="+mn-ea"/>
              <a:cs typeface="+mn-cs"/>
            </a:endParaRPr>
          </a:p>
          <a:p>
            <a:r>
              <a:rPr lang="en-US" altLang="zh-CN" sz="1200" b="0" i="0" kern="1200" baseline="0" dirty="0" smtClean="0">
                <a:solidFill>
                  <a:schemeClr val="tx1"/>
                </a:solidFill>
                <a:effectLst/>
                <a:latin typeface="+mn-lt"/>
                <a:ea typeface="+mn-ea"/>
                <a:cs typeface="+mn-cs"/>
              </a:rPr>
              <a:t>Similar</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to</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the</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Internet,</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such</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open</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access</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would</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benefit everyone,</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from</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end</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users,</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researchers</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developers</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to</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even</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network</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carriers.</a:t>
            </a:r>
            <a:r>
              <a:rPr lang="zh-CN" altLang="en-US" sz="1200" b="0" i="0" kern="1200" baseline="0" dirty="0" smtClean="0">
                <a:solidFill>
                  <a:schemeClr val="tx1"/>
                </a:solidFill>
                <a:effectLst/>
                <a:latin typeface="+mn-lt"/>
                <a:ea typeface="+mn-ea"/>
                <a:cs typeface="+mn-cs"/>
              </a:rPr>
              <a:t> </a:t>
            </a:r>
            <a:endParaRPr lang="en-US" altLang="zh-CN" sz="1200" b="0" i="0" kern="1200" baseline="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a:p>
            <a:r>
              <a:rPr lang="en-US" altLang="zh-CN" sz="1200" b="0" i="0" kern="1200" baseline="0" dirty="0" err="1" smtClean="0">
                <a:solidFill>
                  <a:schemeClr val="tx1"/>
                </a:solidFill>
                <a:effectLst/>
                <a:latin typeface="+mn-lt"/>
                <a:ea typeface="+mn-ea"/>
                <a:cs typeface="+mn-cs"/>
              </a:rPr>
              <a:t>MobileInsight</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is</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our</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first</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effort</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toward</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this</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goal.</a:t>
            </a:r>
          </a:p>
          <a:p>
            <a:endParaRPr lang="en-US" sz="1200" b="0" i="0" kern="1200" baseline="0" dirty="0" smtClean="0">
              <a:solidFill>
                <a:schemeClr val="tx1"/>
              </a:solidFill>
              <a:effectLst/>
              <a:latin typeface="+mn-lt"/>
              <a:ea typeface="+mn-ea"/>
              <a:cs typeface="+mn-cs"/>
            </a:endParaRPr>
          </a:p>
          <a:p>
            <a:r>
              <a:rPr lang="en-US" altLang="zh-CN" sz="1200" b="0" i="0" kern="1200" baseline="0" dirty="0" smtClean="0">
                <a:solidFill>
                  <a:schemeClr val="tx1"/>
                </a:solidFill>
                <a:effectLst/>
                <a:latin typeface="+mn-lt"/>
                <a:ea typeface="+mn-ea"/>
                <a:cs typeface="+mn-cs"/>
              </a:rPr>
              <a:t>But</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definitely</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we</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need</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community</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efforts</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toward</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it.</a:t>
            </a:r>
            <a:r>
              <a:rPr lang="zh-CN" altLang="en-US" sz="1200" b="0" i="0" kern="1200" baseline="0" dirty="0" smtClean="0">
                <a:solidFill>
                  <a:schemeClr val="tx1"/>
                </a:solidFill>
                <a:effectLst/>
                <a:latin typeface="+mn-lt"/>
                <a:ea typeface="+mn-ea"/>
                <a:cs typeface="+mn-cs"/>
              </a:rPr>
              <a:t> </a:t>
            </a:r>
            <a:endParaRPr lang="en-US" altLang="zh-CN" sz="1200" b="0" i="0" kern="1200" baseline="0" dirty="0" smtClean="0">
              <a:solidFill>
                <a:schemeClr val="tx1"/>
              </a:solidFill>
              <a:effectLst/>
              <a:latin typeface="+mn-lt"/>
              <a:ea typeface="+mn-ea"/>
              <a:cs typeface="+mn-cs"/>
            </a:endParaRPr>
          </a:p>
          <a:p>
            <a:r>
              <a:rPr lang="en-US" altLang="zh-CN" sz="1200" b="0" i="0" kern="1200" baseline="0" dirty="0" smtClean="0">
                <a:solidFill>
                  <a:schemeClr val="tx1"/>
                </a:solidFill>
                <a:effectLst/>
                <a:latin typeface="+mn-lt"/>
                <a:ea typeface="+mn-ea"/>
                <a:cs typeface="+mn-cs"/>
              </a:rPr>
              <a:t>In</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fact,</a:t>
            </a:r>
            <a:r>
              <a:rPr lang="zh-CN" altLang="en-US" sz="1200" b="0" i="0" kern="1200" baseline="0" dirty="0" smtClean="0">
                <a:solidFill>
                  <a:schemeClr val="tx1"/>
                </a:solidFill>
                <a:effectLst/>
                <a:latin typeface="+mn-lt"/>
                <a:ea typeface="+mn-ea"/>
                <a:cs typeface="+mn-cs"/>
              </a:rPr>
              <a:t> </a:t>
            </a:r>
            <a:r>
              <a:rPr lang="en-US" altLang="zh-CN" sz="1200" b="0" i="0" kern="1200" baseline="0" dirty="0" err="1" smtClean="0">
                <a:solidFill>
                  <a:schemeClr val="tx1"/>
                </a:solidFill>
                <a:effectLst/>
                <a:latin typeface="+mn-lt"/>
                <a:ea typeface="+mn-ea"/>
                <a:cs typeface="+mn-cs"/>
              </a:rPr>
              <a:t>MobileInsight</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is</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designed</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to</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be</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a</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tool</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for</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the</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community</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and</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by</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the</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community.</a:t>
            </a:r>
            <a:r>
              <a:rPr lang="zh-CN" altLang="en-US" sz="1200" b="0" i="0" kern="1200" baseline="0" dirty="0" smtClean="0">
                <a:solidFill>
                  <a:schemeClr val="tx1"/>
                </a:solidFill>
                <a:effectLst/>
                <a:latin typeface="+mn-lt"/>
                <a:ea typeface="+mn-ea"/>
                <a:cs typeface="+mn-cs"/>
              </a:rPr>
              <a:t> </a:t>
            </a:r>
            <a:endParaRPr lang="en-US" altLang="zh-CN" sz="1200" b="0" i="0" kern="1200" baseline="0" dirty="0" smtClean="0">
              <a:solidFill>
                <a:schemeClr val="tx1"/>
              </a:solidFill>
              <a:effectLst/>
              <a:latin typeface="+mn-lt"/>
              <a:ea typeface="+mn-ea"/>
              <a:cs typeface="+mn-cs"/>
            </a:endParaRPr>
          </a:p>
          <a:p>
            <a:r>
              <a:rPr lang="en-US" altLang="zh-CN" sz="1200" b="0" i="0" kern="1200" baseline="0" dirty="0" smtClean="0">
                <a:solidFill>
                  <a:schemeClr val="tx1"/>
                </a:solidFill>
                <a:effectLst/>
                <a:latin typeface="+mn-lt"/>
                <a:ea typeface="+mn-ea"/>
                <a:cs typeface="+mn-cs"/>
              </a:rPr>
              <a:t>We</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would</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encourage</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everyone</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to</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use</a:t>
            </a:r>
            <a:r>
              <a:rPr lang="zh-CN" altLang="en-US" sz="1200" b="0" i="0" kern="1200" baseline="0" dirty="0" smtClean="0">
                <a:solidFill>
                  <a:schemeClr val="tx1"/>
                </a:solidFill>
                <a:effectLst/>
                <a:latin typeface="+mn-lt"/>
                <a:ea typeface="+mn-ea"/>
                <a:cs typeface="+mn-cs"/>
              </a:rPr>
              <a:t> </a:t>
            </a:r>
            <a:r>
              <a:rPr lang="en-US" altLang="zh-CN" sz="1200" b="0" i="0" kern="1200" baseline="0" dirty="0" err="1" smtClean="0">
                <a:solidFill>
                  <a:schemeClr val="tx1"/>
                </a:solidFill>
                <a:effectLst/>
                <a:latin typeface="+mn-lt"/>
                <a:ea typeface="+mn-ea"/>
                <a:cs typeface="+mn-cs"/>
              </a:rPr>
              <a:t>MobileInsight</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and</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contribute</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to</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its</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development,</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extension</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and</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research.</a:t>
            </a:r>
            <a:r>
              <a:rPr lang="zh-CN" altLang="en-US" sz="1200" b="0" i="0" kern="1200" baseline="0" dirty="0" smtClean="0">
                <a:solidFill>
                  <a:schemeClr val="tx1"/>
                </a:solidFill>
                <a:effectLst/>
                <a:latin typeface="+mn-lt"/>
                <a:ea typeface="+mn-ea"/>
                <a:cs typeface="+mn-cs"/>
              </a:rPr>
              <a:t> </a:t>
            </a:r>
            <a:endParaRPr lang="en-US" altLang="zh-CN" sz="1200" b="0" i="0" kern="1200" baseline="0" dirty="0" smtClean="0">
              <a:solidFill>
                <a:schemeClr val="tx1"/>
              </a:solidFill>
              <a:effectLst/>
              <a:latin typeface="+mn-lt"/>
              <a:ea typeface="+mn-ea"/>
              <a:cs typeface="+mn-cs"/>
            </a:endParaRPr>
          </a:p>
          <a:p>
            <a:endParaRPr lang="en-US" altLang="zh-CN" sz="1200" b="0" i="0" kern="1200" baseline="0" dirty="0" smtClean="0">
              <a:solidFill>
                <a:schemeClr val="tx1"/>
              </a:solidFill>
              <a:effectLst/>
              <a:latin typeface="+mn-lt"/>
              <a:ea typeface="+mn-ea"/>
              <a:cs typeface="+mn-cs"/>
            </a:endParaRPr>
          </a:p>
          <a:p>
            <a:r>
              <a:rPr lang="en-US" altLang="zh-CN" sz="1200" b="0" i="0" kern="1200" baseline="0" dirty="0" smtClean="0">
                <a:solidFill>
                  <a:schemeClr val="tx1"/>
                </a:solidFill>
                <a:effectLst/>
                <a:latin typeface="+mn-lt"/>
                <a:ea typeface="+mn-ea"/>
                <a:cs typeface="+mn-cs"/>
              </a:rPr>
              <a:t>We have released </a:t>
            </a:r>
            <a:r>
              <a:rPr lang="en-US" altLang="zh-CN" sz="1200" b="0" i="0" kern="1200" baseline="0" dirty="0" err="1" smtClean="0">
                <a:solidFill>
                  <a:schemeClr val="tx1"/>
                </a:solidFill>
                <a:effectLst/>
                <a:latin typeface="+mn-lt"/>
                <a:ea typeface="+mn-ea"/>
                <a:cs typeface="+mn-cs"/>
              </a:rPr>
              <a:t>MobileInsight</a:t>
            </a:r>
            <a:r>
              <a:rPr lang="en-US" altLang="zh-CN" sz="1200" b="0" i="0" kern="1200" baseline="0" dirty="0" smtClean="0">
                <a:solidFill>
                  <a:schemeClr val="tx1"/>
                </a:solidFill>
                <a:effectLst/>
                <a:latin typeface="+mn-lt"/>
                <a:ea typeface="+mn-ea"/>
                <a:cs typeface="+mn-cs"/>
              </a:rPr>
              <a:t> to community as a free tool, and we have released our 245GB dataset as well. </a:t>
            </a:r>
          </a:p>
          <a:p>
            <a:endParaRPr lang="en-US" sz="1200" b="0" i="0" kern="1200" baseline="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36</a:t>
            </a:fld>
            <a:endParaRPr lang="en-US"/>
          </a:p>
        </p:txBody>
      </p:sp>
    </p:spTree>
    <p:extLst>
      <p:ext uri="{BB962C8B-B14F-4D97-AF65-F5344CB8AC3E}">
        <p14:creationId xmlns:p14="http://schemas.microsoft.com/office/powerpoint/2010/main" val="3588819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is not the end of </a:t>
            </a:r>
            <a:r>
              <a:rPr lang="en-US" sz="1200" kern="1200" dirty="0" err="1" smtClean="0">
                <a:solidFill>
                  <a:schemeClr val="tx1"/>
                </a:solidFill>
                <a:effectLst/>
                <a:latin typeface="+mn-lt"/>
                <a:ea typeface="+mn-ea"/>
                <a:cs typeface="+mn-cs"/>
              </a:rPr>
              <a:t>MobileInsight</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Try </a:t>
            </a:r>
            <a:r>
              <a:rPr lang="en-US" sz="1200" kern="1200" dirty="0" err="1" smtClean="0">
                <a:solidFill>
                  <a:schemeClr val="tx1"/>
                </a:solidFill>
                <a:effectLst/>
                <a:latin typeface="+mn-lt"/>
                <a:ea typeface="+mn-ea"/>
                <a:cs typeface="+mn-cs"/>
              </a:rPr>
              <a:t>MobileInsight</a:t>
            </a:r>
            <a:r>
              <a:rPr lang="en-US" sz="1200" kern="1200" dirty="0" smtClean="0">
                <a:solidFill>
                  <a:schemeClr val="tx1"/>
                </a:solidFill>
                <a:effectLst/>
                <a:latin typeface="+mn-lt"/>
                <a:ea typeface="+mn-ea"/>
                <a:cs typeface="+mn-cs"/>
              </a:rPr>
              <a:t> and Explore More!</a:t>
            </a:r>
          </a:p>
          <a:p>
            <a:endParaRPr lang="en-US" dirty="0"/>
          </a:p>
        </p:txBody>
      </p:sp>
      <p:sp>
        <p:nvSpPr>
          <p:cNvPr id="4" name="Slide Number Placeholder 3"/>
          <p:cNvSpPr>
            <a:spLocks noGrp="1"/>
          </p:cNvSpPr>
          <p:nvPr>
            <p:ph type="sldNum" sz="quarter" idx="10"/>
          </p:nvPr>
        </p:nvSpPr>
        <p:spPr/>
        <p:txBody>
          <a:bodyPr/>
          <a:lstStyle/>
          <a:p>
            <a:fld id="{0B1EB7D0-1BDE-FF42-810C-E3E793CC31CD}" type="slidenum">
              <a:rPr lang="en-US" smtClean="0"/>
              <a:t>37</a:t>
            </a:fld>
            <a:endParaRPr lang="en-US"/>
          </a:p>
        </p:txBody>
      </p:sp>
    </p:spTree>
    <p:extLst>
      <p:ext uri="{BB962C8B-B14F-4D97-AF65-F5344CB8AC3E}">
        <p14:creationId xmlns:p14="http://schemas.microsoft.com/office/powerpoint/2010/main" val="127770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i="0" kern="1200" baseline="0" dirty="0" smtClean="0">
                <a:solidFill>
                  <a:schemeClr val="tx1"/>
                </a:solidFill>
                <a:effectLst/>
                <a:latin typeface="+mn-lt"/>
                <a:ea typeface="+mn-ea"/>
                <a:cs typeface="+mn-cs"/>
              </a:rPr>
              <a:t>The</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reason</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is</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that,</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All</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problems</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can be related</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to</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the</a:t>
            </a:r>
            <a:r>
              <a:rPr lang="zh-CN" altLang="en-US" sz="1200" i="0" kern="1200" baseline="0" dirty="0" smtClean="0">
                <a:solidFill>
                  <a:schemeClr val="tx1"/>
                </a:solidFill>
                <a:effectLst/>
                <a:latin typeface="+mn-lt"/>
                <a:ea typeface="+mn-ea"/>
                <a:cs typeface="+mn-cs"/>
              </a:rPr>
              <a:t> </a:t>
            </a:r>
            <a:r>
              <a:rPr lang="en-US" altLang="zh-CN" sz="1200" b="1" i="0" kern="1200" baseline="0" dirty="0" smtClean="0">
                <a:solidFill>
                  <a:schemeClr val="tx1"/>
                </a:solidFill>
                <a:effectLst/>
                <a:latin typeface="+mn-lt"/>
                <a:ea typeface="+mn-ea"/>
                <a:cs typeface="+mn-cs"/>
              </a:rPr>
              <a:t>underlying</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cellular</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utility</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functions,</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such</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as</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radio</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resource allocation,</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mobility</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management,</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data</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service</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quality,</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cellular traffic </a:t>
            </a:r>
            <a:r>
              <a:rPr lang="en-US" altLang="zh-CN" sz="1200" i="0" kern="1200" baseline="0" dirty="0" err="1" smtClean="0">
                <a:solidFill>
                  <a:schemeClr val="tx1"/>
                </a:solidFill>
                <a:effectLst/>
                <a:latin typeface="+mn-lt"/>
                <a:ea typeface="+mn-ea"/>
                <a:cs typeface="+mn-cs"/>
              </a:rPr>
              <a:t>shceduling</a:t>
            </a:r>
            <a:r>
              <a:rPr lang="en-US" altLang="zh-CN" sz="1200" i="0" kern="1200" baseline="0" dirty="0" smtClean="0">
                <a:solidFill>
                  <a:schemeClr val="tx1"/>
                </a:solidFill>
                <a:effectLst/>
                <a:latin typeface="+mn-lt"/>
                <a:ea typeface="+mn-ea"/>
                <a:cs typeface="+mn-cs"/>
              </a:rPr>
              <a:t>, power</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control and</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security.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i="0" kern="1200" baseline="0" dirty="0" smtClean="0">
                <a:solidFill>
                  <a:schemeClr val="tx1"/>
                </a:solidFill>
                <a:effectLst/>
                <a:latin typeface="+mn-lt"/>
                <a:ea typeface="+mn-ea"/>
                <a:cs typeface="+mn-cs"/>
              </a:rPr>
              <a:t>But these cellular operations remain </a:t>
            </a:r>
            <a:r>
              <a:rPr lang="en-US" altLang="zh-CN" sz="1200" b="1" i="0" kern="1200" baseline="0" dirty="0" smtClean="0">
                <a:solidFill>
                  <a:schemeClr val="tx1"/>
                </a:solidFill>
                <a:effectLst/>
                <a:latin typeface="+mn-lt"/>
                <a:ea typeface="+mn-ea"/>
                <a:cs typeface="+mn-cs"/>
              </a:rPr>
              <a:t>closed</a:t>
            </a:r>
            <a:r>
              <a:rPr lang="en-US" altLang="zh-CN" sz="1200" i="0" kern="1200" baseline="0" dirty="0" smtClean="0">
                <a:solidFill>
                  <a:schemeClr val="tx1"/>
                </a:solidFill>
                <a:effectLst/>
                <a:latin typeface="+mn-lt"/>
                <a:ea typeface="+mn-ea"/>
                <a:cs typeface="+mn-cs"/>
              </a:rPr>
              <a:t> to us.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i="0" kern="1200" baseline="0" dirty="0" smtClean="0">
                <a:solidFill>
                  <a:schemeClr val="tx1"/>
                </a:solidFill>
                <a:effectLst/>
                <a:latin typeface="+mn-lt"/>
                <a:ea typeface="+mn-ea"/>
                <a:cs typeface="+mn-cs"/>
              </a:rPr>
              <a:t>They are realized by</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multiple</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cellular-specific</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signaling</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protocols,</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ranging</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from</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the</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physical</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layer,</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link</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layer,</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RRC,</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MM</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and</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SM.</a:t>
            </a:r>
            <a:r>
              <a:rPr lang="zh-CN" altLang="en-US" sz="1200" i="0" kern="1200" baseline="0" dirty="0" smtClean="0">
                <a:solidFill>
                  <a:schemeClr val="tx1"/>
                </a:solidFill>
                <a:effectLst/>
                <a:latin typeface="+mn-lt"/>
                <a:ea typeface="+mn-ea"/>
                <a:cs typeface="+mn-cs"/>
              </a:rPr>
              <a:t> </a:t>
            </a:r>
            <a:endParaRPr lang="en-US" sz="120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4</a:t>
            </a:fld>
            <a:endParaRPr lang="en-US"/>
          </a:p>
        </p:txBody>
      </p:sp>
    </p:spTree>
    <p:extLst>
      <p:ext uri="{BB962C8B-B14F-4D97-AF65-F5344CB8AC3E}">
        <p14:creationId xmlns:p14="http://schemas.microsoft.com/office/powerpoint/2010/main" val="937729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1" i="0" kern="1200" baseline="0" dirty="0" smtClean="0">
                <a:solidFill>
                  <a:schemeClr val="tx1"/>
                </a:solidFill>
                <a:effectLst/>
                <a:latin typeface="+mn-lt"/>
                <a:ea typeface="+mn-ea"/>
                <a:cs typeface="+mn-cs"/>
              </a:rPr>
              <a:t>However,</a:t>
            </a:r>
            <a:r>
              <a:rPr lang="zh-CN" altLang="en-US" sz="1200" b="1" i="0" kern="1200" baseline="0" dirty="0" smtClean="0">
                <a:solidFill>
                  <a:schemeClr val="tx1"/>
                </a:solidFill>
                <a:effectLst/>
                <a:latin typeface="+mn-lt"/>
                <a:ea typeface="+mn-ea"/>
                <a:cs typeface="+mn-cs"/>
              </a:rPr>
              <a:t> </a:t>
            </a:r>
            <a:r>
              <a:rPr lang="en-US" altLang="zh-CN" sz="1200" b="1" i="0" kern="1200" baseline="0" dirty="0" smtClean="0">
                <a:solidFill>
                  <a:schemeClr val="tx1"/>
                </a:solidFill>
                <a:effectLst/>
                <a:latin typeface="+mn-lt"/>
                <a:ea typeface="+mn-ea"/>
                <a:cs typeface="+mn-cs"/>
              </a:rPr>
              <a:t>different</a:t>
            </a:r>
            <a:r>
              <a:rPr lang="zh-CN" altLang="en-US" sz="1200" b="1" i="0" kern="1200" baseline="0" dirty="0" smtClean="0">
                <a:solidFill>
                  <a:schemeClr val="tx1"/>
                </a:solidFill>
                <a:effectLst/>
                <a:latin typeface="+mn-lt"/>
                <a:ea typeface="+mn-ea"/>
                <a:cs typeface="+mn-cs"/>
              </a:rPr>
              <a:t> </a:t>
            </a:r>
            <a:r>
              <a:rPr lang="en-US" altLang="zh-CN" sz="1200" b="1" i="0" kern="1200" baseline="0" dirty="0" smtClean="0">
                <a:solidFill>
                  <a:schemeClr val="tx1"/>
                </a:solidFill>
                <a:effectLst/>
                <a:latin typeface="+mn-lt"/>
                <a:ea typeface="+mn-ea"/>
                <a:cs typeface="+mn-cs"/>
              </a:rPr>
              <a:t>from</a:t>
            </a:r>
            <a:r>
              <a:rPr lang="zh-CN" altLang="en-US" sz="1200" b="1" i="0" kern="1200" baseline="0" dirty="0" smtClean="0">
                <a:solidFill>
                  <a:schemeClr val="tx1"/>
                </a:solidFill>
                <a:effectLst/>
                <a:latin typeface="+mn-lt"/>
                <a:ea typeface="+mn-ea"/>
                <a:cs typeface="+mn-cs"/>
              </a:rPr>
              <a:t> </a:t>
            </a:r>
            <a:r>
              <a:rPr lang="en-US" altLang="zh-CN" sz="1200" b="1" i="0" kern="1200" baseline="0" dirty="0" smtClean="0">
                <a:solidFill>
                  <a:schemeClr val="tx1"/>
                </a:solidFill>
                <a:effectLst/>
                <a:latin typeface="+mn-lt"/>
                <a:ea typeface="+mn-ea"/>
                <a:cs typeface="+mn-cs"/>
              </a:rPr>
              <a:t>the</a:t>
            </a:r>
            <a:r>
              <a:rPr lang="zh-CN" altLang="en-US" sz="1200" b="1" i="0" kern="1200" baseline="0" dirty="0" smtClean="0">
                <a:solidFill>
                  <a:schemeClr val="tx1"/>
                </a:solidFill>
                <a:effectLst/>
                <a:latin typeface="+mn-lt"/>
                <a:ea typeface="+mn-ea"/>
                <a:cs typeface="+mn-cs"/>
              </a:rPr>
              <a:t> </a:t>
            </a:r>
            <a:r>
              <a:rPr lang="en-US" altLang="zh-CN" sz="1200" b="1" i="0" kern="1200" baseline="0" dirty="0" smtClean="0">
                <a:solidFill>
                  <a:schemeClr val="tx1"/>
                </a:solidFill>
                <a:effectLst/>
                <a:latin typeface="+mn-lt"/>
                <a:ea typeface="+mn-ea"/>
                <a:cs typeface="+mn-cs"/>
              </a:rPr>
              <a:t>Internet’s</a:t>
            </a:r>
            <a:r>
              <a:rPr lang="zh-CN" altLang="en-US" sz="1200" b="1" i="0" kern="1200" baseline="0" dirty="0" smtClean="0">
                <a:solidFill>
                  <a:schemeClr val="tx1"/>
                </a:solidFill>
                <a:effectLst/>
                <a:latin typeface="+mn-lt"/>
                <a:ea typeface="+mn-ea"/>
                <a:cs typeface="+mn-cs"/>
              </a:rPr>
              <a:t> </a:t>
            </a:r>
            <a:r>
              <a:rPr lang="en-US" altLang="zh-CN" sz="1200" b="1" i="0" kern="1200" baseline="0" dirty="0" smtClean="0">
                <a:solidFill>
                  <a:schemeClr val="tx1"/>
                </a:solidFill>
                <a:effectLst/>
                <a:latin typeface="+mn-lt"/>
                <a:ea typeface="+mn-ea"/>
                <a:cs typeface="+mn-cs"/>
              </a:rPr>
              <a:t>TCP/IP</a:t>
            </a:r>
            <a:r>
              <a:rPr lang="zh-CN" altLang="en-US" sz="1200" b="1" i="0" kern="1200" baseline="0" dirty="0" smtClean="0">
                <a:solidFill>
                  <a:schemeClr val="tx1"/>
                </a:solidFill>
                <a:effectLst/>
                <a:latin typeface="+mn-lt"/>
                <a:ea typeface="+mn-ea"/>
                <a:cs typeface="+mn-cs"/>
              </a:rPr>
              <a:t> </a:t>
            </a:r>
            <a:r>
              <a:rPr lang="en-US" altLang="zh-CN" sz="1200" b="1" i="0" kern="1200" baseline="0" dirty="0" smtClean="0">
                <a:solidFill>
                  <a:schemeClr val="tx1"/>
                </a:solidFill>
                <a:effectLst/>
                <a:latin typeface="+mn-lt"/>
                <a:ea typeface="+mn-ea"/>
                <a:cs typeface="+mn-cs"/>
              </a:rPr>
              <a:t>stack</a:t>
            </a:r>
            <a:r>
              <a:rPr lang="en-US" altLang="zh-CN" sz="1200" i="0" kern="1200" baseline="0" dirty="0" smtClean="0">
                <a:solidFill>
                  <a:schemeClr val="tx1"/>
                </a:solidFill>
                <a:effectLst/>
                <a:latin typeface="+mn-lt"/>
                <a:ea typeface="+mn-ea"/>
                <a:cs typeface="+mn-cs"/>
              </a:rPr>
              <a:t>,</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o</a:t>
            </a:r>
            <a:r>
              <a:rPr lang="en-US" sz="1200" i="0" kern="1200" baseline="0" dirty="0" smtClean="0">
                <a:solidFill>
                  <a:schemeClr val="tx1"/>
                </a:solidFill>
                <a:effectLst/>
                <a:latin typeface="+mn-lt"/>
                <a:ea typeface="+mn-ea"/>
                <a:cs typeface="+mn-cs"/>
              </a:rPr>
              <a:t>n the phone side, </a:t>
            </a:r>
            <a:r>
              <a:rPr lang="en-US" altLang="zh-CN" sz="1200" i="0" kern="1200" baseline="0" dirty="0" smtClean="0">
                <a:solidFill>
                  <a:schemeClr val="tx1"/>
                </a:solidFill>
                <a:effectLst/>
                <a:latin typeface="+mn-lt"/>
                <a:ea typeface="+mn-ea"/>
                <a:cs typeface="+mn-cs"/>
              </a:rPr>
              <a:t>all</a:t>
            </a:r>
            <a:r>
              <a:rPr lang="zh-CN" altLang="en-US" sz="1200" i="0" kern="1200" baseline="0" dirty="0" smtClean="0">
                <a:solidFill>
                  <a:schemeClr val="tx1"/>
                </a:solidFill>
                <a:effectLst/>
                <a:latin typeface="+mn-lt"/>
                <a:ea typeface="+mn-ea"/>
                <a:cs typeface="+mn-cs"/>
              </a:rPr>
              <a:t> </a:t>
            </a:r>
            <a:r>
              <a:rPr lang="en-US" sz="1200" i="0" kern="1200" baseline="0" dirty="0" smtClean="0">
                <a:solidFill>
                  <a:schemeClr val="tx1"/>
                </a:solidFill>
                <a:effectLst/>
                <a:latin typeface="+mn-lt"/>
                <a:ea typeface="+mn-ea"/>
                <a:cs typeface="+mn-cs"/>
              </a:rPr>
              <a:t>these protocols are implemented inside the hardware cellular chipsets</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and </a:t>
            </a:r>
            <a:r>
              <a:rPr lang="en-US" altLang="zh-CN" sz="1200" b="1" i="0" kern="1200" baseline="0" dirty="0" smtClean="0">
                <a:solidFill>
                  <a:schemeClr val="tx1"/>
                </a:solidFill>
                <a:effectLst/>
                <a:latin typeface="+mn-lt"/>
                <a:ea typeface="+mn-ea"/>
                <a:cs typeface="+mn-cs"/>
              </a:rPr>
              <a:t>not exposed to software </a:t>
            </a:r>
            <a:r>
              <a:rPr lang="en-US" altLang="zh-CN" sz="1200" b="1" i="0" kern="1200" baseline="0" dirty="0" smtClean="0">
                <a:solidFill>
                  <a:schemeClr val="tx1"/>
                </a:solidFill>
                <a:effectLst/>
                <a:latin typeface="+mn-lt"/>
                <a:ea typeface="+mn-ea"/>
                <a:cs typeface="+mn-cs"/>
              </a:rPr>
              <a:t>space</a:t>
            </a:r>
            <a:endParaRPr lang="en-US" sz="1200" i="0" kern="1200" baseline="0" dirty="0" smtClean="0">
              <a:solidFill>
                <a:schemeClr val="tx1"/>
              </a:solidFill>
              <a:effectLst/>
              <a:latin typeface="+mn-lt"/>
              <a:ea typeface="+mn-ea"/>
              <a:cs typeface="+mn-cs"/>
            </a:endParaRPr>
          </a:p>
          <a:p>
            <a:r>
              <a:rPr lang="en-US" sz="1200" i="0" kern="1200" baseline="0" dirty="0" smtClean="0">
                <a:solidFill>
                  <a:schemeClr val="tx1"/>
                </a:solidFill>
                <a:effectLst/>
                <a:latin typeface="+mn-lt"/>
                <a:ea typeface="+mn-ea"/>
                <a:cs typeface="+mn-cs"/>
              </a:rPr>
              <a:t>Mobile apps have very limited access to </a:t>
            </a:r>
            <a:r>
              <a:rPr lang="en-US" altLang="zh-CN" sz="1200" i="0" kern="1200" baseline="0" dirty="0" smtClean="0">
                <a:solidFill>
                  <a:schemeClr val="tx1"/>
                </a:solidFill>
                <a:effectLst/>
                <a:latin typeface="+mn-lt"/>
                <a:ea typeface="+mn-ea"/>
                <a:cs typeface="+mn-cs"/>
              </a:rPr>
              <a:t>all</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these</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runtime</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operations through standard mechanisms like Android APIs.</a:t>
            </a:r>
            <a:endParaRPr lang="en-US" sz="1200" i="0" kern="1200" baseline="0" dirty="0" smtClean="0">
              <a:solidFill>
                <a:schemeClr val="tx1"/>
              </a:solidFill>
              <a:effectLst/>
              <a:latin typeface="+mn-lt"/>
              <a:ea typeface="+mn-ea"/>
              <a:cs typeface="+mn-cs"/>
            </a:endParaRPr>
          </a:p>
          <a:p>
            <a:endParaRPr lang="en-US" sz="1200" i="0" kern="1200" baseline="0" dirty="0" smtClean="0">
              <a:solidFill>
                <a:schemeClr val="tx1"/>
              </a:solidFill>
              <a:effectLst/>
              <a:latin typeface="+mn-lt"/>
              <a:ea typeface="+mn-ea"/>
              <a:cs typeface="+mn-cs"/>
            </a:endParaRPr>
          </a:p>
          <a:p>
            <a:endParaRPr lang="en-US" sz="1200" i="0" kern="1200" baseline="0" dirty="0" smtClean="0">
              <a:solidFill>
                <a:schemeClr val="tx1"/>
              </a:solidFill>
              <a:effectLst/>
              <a:latin typeface="+mn-lt"/>
              <a:ea typeface="+mn-ea"/>
              <a:cs typeface="+mn-cs"/>
            </a:endParaRPr>
          </a:p>
          <a:p>
            <a:endParaRPr lang="en-US" sz="120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5</a:t>
            </a:fld>
            <a:endParaRPr lang="en-US"/>
          </a:p>
        </p:txBody>
      </p:sp>
    </p:spTree>
    <p:extLst>
      <p:ext uri="{BB962C8B-B14F-4D97-AF65-F5344CB8AC3E}">
        <p14:creationId xmlns:p14="http://schemas.microsoft.com/office/powerpoint/2010/main" val="793166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So</a:t>
            </a:r>
            <a:r>
              <a:rPr lang="zh-CN" altLang="en-US" dirty="0" smtClean="0"/>
              <a:t> </a:t>
            </a:r>
            <a:r>
              <a:rPr lang="en-US" altLang="zh-CN" dirty="0" smtClean="0"/>
              <a:t>we</a:t>
            </a:r>
            <a:r>
              <a:rPr lang="zh-CN" altLang="en-US" dirty="0" smtClean="0"/>
              <a:t> </a:t>
            </a:r>
            <a:r>
              <a:rPr lang="en-US" altLang="zh-CN" dirty="0" smtClean="0"/>
              <a:t>ask</a:t>
            </a:r>
            <a:r>
              <a:rPr lang="zh-CN" altLang="en-US" dirty="0" smtClean="0"/>
              <a:t> </a:t>
            </a:r>
            <a:r>
              <a:rPr lang="en-US" altLang="zh-CN" dirty="0" smtClean="0"/>
              <a:t>a</a:t>
            </a:r>
            <a:r>
              <a:rPr lang="zh-CN" altLang="en-US" dirty="0" smtClean="0"/>
              <a:t> </a:t>
            </a:r>
            <a:r>
              <a:rPr lang="en-US" altLang="zh-CN" dirty="0" smtClean="0"/>
              <a:t>very</a:t>
            </a:r>
            <a:r>
              <a:rPr lang="zh-CN" altLang="en-US" dirty="0" smtClean="0"/>
              <a:t> </a:t>
            </a:r>
            <a:r>
              <a:rPr lang="en-US" altLang="zh-CN" dirty="0" smtClean="0"/>
              <a:t>simple</a:t>
            </a:r>
            <a:r>
              <a:rPr lang="zh-CN" altLang="en-US" baseline="0" dirty="0" smtClean="0"/>
              <a:t> </a:t>
            </a:r>
            <a:r>
              <a:rPr lang="en-US" altLang="zh-CN" baseline="0" dirty="0" smtClean="0"/>
              <a:t>question:</a:t>
            </a:r>
            <a:r>
              <a:rPr lang="zh-CN" altLang="en-US" baseline="0" dirty="0" smtClean="0"/>
              <a:t> </a:t>
            </a:r>
            <a:r>
              <a:rPr lang="en-US" sz="1200" dirty="0" smtClean="0">
                <a:latin typeface="Helvetica Neue" charset="0"/>
                <a:ea typeface="Helvetica Neue" charset="0"/>
                <a:cs typeface="Helvetica Neue" charset="0"/>
              </a:rPr>
              <a:t>Can </a:t>
            </a:r>
            <a:r>
              <a:rPr lang="en-US" altLang="zh-CN" sz="1200" dirty="0" smtClean="0">
                <a:latin typeface="Helvetica Neue" charset="0"/>
                <a:ea typeface="Helvetica Neue" charset="0"/>
                <a:cs typeface="Helvetica Neue" charset="0"/>
              </a:rPr>
              <a:t>We </a:t>
            </a:r>
            <a:r>
              <a:rPr lang="en-US" sz="1200" dirty="0" smtClean="0">
                <a:latin typeface="Helvetica Neue" charset="0"/>
                <a:ea typeface="Helvetica Neue" charset="0"/>
                <a:cs typeface="Helvetica Neue" charset="0"/>
              </a:rPr>
              <a:t>Have </a:t>
            </a:r>
            <a:r>
              <a:rPr lang="en-US" sz="1200" b="1" dirty="0" smtClean="0">
                <a:solidFill>
                  <a:srgbClr val="FF0000"/>
                </a:solidFill>
                <a:latin typeface="Helvetica Neue" charset="0"/>
                <a:ea typeface="Helvetica Neue" charset="0"/>
                <a:cs typeface="Helvetica Neue" charset="0"/>
              </a:rPr>
              <a:t>Open</a:t>
            </a:r>
            <a:r>
              <a:rPr lang="en-US" sz="1200" dirty="0" smtClean="0">
                <a:solidFill>
                  <a:srgbClr val="FF0000"/>
                </a:solidFill>
                <a:latin typeface="Helvetica Neue" charset="0"/>
                <a:ea typeface="Helvetica Neue" charset="0"/>
                <a:cs typeface="Helvetica Neue" charset="0"/>
              </a:rPr>
              <a:t> </a:t>
            </a:r>
            <a:r>
              <a:rPr lang="en-US" sz="1200" dirty="0" smtClean="0">
                <a:latin typeface="Helvetica Neue" charset="0"/>
                <a:ea typeface="Helvetica Neue" charset="0"/>
                <a:cs typeface="Helvetica Neue" charset="0"/>
              </a:rPr>
              <a:t>Access to Runtime Cellular Operations? </a:t>
            </a:r>
            <a:endParaRPr lang="en-US" altLang="zh-CN" baseline="0" dirty="0" smtClean="0"/>
          </a:p>
          <a:p>
            <a:endParaRPr lang="en-US" altLang="zh-CN"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We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want</a:t>
            </a:r>
            <a:r>
              <a:rPr lang="zh-CN" altLang="en-US" sz="1200" kern="1200" dirty="0" smtClean="0">
                <a:solidFill>
                  <a:schemeClr val="tx1"/>
                </a:solidFill>
                <a:effectLst/>
                <a:latin typeface="+mn-lt"/>
                <a:ea typeface="+mn-ea"/>
                <a:cs typeface="+mn-cs"/>
              </a:rPr>
              <a:t> </a:t>
            </a:r>
            <a:r>
              <a:rPr lang="en-US" altLang="zh-CN" sz="1200" b="1" kern="1200" dirty="0" smtClean="0">
                <a:solidFill>
                  <a:schemeClr val="tx1"/>
                </a:solidFill>
                <a:effectLst/>
                <a:latin typeface="+mn-lt"/>
                <a:ea typeface="+mn-ea"/>
                <a:cs typeface="+mn-cs"/>
              </a:rPr>
              <a:t>both</a:t>
            </a:r>
            <a:r>
              <a:rPr lang="zh-CN" altLang="en-US" sz="1200" b="1" kern="1200" dirty="0" smtClean="0">
                <a:solidFill>
                  <a:schemeClr val="tx1"/>
                </a:solidFill>
                <a:effectLst/>
                <a:latin typeface="+mn-lt"/>
                <a:ea typeface="+mn-ea"/>
                <a:cs typeface="+mn-cs"/>
              </a:rPr>
              <a:t> </a:t>
            </a:r>
            <a:r>
              <a:rPr lang="en-US" altLang="zh-CN" sz="1200" b="1" kern="1200" dirty="0" smtClean="0">
                <a:solidFill>
                  <a:schemeClr val="tx1"/>
                </a:solidFill>
                <a:effectLst/>
                <a:latin typeface="+mn-lt"/>
                <a:ea typeface="+mn-ea"/>
                <a:cs typeface="+mn-cs"/>
              </a:rPr>
              <a:t>data</a:t>
            </a:r>
            <a:r>
              <a:rPr lang="zh-CN" altLang="en-US" sz="1200" b="1" kern="1200" dirty="0" smtClean="0">
                <a:solidFill>
                  <a:schemeClr val="tx1"/>
                </a:solidFill>
                <a:effectLst/>
                <a:latin typeface="+mn-lt"/>
                <a:ea typeface="+mn-ea"/>
                <a:cs typeface="+mn-cs"/>
              </a:rPr>
              <a:t> </a:t>
            </a:r>
            <a:r>
              <a:rPr lang="en-US" altLang="zh-CN" sz="1200" b="1" kern="1200" dirty="0" smtClean="0">
                <a:solidFill>
                  <a:schemeClr val="tx1"/>
                </a:solidFill>
                <a:effectLst/>
                <a:latin typeface="+mn-lt"/>
                <a:ea typeface="+mn-ea"/>
                <a:cs typeface="+mn-cs"/>
              </a:rPr>
              <a:t>and</a:t>
            </a:r>
            <a:r>
              <a:rPr lang="zh-CN" altLang="en-US" sz="1200" b="1" kern="1200" baseline="0" dirty="0" smtClean="0">
                <a:solidFill>
                  <a:schemeClr val="tx1"/>
                </a:solidFill>
                <a:effectLst/>
                <a:latin typeface="+mn-lt"/>
                <a:ea typeface="+mn-ea"/>
                <a:cs typeface="+mn-cs"/>
              </a:rPr>
              <a:t> </a:t>
            </a:r>
            <a:r>
              <a:rPr lang="en-US" altLang="zh-CN" sz="1200" b="1" kern="1200" baseline="0" dirty="0" smtClean="0">
                <a:solidFill>
                  <a:schemeClr val="tx1"/>
                </a:solidFill>
                <a:effectLst/>
                <a:latin typeface="+mn-lt"/>
                <a:ea typeface="+mn-ea"/>
                <a:cs typeface="+mn-cs"/>
              </a:rPr>
              <a:t>analytics</a:t>
            </a:r>
            <a:r>
              <a:rPr lang="zh-CN" altLang="en-US" sz="1200" b="1"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of</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dynamic</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cellular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protocol</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behaviors</a:t>
            </a:r>
            <a:r>
              <a:rPr lang="zh-CN" altLang="en-US" sz="1200" kern="1200" baseline="0" dirty="0" smtClean="0">
                <a:solidFill>
                  <a:schemeClr val="tx1"/>
                </a:solidFill>
                <a:effectLst/>
                <a:latin typeface="+mn-lt"/>
                <a:ea typeface="+mn-ea"/>
                <a:cs typeface="+mn-cs"/>
              </a:rPr>
              <a:t> </a:t>
            </a:r>
            <a:r>
              <a:rPr lang="en-US" altLang="zh-CN" sz="1200" b="1" kern="1200" baseline="0" dirty="0" smtClean="0">
                <a:solidFill>
                  <a:schemeClr val="tx1"/>
                </a:solidFill>
                <a:effectLst/>
                <a:latin typeface="+mn-lt"/>
                <a:ea typeface="+mn-ea"/>
                <a:cs typeface="+mn-cs"/>
              </a:rPr>
              <a:t>at</a:t>
            </a:r>
            <a:r>
              <a:rPr lang="zh-CN" altLang="en-US" sz="1200" b="1" kern="1200" baseline="0" dirty="0" smtClean="0">
                <a:solidFill>
                  <a:schemeClr val="tx1"/>
                </a:solidFill>
                <a:effectLst/>
                <a:latin typeface="+mn-lt"/>
                <a:ea typeface="+mn-ea"/>
                <a:cs typeface="+mn-cs"/>
              </a:rPr>
              <a:t> </a:t>
            </a:r>
            <a:r>
              <a:rPr lang="en-US" altLang="zh-CN" sz="1200" b="1" kern="1200" baseline="0" dirty="0" smtClean="0">
                <a:solidFill>
                  <a:schemeClr val="tx1"/>
                </a:solidFill>
                <a:effectLst/>
                <a:latin typeface="+mn-lt"/>
                <a:ea typeface="+mn-ea"/>
                <a:cs typeface="+mn-cs"/>
              </a:rPr>
              <a:t>software</a:t>
            </a:r>
            <a:r>
              <a:rPr lang="zh-CN" altLang="en-US" sz="1200" b="1" kern="1200" baseline="0" dirty="0" smtClean="0">
                <a:solidFill>
                  <a:schemeClr val="tx1"/>
                </a:solidFill>
                <a:effectLst/>
                <a:latin typeface="+mn-lt"/>
                <a:ea typeface="+mn-ea"/>
                <a:cs typeface="+mn-cs"/>
              </a:rPr>
              <a:t> </a:t>
            </a:r>
            <a:r>
              <a:rPr lang="en-US" altLang="zh-CN" sz="1200" b="1" kern="1200" baseline="0" dirty="0" smtClean="0">
                <a:solidFill>
                  <a:schemeClr val="tx1"/>
                </a:solidFill>
                <a:effectLst/>
                <a:latin typeface="+mn-lt"/>
                <a:ea typeface="+mn-ea"/>
                <a:cs typeface="+mn-cs"/>
              </a:rPr>
              <a:t>space inside</a:t>
            </a:r>
            <a:r>
              <a:rPr lang="zh-CN" altLang="en-US" sz="1200" b="1" kern="1200" baseline="0" dirty="0" smtClean="0">
                <a:solidFill>
                  <a:schemeClr val="tx1"/>
                </a:solidFill>
                <a:effectLst/>
                <a:latin typeface="+mn-lt"/>
                <a:ea typeface="+mn-ea"/>
                <a:cs typeface="+mn-cs"/>
              </a:rPr>
              <a:t> </a:t>
            </a:r>
            <a:r>
              <a:rPr lang="en-US" altLang="zh-CN" sz="1200" b="1" kern="1200" baseline="0" dirty="0" smtClean="0">
                <a:solidFill>
                  <a:schemeClr val="tx1"/>
                </a:solidFill>
                <a:effectLst/>
                <a:latin typeface="+mn-lt"/>
                <a:ea typeface="+mn-ea"/>
                <a:cs typeface="+mn-cs"/>
              </a:rPr>
              <a:t>our</a:t>
            </a:r>
            <a:r>
              <a:rPr lang="zh-CN" altLang="en-US" sz="1200" b="1" kern="1200" baseline="0" dirty="0" smtClean="0">
                <a:solidFill>
                  <a:schemeClr val="tx1"/>
                </a:solidFill>
                <a:effectLst/>
                <a:latin typeface="+mn-lt"/>
                <a:ea typeface="+mn-ea"/>
                <a:cs typeface="+mn-cs"/>
              </a:rPr>
              <a:t> </a:t>
            </a:r>
            <a:r>
              <a:rPr lang="en-US" altLang="zh-CN" sz="1200" b="1" kern="1200" baseline="0" dirty="0" smtClean="0">
                <a:solidFill>
                  <a:schemeClr val="tx1"/>
                </a:solidFill>
                <a:effectLst/>
                <a:latin typeface="+mn-lt"/>
                <a:ea typeface="+mn-ea"/>
                <a:cs typeface="+mn-cs"/>
              </a:rPr>
              <a:t>phones</a:t>
            </a:r>
            <a:r>
              <a:rPr lang="en-US" altLang="zh-CN" sz="1200" kern="1200" baseline="0" dirty="0" smtClean="0">
                <a:solidFill>
                  <a:schemeClr val="tx1"/>
                </a:solidFill>
                <a:effectLst/>
                <a:latin typeface="+mn-lt"/>
                <a:ea typeface="+mn-ea"/>
                <a:cs typeface="+mn-cs"/>
              </a:rPr>
              <a:t>.</a:t>
            </a:r>
          </a:p>
          <a:p>
            <a:endParaRPr lang="en-US" altLang="zh-CN"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smtClean="0">
                <a:solidFill>
                  <a:schemeClr val="tx1"/>
                </a:solidFill>
                <a:effectLst/>
                <a:latin typeface="+mn-lt"/>
                <a:ea typeface="+mn-ea"/>
                <a:cs typeface="+mn-cs"/>
              </a:rPr>
              <a:t>With</a:t>
            </a:r>
            <a:r>
              <a:rPr lang="zh-CN" altLang="en-US" sz="1200" b="1" i="0" kern="1200" baseline="0" dirty="0" smtClean="0">
                <a:solidFill>
                  <a:schemeClr val="tx1"/>
                </a:solidFill>
                <a:effectLst/>
                <a:latin typeface="+mn-lt"/>
                <a:ea typeface="+mn-ea"/>
                <a:cs typeface="+mn-cs"/>
              </a:rPr>
              <a:t> </a:t>
            </a:r>
            <a:r>
              <a:rPr lang="en-US" altLang="zh-CN" sz="1200" b="1" i="0" kern="1200" baseline="0" dirty="0" smtClean="0">
                <a:solidFill>
                  <a:schemeClr val="tx1"/>
                </a:solidFill>
                <a:effectLst/>
                <a:latin typeface="+mn-lt"/>
                <a:ea typeface="+mn-ea"/>
                <a:cs typeface="+mn-cs"/>
              </a:rPr>
              <a:t>this</a:t>
            </a:r>
            <a:r>
              <a:rPr lang="zh-CN" altLang="en-US" sz="1200" b="1" i="0" kern="1200" baseline="0" dirty="0" smtClean="0">
                <a:solidFill>
                  <a:schemeClr val="tx1"/>
                </a:solidFill>
                <a:effectLst/>
                <a:latin typeface="+mn-lt"/>
                <a:ea typeface="+mn-ea"/>
                <a:cs typeface="+mn-cs"/>
              </a:rPr>
              <a:t> </a:t>
            </a:r>
            <a:r>
              <a:rPr lang="en-US" altLang="zh-CN" sz="1200" b="1" i="0" kern="1200" baseline="0" dirty="0" smtClean="0">
                <a:solidFill>
                  <a:schemeClr val="tx1"/>
                </a:solidFill>
                <a:effectLst/>
                <a:latin typeface="+mn-lt"/>
                <a:ea typeface="+mn-ea"/>
                <a:cs typeface="+mn-cs"/>
              </a:rPr>
              <a:t>capability</a:t>
            </a:r>
            <a:r>
              <a:rPr lang="en-US" sz="1200" b="1" i="0" kern="1200" dirty="0" smtClean="0">
                <a:solidFill>
                  <a:schemeClr val="tx1"/>
                </a:solidFill>
                <a:effectLst/>
                <a:latin typeface="+mn-lt"/>
                <a:ea typeface="+mn-ea"/>
                <a:cs typeface="+mn-cs"/>
              </a:rPr>
              <a:t>,</a:t>
            </a:r>
            <a:r>
              <a:rPr lang="zh-CN" altLang="en-US" sz="1200" b="1" i="0" kern="1200" baseline="0" dirty="0" smtClean="0">
                <a:solidFill>
                  <a:schemeClr val="tx1"/>
                </a:solidFill>
                <a:effectLst/>
                <a:latin typeface="+mn-lt"/>
                <a:ea typeface="+mn-ea"/>
                <a:cs typeface="+mn-cs"/>
              </a:rPr>
              <a:t> </a:t>
            </a:r>
            <a:r>
              <a:rPr lang="en-US" altLang="zh-CN" sz="1200" b="1" i="0" kern="1200" baseline="0" dirty="0" smtClean="0">
                <a:solidFill>
                  <a:schemeClr val="tx1"/>
                </a:solidFill>
                <a:effectLst/>
                <a:latin typeface="+mn-lt"/>
                <a:ea typeface="+mn-ea"/>
                <a:cs typeface="+mn-cs"/>
              </a:rPr>
              <a:t>we</a:t>
            </a:r>
            <a:r>
              <a:rPr lang="zh-CN" altLang="en-US" sz="1200" b="1" i="0" kern="1200" baseline="0" dirty="0" smtClean="0">
                <a:solidFill>
                  <a:schemeClr val="tx1"/>
                </a:solidFill>
                <a:effectLst/>
                <a:latin typeface="+mn-lt"/>
                <a:ea typeface="+mn-ea"/>
                <a:cs typeface="+mn-cs"/>
              </a:rPr>
              <a:t> </a:t>
            </a:r>
            <a:r>
              <a:rPr lang="en-US" altLang="zh-CN" sz="1200" b="1" i="0" kern="1200" baseline="0" dirty="0" smtClean="0">
                <a:solidFill>
                  <a:schemeClr val="tx1"/>
                </a:solidFill>
                <a:effectLst/>
                <a:latin typeface="+mn-lt"/>
                <a:ea typeface="+mn-ea"/>
                <a:cs typeface="+mn-cs"/>
              </a:rPr>
              <a:t>could</a:t>
            </a:r>
            <a:r>
              <a:rPr lang="zh-CN" altLang="en-US" sz="1200" b="1" i="0" kern="1200" baseline="0" dirty="0" smtClean="0">
                <a:solidFill>
                  <a:schemeClr val="tx1"/>
                </a:solidFill>
                <a:effectLst/>
                <a:latin typeface="+mn-lt"/>
                <a:ea typeface="+mn-ea"/>
                <a:cs typeface="+mn-cs"/>
              </a:rPr>
              <a:t> </a:t>
            </a:r>
            <a:r>
              <a:rPr lang="en-US" altLang="zh-CN" sz="1200" b="1" i="0" kern="1200" baseline="0" dirty="0" smtClean="0">
                <a:solidFill>
                  <a:schemeClr val="tx1"/>
                </a:solidFill>
                <a:effectLst/>
                <a:latin typeface="+mn-lt"/>
                <a:ea typeface="+mn-ea"/>
                <a:cs typeface="+mn-cs"/>
              </a:rPr>
              <a:t>not</a:t>
            </a:r>
            <a:r>
              <a:rPr lang="zh-CN" altLang="en-US" sz="1200" b="1" i="0" kern="1200" baseline="0" dirty="0" smtClean="0">
                <a:solidFill>
                  <a:schemeClr val="tx1"/>
                </a:solidFill>
                <a:effectLst/>
                <a:latin typeface="+mn-lt"/>
                <a:ea typeface="+mn-ea"/>
                <a:cs typeface="+mn-cs"/>
              </a:rPr>
              <a:t> </a:t>
            </a:r>
            <a:r>
              <a:rPr lang="en-US" altLang="zh-CN" sz="1200" b="1" i="0" kern="1200" baseline="0" dirty="0" smtClean="0">
                <a:solidFill>
                  <a:schemeClr val="tx1"/>
                </a:solidFill>
                <a:effectLst/>
                <a:latin typeface="+mn-lt"/>
                <a:ea typeface="+mn-ea"/>
                <a:cs typeface="+mn-cs"/>
              </a:rPr>
              <a:t>only</a:t>
            </a:r>
            <a:r>
              <a:rPr lang="zh-CN" altLang="en-US" sz="1200" b="1" i="0" kern="1200" baseline="0" dirty="0" smtClean="0">
                <a:solidFill>
                  <a:schemeClr val="tx1"/>
                </a:solidFill>
                <a:effectLst/>
                <a:latin typeface="+mn-lt"/>
                <a:ea typeface="+mn-ea"/>
                <a:cs typeface="+mn-cs"/>
              </a:rPr>
              <a:t> </a:t>
            </a:r>
            <a:r>
              <a:rPr lang="en-US" altLang="zh-CN" sz="1200" b="1" i="0" kern="1200" baseline="0" dirty="0" smtClean="0">
                <a:solidFill>
                  <a:schemeClr val="tx1"/>
                </a:solidFill>
                <a:effectLst/>
                <a:latin typeface="+mn-lt"/>
                <a:ea typeface="+mn-ea"/>
                <a:cs typeface="+mn-cs"/>
              </a:rPr>
              <a:t>have</a:t>
            </a:r>
            <a:r>
              <a:rPr lang="zh-CN" altLang="en-US" sz="1200" b="1" i="0" kern="1200" baseline="0" dirty="0" smtClean="0">
                <a:solidFill>
                  <a:schemeClr val="tx1"/>
                </a:solidFill>
                <a:effectLst/>
                <a:latin typeface="+mn-lt"/>
                <a:ea typeface="+mn-ea"/>
                <a:cs typeface="+mn-cs"/>
              </a:rPr>
              <a:t> </a:t>
            </a:r>
            <a:r>
              <a:rPr lang="en-US" altLang="zh-CN" sz="1200" b="1" i="0" kern="1200" baseline="0" dirty="0" smtClean="0">
                <a:solidFill>
                  <a:schemeClr val="tx1"/>
                </a:solidFill>
                <a:effectLst/>
                <a:latin typeface="+mn-lt"/>
                <a:ea typeface="+mn-ea"/>
                <a:cs typeface="+mn-cs"/>
              </a:rPr>
              <a:t>direct</a:t>
            </a:r>
            <a:r>
              <a:rPr lang="zh-CN" altLang="en-US" sz="1200" b="1" i="0" kern="1200" baseline="0" dirty="0" smtClean="0">
                <a:solidFill>
                  <a:schemeClr val="tx1"/>
                </a:solidFill>
                <a:effectLst/>
                <a:latin typeface="+mn-lt"/>
                <a:ea typeface="+mn-ea"/>
                <a:cs typeface="+mn-cs"/>
              </a:rPr>
              <a:t> </a:t>
            </a:r>
            <a:r>
              <a:rPr lang="en-US" altLang="zh-CN" sz="1200" b="1" i="0" kern="1200" baseline="0" dirty="0" smtClean="0">
                <a:solidFill>
                  <a:schemeClr val="tx1"/>
                </a:solidFill>
                <a:effectLst/>
                <a:latin typeface="+mn-lt"/>
                <a:ea typeface="+mn-ea"/>
                <a:cs typeface="+mn-cs"/>
              </a:rPr>
              <a:t>hints</a:t>
            </a:r>
            <a:r>
              <a:rPr lang="zh-CN" altLang="en-US" sz="1200" b="1" i="0" kern="1200" baseline="0" dirty="0" smtClean="0">
                <a:solidFill>
                  <a:schemeClr val="tx1"/>
                </a:solidFill>
                <a:effectLst/>
                <a:latin typeface="+mn-lt"/>
                <a:ea typeface="+mn-ea"/>
                <a:cs typeface="+mn-cs"/>
              </a:rPr>
              <a:t> </a:t>
            </a:r>
            <a:r>
              <a:rPr lang="en-US" altLang="zh-CN" sz="1200" b="1" i="0" kern="1200" baseline="0" dirty="0" smtClean="0">
                <a:solidFill>
                  <a:schemeClr val="tx1"/>
                </a:solidFill>
                <a:effectLst/>
                <a:latin typeface="+mn-lt"/>
                <a:ea typeface="+mn-ea"/>
                <a:cs typeface="+mn-cs"/>
              </a:rPr>
              <a:t>to</a:t>
            </a:r>
            <a:r>
              <a:rPr lang="zh-CN" altLang="en-US" sz="1200" b="1" i="0" kern="1200" baseline="0" dirty="0" smtClean="0">
                <a:solidFill>
                  <a:schemeClr val="tx1"/>
                </a:solidFill>
                <a:effectLst/>
                <a:latin typeface="+mn-lt"/>
                <a:ea typeface="+mn-ea"/>
                <a:cs typeface="+mn-cs"/>
              </a:rPr>
              <a:t> </a:t>
            </a:r>
            <a:r>
              <a:rPr lang="en-US" altLang="zh-CN" sz="1200" b="1" i="0" kern="1200" baseline="0" dirty="0" smtClean="0">
                <a:solidFill>
                  <a:schemeClr val="tx1"/>
                </a:solidFill>
                <a:effectLst/>
                <a:latin typeface="+mn-lt"/>
                <a:ea typeface="+mn-ea"/>
                <a:cs typeface="+mn-cs"/>
              </a:rPr>
              <a:t>resolve</a:t>
            </a:r>
            <a:r>
              <a:rPr lang="zh-CN" altLang="en-US" sz="1200" b="1" i="0" kern="1200" baseline="0" dirty="0" smtClean="0">
                <a:solidFill>
                  <a:schemeClr val="tx1"/>
                </a:solidFill>
                <a:effectLst/>
                <a:latin typeface="+mn-lt"/>
                <a:ea typeface="+mn-ea"/>
                <a:cs typeface="+mn-cs"/>
              </a:rPr>
              <a:t> </a:t>
            </a:r>
            <a:r>
              <a:rPr lang="en-US" altLang="zh-CN" sz="1200" b="1" i="0" kern="1200" baseline="0" dirty="0" smtClean="0">
                <a:solidFill>
                  <a:schemeClr val="tx1"/>
                </a:solidFill>
                <a:effectLst/>
                <a:latin typeface="+mn-lt"/>
                <a:ea typeface="+mn-ea"/>
                <a:cs typeface="+mn-cs"/>
              </a:rPr>
              <a:t>these problems,</a:t>
            </a:r>
            <a:r>
              <a:rPr lang="zh-CN" altLang="en-US" sz="1200" b="1" i="0" kern="1200" baseline="0" dirty="0" smtClean="0">
                <a:solidFill>
                  <a:schemeClr val="tx1"/>
                </a:solidFill>
                <a:effectLst/>
                <a:latin typeface="+mn-lt"/>
                <a:ea typeface="+mn-ea"/>
                <a:cs typeface="+mn-cs"/>
              </a:rPr>
              <a:t> </a:t>
            </a:r>
            <a:r>
              <a:rPr lang="en-US" altLang="zh-CN" sz="1200" b="1" i="0" kern="1200" baseline="0" dirty="0" smtClean="0">
                <a:solidFill>
                  <a:schemeClr val="tx1"/>
                </a:solidFill>
                <a:effectLst/>
                <a:latin typeface="+mn-lt"/>
                <a:ea typeface="+mn-ea"/>
                <a:cs typeface="+mn-cs"/>
              </a:rPr>
              <a:t>but</a:t>
            </a:r>
            <a:r>
              <a:rPr lang="zh-CN" altLang="en-US" sz="1200" b="1" i="0" kern="1200" baseline="0" dirty="0" smtClean="0">
                <a:solidFill>
                  <a:schemeClr val="tx1"/>
                </a:solidFill>
                <a:effectLst/>
                <a:latin typeface="+mn-lt"/>
                <a:ea typeface="+mn-ea"/>
                <a:cs typeface="+mn-cs"/>
              </a:rPr>
              <a:t> </a:t>
            </a:r>
            <a:r>
              <a:rPr lang="en-US" altLang="zh-CN" sz="1200" b="1" i="0" kern="1200" baseline="0" dirty="0" smtClean="0">
                <a:solidFill>
                  <a:schemeClr val="tx1"/>
                </a:solidFill>
                <a:effectLst/>
                <a:latin typeface="+mn-lt"/>
                <a:ea typeface="+mn-ea"/>
                <a:cs typeface="+mn-cs"/>
              </a:rPr>
              <a:t>also</a:t>
            </a:r>
            <a:r>
              <a:rPr lang="zh-CN" altLang="en-US" sz="1200" b="1" i="0" kern="1200" baseline="0" dirty="0" smtClean="0">
                <a:solidFill>
                  <a:schemeClr val="tx1"/>
                </a:solidFill>
                <a:effectLst/>
                <a:latin typeface="+mn-lt"/>
                <a:ea typeface="+mn-ea"/>
                <a:cs typeface="+mn-cs"/>
              </a:rPr>
              <a:t> </a:t>
            </a:r>
            <a:r>
              <a:rPr lang="en-US" altLang="zh-CN" sz="1200" b="1" i="0" kern="1200" baseline="0" dirty="0" smtClean="0">
                <a:solidFill>
                  <a:schemeClr val="tx1"/>
                </a:solidFill>
                <a:effectLst/>
                <a:latin typeface="+mn-lt"/>
                <a:ea typeface="+mn-ea"/>
                <a:cs typeface="+mn-cs"/>
              </a:rPr>
              <a:t>stimulate</a:t>
            </a:r>
            <a:r>
              <a:rPr lang="zh-CN" altLang="en-US" sz="1200" b="1" i="0" kern="1200" baseline="0" dirty="0" smtClean="0">
                <a:solidFill>
                  <a:schemeClr val="tx1"/>
                </a:solidFill>
                <a:effectLst/>
                <a:latin typeface="+mn-lt"/>
                <a:ea typeface="+mn-ea"/>
                <a:cs typeface="+mn-cs"/>
              </a:rPr>
              <a:t> </a:t>
            </a:r>
            <a:r>
              <a:rPr lang="en-US" altLang="zh-CN" sz="1200" b="1" i="0" kern="1200" dirty="0" smtClean="0">
                <a:solidFill>
                  <a:schemeClr val="tx1"/>
                </a:solidFill>
                <a:effectLst/>
                <a:latin typeface="+mn-lt"/>
                <a:ea typeface="+mn-ea"/>
                <a:cs typeface="+mn-cs"/>
              </a:rPr>
              <a:t>many</a:t>
            </a:r>
            <a:r>
              <a:rPr lang="zh-CN" altLang="en-US" sz="1200" b="1"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new research </a:t>
            </a:r>
            <a:r>
              <a:rPr lang="en-US" altLang="zh-CN" sz="1200" b="1" i="0" kern="1200" dirty="0" smtClean="0">
                <a:solidFill>
                  <a:schemeClr val="tx1"/>
                </a:solidFill>
                <a:effectLst/>
                <a:latin typeface="+mn-lt"/>
                <a:ea typeface="+mn-ea"/>
                <a:cs typeface="+mn-cs"/>
              </a:rPr>
              <a:t>opportunities</a:t>
            </a:r>
            <a:r>
              <a:rPr lang="zh-CN" altLang="en-US" sz="1200" b="1" i="0" kern="1200" dirty="0" smtClean="0">
                <a:solidFill>
                  <a:schemeClr val="tx1"/>
                </a:solidFill>
                <a:effectLst/>
                <a:latin typeface="+mn-lt"/>
                <a:ea typeface="+mn-ea"/>
                <a:cs typeface="+mn-cs"/>
              </a:rPr>
              <a:t> </a:t>
            </a:r>
            <a:r>
              <a:rPr lang="en-US" altLang="zh-CN" sz="1200" b="1" i="0" kern="1200" dirty="0" smtClean="0">
                <a:solidFill>
                  <a:schemeClr val="tx1"/>
                </a:solidFill>
                <a:effectLst/>
                <a:latin typeface="+mn-lt"/>
                <a:ea typeface="+mn-ea"/>
                <a:cs typeface="+mn-cs"/>
              </a:rPr>
              <a:t>in</a:t>
            </a:r>
            <a:r>
              <a:rPr lang="zh-CN" altLang="en-US" sz="1200" b="1" i="0" kern="1200" dirty="0" smtClean="0">
                <a:solidFill>
                  <a:schemeClr val="tx1"/>
                </a:solidFill>
                <a:effectLst/>
                <a:latin typeface="+mn-lt"/>
                <a:ea typeface="+mn-ea"/>
                <a:cs typeface="+mn-cs"/>
              </a:rPr>
              <a:t> </a:t>
            </a:r>
            <a:r>
              <a:rPr lang="en-US" altLang="zh-CN" sz="1200" b="1" i="0" kern="1200" dirty="0" smtClean="0">
                <a:solidFill>
                  <a:schemeClr val="tx1"/>
                </a:solidFill>
                <a:effectLst/>
                <a:latin typeface="+mn-lt"/>
                <a:ea typeface="+mn-ea"/>
                <a:cs typeface="+mn-cs"/>
              </a:rPr>
              <a:t>the</a:t>
            </a:r>
            <a:r>
              <a:rPr lang="zh-CN" altLang="en-US" sz="1200" b="1" i="0" kern="1200" dirty="0" smtClean="0">
                <a:solidFill>
                  <a:schemeClr val="tx1"/>
                </a:solidFill>
                <a:effectLst/>
                <a:latin typeface="+mn-lt"/>
                <a:ea typeface="+mn-ea"/>
                <a:cs typeface="+mn-cs"/>
              </a:rPr>
              <a:t> </a:t>
            </a:r>
            <a:r>
              <a:rPr lang="en-US" altLang="zh-CN" sz="1200" b="1" i="0" kern="1200" dirty="0" smtClean="0">
                <a:solidFill>
                  <a:schemeClr val="tx1"/>
                </a:solidFill>
                <a:effectLst/>
                <a:latin typeface="+mn-lt"/>
                <a:ea typeface="+mn-ea"/>
                <a:cs typeface="+mn-cs"/>
              </a:rPr>
              <a:t>cellular</a:t>
            </a:r>
            <a:r>
              <a:rPr lang="zh-CN" altLang="en-US" sz="1200" b="1" i="0" kern="1200" dirty="0" smtClean="0">
                <a:solidFill>
                  <a:schemeClr val="tx1"/>
                </a:solidFill>
                <a:effectLst/>
                <a:latin typeface="+mn-lt"/>
                <a:ea typeface="+mn-ea"/>
                <a:cs typeface="+mn-cs"/>
              </a:rPr>
              <a:t> </a:t>
            </a:r>
            <a:r>
              <a:rPr lang="en-US" altLang="zh-CN" sz="1200" b="1" i="0" kern="1200" dirty="0" smtClean="0">
                <a:solidFill>
                  <a:schemeClr val="tx1"/>
                </a:solidFill>
                <a:effectLst/>
                <a:latin typeface="+mn-lt"/>
                <a:ea typeface="+mn-ea"/>
                <a:cs typeface="+mn-cs"/>
              </a:rPr>
              <a:t>world</a:t>
            </a:r>
            <a:r>
              <a:rPr lang="en-US" sz="1200" b="1" i="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i="0" kern="1200" baseline="0" dirty="0" smtClean="0">
                <a:solidFill>
                  <a:schemeClr val="tx1"/>
                </a:solidFill>
                <a:effectLst/>
                <a:latin typeface="+mn-lt"/>
                <a:ea typeface="+mn-ea"/>
                <a:cs typeface="+mn-cs"/>
              </a:rPr>
              <a:t>In</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the</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end</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of</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the</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talk,</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I</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will</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show</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some</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of</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new</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research</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opportunities</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with</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this</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capability.</a:t>
            </a:r>
            <a:r>
              <a:rPr lang="zh-CN" altLang="en-US" sz="1200" i="0" kern="1200" baseline="0" dirty="0" smtClean="0">
                <a:solidFill>
                  <a:schemeClr val="tx1"/>
                </a:solidFill>
                <a:effectLst/>
                <a:latin typeface="+mn-lt"/>
                <a:ea typeface="+mn-ea"/>
                <a:cs typeface="+mn-cs"/>
              </a:rPr>
              <a:t> </a:t>
            </a:r>
            <a:endParaRPr lang="en-US" altLang="zh-CN" sz="120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i="0" kern="1200" baseline="0" dirty="0" smtClean="0">
                <a:solidFill>
                  <a:schemeClr val="tx1"/>
                </a:solidFill>
                <a:effectLst/>
                <a:latin typeface="+mn-lt"/>
                <a:ea typeface="+mn-ea"/>
                <a:cs typeface="+mn-cs"/>
              </a:rPr>
              <a:t>But</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now</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let’s</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focus</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on</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how</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to</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solve</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this</a:t>
            </a:r>
            <a:r>
              <a:rPr lang="zh-CN" altLang="en-US" sz="1200" i="0" kern="1200" baseline="0" dirty="0" smtClean="0">
                <a:solidFill>
                  <a:schemeClr val="tx1"/>
                </a:solidFill>
                <a:effectLst/>
                <a:latin typeface="+mn-lt"/>
                <a:ea typeface="+mn-ea"/>
                <a:cs typeface="+mn-cs"/>
              </a:rPr>
              <a:t> </a:t>
            </a:r>
            <a:r>
              <a:rPr lang="en-US" altLang="zh-CN" sz="1200" i="0" kern="1200" baseline="0" dirty="0" smtClean="0">
                <a:solidFill>
                  <a:schemeClr val="tx1"/>
                </a:solidFill>
                <a:effectLst/>
                <a:latin typeface="+mn-lt"/>
                <a:ea typeface="+mn-ea"/>
                <a:cs typeface="+mn-cs"/>
              </a:rPr>
              <a:t>problem.</a:t>
            </a:r>
            <a:r>
              <a:rPr lang="en-US" sz="1200" i="0" kern="1200" baseline="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B1EB7D0-1BDE-FF42-810C-E3E793CC31CD}" type="slidenum">
              <a:rPr lang="en-US" smtClean="0"/>
              <a:t>6</a:t>
            </a:fld>
            <a:endParaRPr lang="en-US"/>
          </a:p>
        </p:txBody>
      </p:sp>
    </p:spTree>
    <p:extLst>
      <p:ext uri="{BB962C8B-B14F-4D97-AF65-F5344CB8AC3E}">
        <p14:creationId xmlns:p14="http://schemas.microsoft.com/office/powerpoint/2010/main" val="1170079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1" kern="1200" dirty="0" smtClean="0">
                <a:solidFill>
                  <a:schemeClr val="tx1"/>
                </a:solidFill>
                <a:effectLst/>
                <a:latin typeface="+mn-lt"/>
                <a:ea typeface="+mn-ea"/>
                <a:cs typeface="+mn-cs"/>
              </a:rPr>
              <a:t>Actually</a:t>
            </a:r>
            <a:r>
              <a:rPr lang="en-US" sz="1200" b="1" kern="1200" dirty="0" smtClean="0">
                <a:solidFill>
                  <a:schemeClr val="tx1"/>
                </a:solidFill>
                <a:effectLst/>
                <a:latin typeface="+mn-lt"/>
                <a:ea typeface="+mn-ea"/>
                <a:cs typeface="+mn-cs"/>
              </a:rPr>
              <a:t>, this is not </a:t>
            </a:r>
            <a:r>
              <a:rPr lang="en-US" altLang="zh-CN" sz="1200" b="1" kern="1200" dirty="0" smtClean="0">
                <a:solidFill>
                  <a:schemeClr val="tx1"/>
                </a:solidFill>
                <a:effectLst/>
                <a:latin typeface="+mn-lt"/>
                <a:ea typeface="+mn-ea"/>
                <a:cs typeface="+mn-cs"/>
              </a:rPr>
              <a:t>a</a:t>
            </a:r>
            <a:r>
              <a:rPr lang="en-US" sz="1200" b="1" kern="1200" dirty="0" smtClean="0">
                <a:solidFill>
                  <a:schemeClr val="tx1"/>
                </a:solidFill>
                <a:effectLst/>
                <a:latin typeface="+mn-lt"/>
                <a:ea typeface="+mn-ea"/>
                <a:cs typeface="+mn-cs"/>
              </a:rPr>
              <a:t> simple</a:t>
            </a:r>
            <a:r>
              <a:rPr lang="zh-CN" altLang="en-US" sz="1200" b="1" kern="1200" dirty="0" smtClean="0">
                <a:solidFill>
                  <a:schemeClr val="tx1"/>
                </a:solidFill>
                <a:effectLst/>
                <a:latin typeface="+mn-lt"/>
                <a:ea typeface="+mn-ea"/>
                <a:cs typeface="+mn-cs"/>
              </a:rPr>
              <a:t> </a:t>
            </a:r>
            <a:r>
              <a:rPr lang="en-US" altLang="zh-CN" sz="1200" b="1" kern="1200" dirty="0" smtClean="0">
                <a:solidFill>
                  <a:schemeClr val="tx1"/>
                </a:solidFill>
                <a:effectLst/>
                <a:latin typeface="+mn-lt"/>
                <a:ea typeface="+mn-ea"/>
                <a:cs typeface="+mn-cs"/>
              </a:rPr>
              <a:t>task</a:t>
            </a:r>
            <a:r>
              <a:rPr lang="en-US" sz="1200" b="1" kern="1200" dirty="0" smtClean="0">
                <a:solidFill>
                  <a:schemeClr val="tx1"/>
                </a:solidFill>
                <a:effectLst/>
                <a:latin typeface="+mn-lt"/>
                <a:ea typeface="+mn-ea"/>
                <a:cs typeface="+mn-cs"/>
              </a:rPr>
              <a:t>. </a:t>
            </a:r>
          </a:p>
          <a:p>
            <a:r>
              <a:rPr lang="en-US" altLang="zh-CN" sz="1200" kern="1200" dirty="0" smtClean="0">
                <a:solidFill>
                  <a:schemeClr val="tx1"/>
                </a:solidFill>
                <a:effectLst/>
                <a:latin typeface="+mn-lt"/>
                <a:ea typeface="+mn-ea"/>
                <a:cs typeface="+mn-cs"/>
              </a:rPr>
              <a:t>To</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achieve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we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need</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tool</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with</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five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features.</a:t>
            </a:r>
            <a:endParaRPr lang="en-US"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We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need</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to</a:t>
            </a:r>
            <a:r>
              <a:rPr lang="en-US" sz="1200" kern="1200" baseline="0" dirty="0" smtClean="0">
                <a:solidFill>
                  <a:schemeClr val="tx1"/>
                </a:solidFill>
                <a:effectLst/>
                <a:latin typeface="+mn-lt"/>
                <a:ea typeface="+mn-ea"/>
                <a:cs typeface="+mn-cs"/>
              </a:rPr>
              <a:t> collect information from all cellular protocols, ranging from the physical layer, MAC layer, radio resource control, mobility management and data session management layers. </a:t>
            </a:r>
          </a:p>
          <a:p>
            <a:r>
              <a:rPr lang="en-US" sz="1200" kern="1200" baseline="0" dirty="0" smtClean="0">
                <a:solidFill>
                  <a:schemeClr val="tx1"/>
                </a:solidFill>
                <a:effectLst/>
                <a:latin typeface="+mn-lt"/>
                <a:ea typeface="+mn-ea"/>
                <a:cs typeface="+mn-cs"/>
              </a:rPr>
              <a:t>For each protocol, it can get fine-grained information such as state dynamics, configuration parameters and operation logics. </a:t>
            </a:r>
          </a:p>
          <a:p>
            <a:r>
              <a:rPr lang="en-US" sz="1200" kern="1200" baseline="0" dirty="0" smtClean="0">
                <a:solidFill>
                  <a:schemeClr val="tx1"/>
                </a:solidFill>
                <a:effectLst/>
                <a:latin typeface="+mn-lt"/>
                <a:ea typeface="+mn-ea"/>
                <a:cs typeface="+mn-cs"/>
              </a:rPr>
              <a:t>It can perform runtime analysis of each protocol.</a:t>
            </a:r>
          </a:p>
          <a:p>
            <a:r>
              <a:rPr lang="en-US" sz="1200" kern="1200" baseline="0" dirty="0" smtClean="0">
                <a:solidFill>
                  <a:schemeClr val="tx1"/>
                </a:solidFill>
                <a:effectLst/>
                <a:latin typeface="+mn-lt"/>
                <a:ea typeface="+mn-ea"/>
                <a:cs typeface="+mn-cs"/>
              </a:rPr>
              <a:t>To cover wide areas, both</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data</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collection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and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analytics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can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be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easily performed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scale anywhere anytime.</a:t>
            </a:r>
            <a:r>
              <a:rPr lang="zh-CN" altLang="en-US" sz="1200" kern="1200" baseline="0" dirty="0" smtClean="0">
                <a:solidFill>
                  <a:schemeClr val="tx1"/>
                </a:solidFill>
                <a:effectLst/>
                <a:latin typeface="+mn-lt"/>
                <a:ea typeface="+mn-ea"/>
                <a:cs typeface="+mn-cs"/>
              </a:rPr>
              <a:t> </a:t>
            </a: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All these features should be </a:t>
            </a:r>
            <a:r>
              <a:rPr lang="en-US" altLang="zh-CN" sz="1200" kern="1200" dirty="0" smtClean="0">
                <a:solidFill>
                  <a:schemeClr val="tx1"/>
                </a:solidFill>
                <a:effectLst/>
                <a:latin typeface="+mn-lt"/>
                <a:ea typeface="+mn-ea"/>
                <a:cs typeface="+mn-cs"/>
              </a:rPr>
              <a:t>achieved</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and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readily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deployable</a:t>
            </a:r>
            <a:r>
              <a:rPr lang="zh-CN" alt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inside the </a:t>
            </a:r>
            <a:r>
              <a:rPr lang="en-US" altLang="zh-CN" sz="1200" kern="1200" dirty="0" smtClean="0">
                <a:solidFill>
                  <a:schemeClr val="tx1"/>
                </a:solidFill>
                <a:effectLst/>
                <a:latin typeface="+mn-lt"/>
                <a:ea typeface="+mn-ea"/>
                <a:cs typeface="+mn-cs"/>
              </a:rPr>
              <a:t>our</a:t>
            </a:r>
            <a:r>
              <a:rPr lang="zh-CN" altLang="en-US" sz="1200" kern="1200" dirty="0" smtClean="0">
                <a:solidFill>
                  <a:schemeClr val="tx1"/>
                </a:solidFill>
                <a:effectLst/>
                <a:latin typeface="+mn-lt"/>
                <a:ea typeface="+mn-ea"/>
                <a:cs typeface="+mn-cs"/>
              </a:rPr>
              <a:t> </a:t>
            </a:r>
            <a:r>
              <a:rPr lang="en-US" altLang="zh-CN" sz="1200" b="1" kern="1200" dirty="0" smtClean="0">
                <a:solidFill>
                  <a:schemeClr val="tx1"/>
                </a:solidFill>
                <a:effectLst/>
                <a:latin typeface="+mn-lt"/>
                <a:ea typeface="+mn-ea"/>
                <a:cs typeface="+mn-cs"/>
              </a:rPr>
              <a:t>off-the-shelf</a:t>
            </a:r>
            <a:r>
              <a:rPr lang="zh-CN" alt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phone,</a:t>
            </a:r>
            <a:r>
              <a:rPr lang="en-US" sz="1200" kern="1200" baseline="0" dirty="0" smtClean="0">
                <a:solidFill>
                  <a:schemeClr val="tx1"/>
                </a:solidFill>
                <a:effectLst/>
                <a:latin typeface="+mn-lt"/>
                <a:ea typeface="+mn-ea"/>
                <a:cs typeface="+mn-cs"/>
              </a:rPr>
              <a:t> without extra hardware support. </a:t>
            </a:r>
          </a:p>
          <a:p>
            <a:r>
              <a:rPr lang="en-US" altLang="zh-CN" sz="1200" kern="1200" baseline="0" dirty="0" smtClean="0">
                <a:solidFill>
                  <a:schemeClr val="tx1"/>
                </a:solidFill>
                <a:effectLst/>
                <a:latin typeface="+mn-lt"/>
                <a:ea typeface="+mn-ea"/>
                <a:cs typeface="+mn-cs"/>
              </a:rPr>
              <a:t>Unfortunately,</a:t>
            </a:r>
            <a:r>
              <a:rPr lang="zh-CN" altLang="en-US"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no existing </a:t>
            </a:r>
            <a:r>
              <a:rPr lang="en-US" altLang="zh-CN" sz="1200" kern="1200" baseline="0" dirty="0" smtClean="0">
                <a:solidFill>
                  <a:schemeClr val="tx1"/>
                </a:solidFill>
                <a:effectLst/>
                <a:latin typeface="+mn-lt"/>
                <a:ea typeface="+mn-ea"/>
                <a:cs typeface="+mn-cs"/>
              </a:rPr>
              <a:t>approaches</a:t>
            </a:r>
            <a:r>
              <a:rPr lang="zh-CN" altLang="en-US"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can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satisfy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all</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of</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them</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and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achieve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our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goal</a:t>
            </a:r>
            <a:r>
              <a:rPr lang="en-US" sz="1200" kern="1200" baseline="0" dirty="0" smtClean="0">
                <a:solidFill>
                  <a:schemeClr val="tx1"/>
                </a:solidFill>
                <a:effectLst/>
                <a:latin typeface="+mn-lt"/>
                <a:ea typeface="+mn-ea"/>
                <a:cs typeface="+mn-cs"/>
              </a:rPr>
              <a:t>. </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7</a:t>
            </a:fld>
            <a:endParaRPr lang="en-US"/>
          </a:p>
        </p:txBody>
      </p:sp>
    </p:spTree>
    <p:extLst>
      <p:ext uri="{BB962C8B-B14F-4D97-AF65-F5344CB8AC3E}">
        <p14:creationId xmlns:p14="http://schemas.microsoft.com/office/powerpoint/2010/main" val="954408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this work, we present our solution, </a:t>
            </a:r>
            <a:r>
              <a:rPr lang="en-US" sz="1200" kern="1200" dirty="0" err="1" smtClean="0">
                <a:solidFill>
                  <a:schemeClr val="tx1"/>
                </a:solidFill>
                <a:effectLst/>
                <a:latin typeface="+mn-lt"/>
                <a:ea typeface="+mn-ea"/>
                <a:cs typeface="+mn-cs"/>
              </a:rPr>
              <a:t>MobileInsight</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err="1" smtClean="0">
                <a:solidFill>
                  <a:schemeClr val="tx1"/>
                </a:solidFill>
                <a:effectLst/>
                <a:latin typeface="+mn-lt"/>
                <a:ea typeface="+mn-ea"/>
                <a:cs typeface="+mn-cs"/>
              </a:rPr>
              <a:t>MobileInsight</a:t>
            </a:r>
            <a:r>
              <a:rPr 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 mobile app for</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our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off-the-shelf</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phones.</a:t>
            </a:r>
          </a:p>
          <a:p>
            <a:r>
              <a:rPr lang="en-US" altLang="zh-CN" sz="1200" kern="1200" baseline="0" dirty="0" smtClean="0">
                <a:solidFill>
                  <a:schemeClr val="tx1"/>
                </a:solidFill>
                <a:effectLst/>
                <a:latin typeface="+mn-lt"/>
                <a:ea typeface="+mn-ea"/>
                <a:cs typeface="+mn-cs"/>
              </a:rPr>
              <a:t>It</a:t>
            </a:r>
            <a:r>
              <a:rPr lang="zh-CN" alt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satisfies all </a:t>
            </a:r>
            <a:r>
              <a:rPr lang="en-US" altLang="zh-CN" sz="1200" kern="1200" dirty="0" smtClean="0">
                <a:solidFill>
                  <a:schemeClr val="tx1"/>
                </a:solidFill>
                <a:effectLst/>
                <a:latin typeface="+mn-lt"/>
                <a:ea typeface="+mn-ea"/>
                <a:cs typeface="+mn-cs"/>
              </a:rPr>
              <a:t>necessary</a:t>
            </a:r>
            <a:r>
              <a:rPr lang="zh-CN" alt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features, and provides open access to fine-grained, runtime cellular information on 3G/4G network.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It has been publicly released as a community</a:t>
            </a:r>
            <a:r>
              <a:rPr lang="en-US" sz="1200" kern="1200" baseline="0" dirty="0" smtClean="0">
                <a:solidFill>
                  <a:schemeClr val="tx1"/>
                </a:solidFill>
                <a:effectLst/>
                <a:latin typeface="+mn-lt"/>
                <a:ea typeface="+mn-ea"/>
                <a:cs typeface="+mn-cs"/>
              </a:rPr>
              <a:t> tool, and now downloaded by 36 research institutes</a:t>
            </a:r>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B1EB7D0-1BDE-FF42-810C-E3E793CC31CD}" type="slidenum">
              <a:rPr lang="en-US" smtClean="0"/>
              <a:t>8</a:t>
            </a:fld>
            <a:endParaRPr lang="en-US"/>
          </a:p>
        </p:txBody>
      </p:sp>
    </p:spTree>
    <p:extLst>
      <p:ext uri="{BB962C8B-B14F-4D97-AF65-F5344CB8AC3E}">
        <p14:creationId xmlns:p14="http://schemas.microsoft.com/office/powerpoint/2010/main" val="1216007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kern="1200" baseline="0" dirty="0" smtClean="0">
                <a:solidFill>
                  <a:schemeClr val="tx1"/>
                </a:solidFill>
                <a:effectLst/>
                <a:latin typeface="+mn-lt"/>
                <a:ea typeface="+mn-ea"/>
                <a:cs typeface="+mn-cs"/>
              </a:rPr>
              <a:t>In</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the</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rest</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of the</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talk,</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we</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will</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show</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how</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MI</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works,</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evaluate</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MI</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in</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various</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aspects,</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show</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how</a:t>
            </a:r>
            <a:r>
              <a:rPr lang="zh-CN" altLang="en-US" sz="1200" b="0" i="0" kern="1200" baseline="0" dirty="0" smtClean="0">
                <a:solidFill>
                  <a:schemeClr val="tx1"/>
                </a:solidFill>
                <a:effectLst/>
                <a:latin typeface="+mn-lt"/>
                <a:ea typeface="+mn-ea"/>
                <a:cs typeface="+mn-cs"/>
              </a:rPr>
              <a:t> </a:t>
            </a:r>
            <a:r>
              <a:rPr lang="en-US" altLang="zh-CN" sz="1200" b="0" i="0" kern="1200" baseline="0" dirty="0" err="1" smtClean="0">
                <a:solidFill>
                  <a:schemeClr val="tx1"/>
                </a:solidFill>
                <a:effectLst/>
                <a:latin typeface="+mn-lt"/>
                <a:ea typeface="+mn-ea"/>
                <a:cs typeface="+mn-cs"/>
              </a:rPr>
              <a:t>MobileInsight</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enables</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new</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research,</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and</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conclude</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our</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work.</a:t>
            </a:r>
            <a:endParaRPr lang="en-US" sz="1200" b="0" i="0" kern="1200" baseline="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EB7D0-1BDE-FF42-810C-E3E793CC31CD}" type="slidenum">
              <a:rPr lang="en-US" smtClean="0"/>
              <a:t>9</a:t>
            </a:fld>
            <a:endParaRPr lang="en-US"/>
          </a:p>
        </p:txBody>
      </p:sp>
    </p:spTree>
    <p:extLst>
      <p:ext uri="{BB962C8B-B14F-4D97-AF65-F5344CB8AC3E}">
        <p14:creationId xmlns:p14="http://schemas.microsoft.com/office/powerpoint/2010/main" val="1414914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CN"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en-US"/>
          </a:p>
        </p:txBody>
      </p:sp>
      <p:sp>
        <p:nvSpPr>
          <p:cNvPr id="4" name="Date Placeholder 3"/>
          <p:cNvSpPr>
            <a:spLocks noGrp="1"/>
          </p:cNvSpPr>
          <p:nvPr>
            <p:ph type="dt" sz="half" idx="10"/>
          </p:nvPr>
        </p:nvSpPr>
        <p:spPr/>
        <p:txBody>
          <a:bodyPr/>
          <a:lstStyle/>
          <a:p>
            <a:fld id="{BEB117E5-00A4-E345-89ED-B6226C90B770}" type="datetime1">
              <a:rPr lang="en-US" smtClean="0"/>
              <a:t>10/13/16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49A075-DFF4-2045-8324-40BF310EB4D7}" type="slidenum">
              <a:rPr lang="en-US" smtClean="0"/>
              <a:t>‹#›</a:t>
            </a:fld>
            <a:endParaRPr lang="en-US"/>
          </a:p>
        </p:txBody>
      </p:sp>
    </p:spTree>
    <p:extLst>
      <p:ext uri="{BB962C8B-B14F-4D97-AF65-F5344CB8AC3E}">
        <p14:creationId xmlns:p14="http://schemas.microsoft.com/office/powerpoint/2010/main" val="612807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1362874C-DD38-534C-B577-7FD62A26BBD5}" type="datetime1">
              <a:rPr lang="en-US" smtClean="0"/>
              <a:t>10/13/16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49A075-DFF4-2045-8324-40BF310EB4D7}" type="slidenum">
              <a:rPr lang="en-US" smtClean="0"/>
              <a:t>‹#›</a:t>
            </a:fld>
            <a:endParaRPr lang="en-US"/>
          </a:p>
        </p:txBody>
      </p:sp>
    </p:spTree>
    <p:extLst>
      <p:ext uri="{BB962C8B-B14F-4D97-AF65-F5344CB8AC3E}">
        <p14:creationId xmlns:p14="http://schemas.microsoft.com/office/powerpoint/2010/main" val="1063041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ltLang="zh-CN"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9907BCDB-AA73-8143-96A8-0B32F95C1B7D}" type="datetime1">
              <a:rPr lang="en-US" smtClean="0"/>
              <a:t>10/13/16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49A075-DFF4-2045-8324-40BF310EB4D7}" type="slidenum">
              <a:rPr lang="en-US" smtClean="0"/>
              <a:t>‹#›</a:t>
            </a:fld>
            <a:endParaRPr lang="en-US"/>
          </a:p>
        </p:txBody>
      </p:sp>
    </p:spTree>
    <p:extLst>
      <p:ext uri="{BB962C8B-B14F-4D97-AF65-F5344CB8AC3E}">
        <p14:creationId xmlns:p14="http://schemas.microsoft.com/office/powerpoint/2010/main" val="1618652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0C78FDF3-A825-DD4A-B3FD-EF2E00050AEB}" type="datetime1">
              <a:rPr lang="en-US" smtClean="0"/>
              <a:t>10/13/16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49A075-DFF4-2045-8324-40BF310EB4D7}" type="slidenum">
              <a:rPr lang="en-US" smtClean="0"/>
              <a:t>‹#›</a:t>
            </a:fld>
            <a:endParaRPr lang="en-US"/>
          </a:p>
        </p:txBody>
      </p:sp>
    </p:spTree>
    <p:extLst>
      <p:ext uri="{BB962C8B-B14F-4D97-AF65-F5344CB8AC3E}">
        <p14:creationId xmlns:p14="http://schemas.microsoft.com/office/powerpoint/2010/main" val="1553403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ltLang="zh-CN"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Click to edit Master text styles</a:t>
            </a:r>
          </a:p>
        </p:txBody>
      </p:sp>
      <p:sp>
        <p:nvSpPr>
          <p:cNvPr id="4" name="Date Placeholder 3"/>
          <p:cNvSpPr>
            <a:spLocks noGrp="1"/>
          </p:cNvSpPr>
          <p:nvPr>
            <p:ph type="dt" sz="half" idx="10"/>
          </p:nvPr>
        </p:nvSpPr>
        <p:spPr/>
        <p:txBody>
          <a:bodyPr/>
          <a:lstStyle/>
          <a:p>
            <a:fld id="{2B73C3FD-50C8-364E-9452-57A10ED0F895}" type="datetime1">
              <a:rPr lang="en-US" smtClean="0"/>
              <a:t>10/13/16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49A075-DFF4-2045-8324-40BF310EB4D7}" type="slidenum">
              <a:rPr lang="en-US" smtClean="0"/>
              <a:t>‹#›</a:t>
            </a:fld>
            <a:endParaRPr lang="en-US"/>
          </a:p>
        </p:txBody>
      </p:sp>
    </p:spTree>
    <p:extLst>
      <p:ext uri="{BB962C8B-B14F-4D97-AF65-F5344CB8AC3E}">
        <p14:creationId xmlns:p14="http://schemas.microsoft.com/office/powerpoint/2010/main" val="1097995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Date Placeholder 4"/>
          <p:cNvSpPr>
            <a:spLocks noGrp="1"/>
          </p:cNvSpPr>
          <p:nvPr>
            <p:ph type="dt" sz="half" idx="10"/>
          </p:nvPr>
        </p:nvSpPr>
        <p:spPr/>
        <p:txBody>
          <a:bodyPr/>
          <a:lstStyle/>
          <a:p>
            <a:fld id="{BE83B576-32E9-E44B-A1E5-786F321774F7}" type="datetime1">
              <a:rPr lang="en-US" smtClean="0"/>
              <a:t>10/13/16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49A075-DFF4-2045-8324-40BF310EB4D7}" type="slidenum">
              <a:rPr lang="en-US" smtClean="0"/>
              <a:t>‹#›</a:t>
            </a:fld>
            <a:endParaRPr lang="en-US"/>
          </a:p>
        </p:txBody>
      </p:sp>
    </p:spTree>
    <p:extLst>
      <p:ext uri="{BB962C8B-B14F-4D97-AF65-F5344CB8AC3E}">
        <p14:creationId xmlns:p14="http://schemas.microsoft.com/office/powerpoint/2010/main" val="678599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CN"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7" name="Date Placeholder 6"/>
          <p:cNvSpPr>
            <a:spLocks noGrp="1"/>
          </p:cNvSpPr>
          <p:nvPr>
            <p:ph type="dt" sz="half" idx="10"/>
          </p:nvPr>
        </p:nvSpPr>
        <p:spPr/>
        <p:txBody>
          <a:bodyPr/>
          <a:lstStyle/>
          <a:p>
            <a:fld id="{9C91B826-D8C0-3142-914C-6D3815FB0CDE}" type="datetime1">
              <a:rPr lang="en-US" smtClean="0"/>
              <a:t>10/13/16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49A075-DFF4-2045-8324-40BF310EB4D7}" type="slidenum">
              <a:rPr lang="en-US" smtClean="0"/>
              <a:t>‹#›</a:t>
            </a:fld>
            <a:endParaRPr lang="en-US"/>
          </a:p>
        </p:txBody>
      </p:sp>
    </p:spTree>
    <p:extLst>
      <p:ext uri="{BB962C8B-B14F-4D97-AF65-F5344CB8AC3E}">
        <p14:creationId xmlns:p14="http://schemas.microsoft.com/office/powerpoint/2010/main" val="2089244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Date Placeholder 2"/>
          <p:cNvSpPr>
            <a:spLocks noGrp="1"/>
          </p:cNvSpPr>
          <p:nvPr>
            <p:ph type="dt" sz="half" idx="10"/>
          </p:nvPr>
        </p:nvSpPr>
        <p:spPr/>
        <p:txBody>
          <a:bodyPr/>
          <a:lstStyle/>
          <a:p>
            <a:fld id="{009FDAD0-2D3F-4743-881E-3B2B4FFED09E}" type="datetime1">
              <a:rPr lang="en-US" smtClean="0"/>
              <a:t>10/13/16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49A075-DFF4-2045-8324-40BF310EB4D7}" type="slidenum">
              <a:rPr lang="en-US" smtClean="0"/>
              <a:t>‹#›</a:t>
            </a:fld>
            <a:endParaRPr lang="en-US"/>
          </a:p>
        </p:txBody>
      </p:sp>
    </p:spTree>
    <p:extLst>
      <p:ext uri="{BB962C8B-B14F-4D97-AF65-F5344CB8AC3E}">
        <p14:creationId xmlns:p14="http://schemas.microsoft.com/office/powerpoint/2010/main" val="426661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5DDB53-91AD-9E4E-8FF3-3CAA5145501D}" type="datetime1">
              <a:rPr lang="en-US" smtClean="0"/>
              <a:t>10/13/16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49A075-DFF4-2045-8324-40BF310EB4D7}" type="slidenum">
              <a:rPr lang="en-US" smtClean="0"/>
              <a:t>‹#›</a:t>
            </a:fld>
            <a:endParaRPr lang="en-US"/>
          </a:p>
        </p:txBody>
      </p:sp>
    </p:spTree>
    <p:extLst>
      <p:ext uri="{BB962C8B-B14F-4D97-AF65-F5344CB8AC3E}">
        <p14:creationId xmlns:p14="http://schemas.microsoft.com/office/powerpoint/2010/main" val="453260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EC6AC076-D518-8E4E-A8C2-2A392FAE4A1E}" type="datetime1">
              <a:rPr lang="en-US" smtClean="0"/>
              <a:t>10/13/16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49A075-DFF4-2045-8324-40BF310EB4D7}" type="slidenum">
              <a:rPr lang="en-US" smtClean="0"/>
              <a:t>‹#›</a:t>
            </a:fld>
            <a:endParaRPr lang="en-US"/>
          </a:p>
        </p:txBody>
      </p:sp>
    </p:spTree>
    <p:extLst>
      <p:ext uri="{BB962C8B-B14F-4D97-AF65-F5344CB8AC3E}">
        <p14:creationId xmlns:p14="http://schemas.microsoft.com/office/powerpoint/2010/main" val="831786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335E3838-6AA7-584B-B402-B6E66025DDA0}" type="datetime1">
              <a:rPr lang="en-US" smtClean="0"/>
              <a:t>10/13/16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49A075-DFF4-2045-8324-40BF310EB4D7}" type="slidenum">
              <a:rPr lang="en-US" smtClean="0"/>
              <a:t>‹#›</a:t>
            </a:fld>
            <a:endParaRPr lang="en-US"/>
          </a:p>
        </p:txBody>
      </p:sp>
    </p:spTree>
    <p:extLst>
      <p:ext uri="{BB962C8B-B14F-4D97-AF65-F5344CB8AC3E}">
        <p14:creationId xmlns:p14="http://schemas.microsoft.com/office/powerpoint/2010/main" val="186516819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zh-CN"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F67AF2-AA7B-D545-85D6-7300632ECDCB}" type="datetime1">
              <a:rPr lang="en-US" smtClean="0"/>
              <a:t>10/13/16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49A075-DFF4-2045-8324-40BF310EB4D7}" type="slidenum">
              <a:rPr lang="en-US" smtClean="0"/>
              <a:t>‹#›</a:t>
            </a:fld>
            <a:endParaRPr lang="en-US"/>
          </a:p>
        </p:txBody>
      </p:sp>
    </p:spTree>
    <p:extLst>
      <p:ext uri="{BB962C8B-B14F-4D97-AF65-F5344CB8AC3E}">
        <p14:creationId xmlns:p14="http://schemas.microsoft.com/office/powerpoint/2010/main" val="18443143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tiff"/><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8.tiff"/><Relationship Id="rId5" Type="http://schemas.openxmlformats.org/officeDocument/2006/relationships/image" Target="../media/image14.png"/><Relationship Id="rId6" Type="http://schemas.openxmlformats.org/officeDocument/2006/relationships/image" Target="../media/image8.tiff"/><Relationship Id="rId7" Type="http://schemas.openxmlformats.org/officeDocument/2006/relationships/image" Target="../media/image19.tif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1" Type="http://schemas.openxmlformats.org/officeDocument/2006/relationships/image" Target="../media/image12.png"/><Relationship Id="rId12" Type="http://schemas.openxmlformats.org/officeDocument/2006/relationships/image" Target="../media/image14.png"/><Relationship Id="rId13" Type="http://schemas.openxmlformats.org/officeDocument/2006/relationships/image" Target="../media/image8.tiff"/><Relationship Id="rId14" Type="http://schemas.openxmlformats.org/officeDocument/2006/relationships/image" Target="../media/image19.tiff"/><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emf"/><Relationship Id="rId4" Type="http://schemas.openxmlformats.org/officeDocument/2006/relationships/image" Target="../media/image18.tiff"/><Relationship Id="rId5" Type="http://schemas.openxmlformats.org/officeDocument/2006/relationships/image" Target="../media/image20.emf"/><Relationship Id="rId6" Type="http://schemas.openxmlformats.org/officeDocument/2006/relationships/image" Target="../media/image4.png"/><Relationship Id="rId7" Type="http://schemas.openxmlformats.org/officeDocument/2006/relationships/image" Target="../media/image21.emf"/><Relationship Id="rId8" Type="http://schemas.openxmlformats.org/officeDocument/2006/relationships/image" Target="../media/image22.emf"/><Relationship Id="rId9" Type="http://schemas.openxmlformats.org/officeDocument/2006/relationships/image" Target="../media/image10.png"/><Relationship Id="rId10"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4.png"/><Relationship Id="rId5" Type="http://schemas.openxmlformats.org/officeDocument/2006/relationships/image" Target="../media/image13.png"/><Relationship Id="rId6" Type="http://schemas.openxmlformats.org/officeDocument/2006/relationships/image" Target="../media/image12.png"/><Relationship Id="rId7"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23.tiff"/><Relationship Id="rId5" Type="http://schemas.openxmlformats.org/officeDocument/2006/relationships/image" Target="../media/image4.png"/><Relationship Id="rId6" Type="http://schemas.openxmlformats.org/officeDocument/2006/relationships/image" Target="../media/image14.png"/><Relationship Id="rId7" Type="http://schemas.openxmlformats.org/officeDocument/2006/relationships/image" Target="../media/image13.png"/><Relationship Id="rId8" Type="http://schemas.openxmlformats.org/officeDocument/2006/relationships/image" Target="../media/image12.png"/><Relationship Id="rId9"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5" Type="http://schemas.openxmlformats.org/officeDocument/2006/relationships/image" Target="../media/image26.jpg"/><Relationship Id="rId6" Type="http://schemas.openxmlformats.org/officeDocument/2006/relationships/image" Target="../media/image27.tiff"/><Relationship Id="rId7" Type="http://schemas.openxmlformats.org/officeDocument/2006/relationships/image" Target="../media/image8.tiff"/><Relationship Id="rId8" Type="http://schemas.openxmlformats.org/officeDocument/2006/relationships/image" Target="../media/image28.em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11" Type="http://schemas.openxmlformats.org/officeDocument/2006/relationships/image" Target="../media/image35.png"/><Relationship Id="rId12"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27.tiff"/><Relationship Id="rId6" Type="http://schemas.openxmlformats.org/officeDocument/2006/relationships/image" Target="../media/image8.tiff"/><Relationship Id="rId7" Type="http://schemas.openxmlformats.org/officeDocument/2006/relationships/image" Target="../media/image31.emf"/><Relationship Id="rId8" Type="http://schemas.openxmlformats.org/officeDocument/2006/relationships/image" Target="../media/image32.jpeg"/><Relationship Id="rId9" Type="http://schemas.openxmlformats.org/officeDocument/2006/relationships/image" Target="../media/image33.tiff"/><Relationship Id="rId10"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emf"/><Relationship Id="rId5" Type="http://schemas.openxmlformats.org/officeDocument/2006/relationships/image" Target="../media/image27.tiff"/><Relationship Id="rId6"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emf"/><Relationship Id="rId5" Type="http://schemas.openxmlformats.org/officeDocument/2006/relationships/image" Target="../media/image7.emf"/><Relationship Id="rId6" Type="http://schemas.openxmlformats.org/officeDocument/2006/relationships/image" Target="../media/image8.tiff"/><Relationship Id="rId7" Type="http://schemas.openxmlformats.org/officeDocument/2006/relationships/image" Target="../media/image9.emf"/><Relationship Id="rId8" Type="http://schemas.openxmlformats.org/officeDocument/2006/relationships/image" Target="../media/image10.png"/><Relationship Id="rId9" Type="http://schemas.openxmlformats.org/officeDocument/2006/relationships/image" Target="../media/image11.tiff"/><Relationship Id="rId10" Type="http://schemas.openxmlformats.org/officeDocument/2006/relationships/image" Target="../media/image12.png"/><Relationship Id="rId11"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emf"/><Relationship Id="rId5" Type="http://schemas.openxmlformats.org/officeDocument/2006/relationships/image" Target="../media/image27.tiff"/><Relationship Id="rId6" Type="http://schemas.openxmlformats.org/officeDocument/2006/relationships/image" Target="../media/image8.tiff"/><Relationship Id="rId7" Type="http://schemas.openxmlformats.org/officeDocument/2006/relationships/image" Target="../media/image31.emf"/><Relationship Id="rId8" Type="http://schemas.openxmlformats.org/officeDocument/2006/relationships/image" Target="../media/image32.jpeg"/><Relationship Id="rId9" Type="http://schemas.openxmlformats.org/officeDocument/2006/relationships/image" Target="../media/image33.tif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6.emf"/><Relationship Id="rId5" Type="http://schemas.openxmlformats.org/officeDocument/2006/relationships/image" Target="../media/image37.emf"/><Relationship Id="rId6" Type="http://schemas.openxmlformats.org/officeDocument/2006/relationships/image" Target="../media/image27.tiff"/><Relationship Id="rId7"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7.emf"/><Relationship Id="rId5" Type="http://schemas.openxmlformats.org/officeDocument/2006/relationships/image" Target="../media/image27.tiff"/><Relationship Id="rId6"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27.tiff"/><Relationship Id="rId5" Type="http://schemas.openxmlformats.org/officeDocument/2006/relationships/image" Target="../media/image39.emf"/><Relationship Id="rId6" Type="http://schemas.openxmlformats.org/officeDocument/2006/relationships/image" Target="../media/image40.emf"/><Relationship Id="rId7" Type="http://schemas.openxmlformats.org/officeDocument/2006/relationships/image" Target="../media/image37.em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27.tiff"/><Relationship Id="rId5" Type="http://schemas.openxmlformats.org/officeDocument/2006/relationships/image" Target="../media/image39.emf"/><Relationship Id="rId6" Type="http://schemas.openxmlformats.org/officeDocument/2006/relationships/image" Target="../media/image41.emf"/><Relationship Id="rId7" Type="http://schemas.openxmlformats.org/officeDocument/2006/relationships/image" Target="../media/image42.emf"/><Relationship Id="rId8" Type="http://schemas.openxmlformats.org/officeDocument/2006/relationships/image" Target="../media/image43.emf"/><Relationship Id="rId9" Type="http://schemas.openxmlformats.org/officeDocument/2006/relationships/image" Target="../media/image37.emf"/><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27.tiff"/><Relationship Id="rId5" Type="http://schemas.openxmlformats.org/officeDocument/2006/relationships/image" Target="../media/image42.emf"/><Relationship Id="rId6" Type="http://schemas.openxmlformats.org/officeDocument/2006/relationships/image" Target="../media/image43.emf"/><Relationship Id="rId7" Type="http://schemas.openxmlformats.org/officeDocument/2006/relationships/image" Target="../media/image37.emf"/><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metro.cs.ucla.edu/mobile_insight/msg_type.html"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emf"/><Relationship Id="rId5" Type="http://schemas.openxmlformats.org/officeDocument/2006/relationships/image" Target="../media/image7.emf"/><Relationship Id="rId6" Type="http://schemas.openxmlformats.org/officeDocument/2006/relationships/image" Target="../media/image8.tiff"/><Relationship Id="rId7" Type="http://schemas.openxmlformats.org/officeDocument/2006/relationships/image" Target="../media/image9.emf"/><Relationship Id="rId8" Type="http://schemas.openxmlformats.org/officeDocument/2006/relationships/image" Target="../media/image13.png"/><Relationship Id="rId9" Type="http://schemas.openxmlformats.org/officeDocument/2006/relationships/image" Target="../media/image12.png"/><Relationship Id="rId10" Type="http://schemas.openxmlformats.org/officeDocument/2006/relationships/image" Target="../media/image10.png"/><Relationship Id="rId11"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4.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45.tiff"/><Relationship Id="rId4" Type="http://schemas.openxmlformats.org/officeDocument/2006/relationships/image" Target="../media/image46.tiff"/><Relationship Id="rId5" Type="http://schemas.openxmlformats.org/officeDocument/2006/relationships/image" Target="../media/image47.jpg"/><Relationship Id="rId6" Type="http://schemas.openxmlformats.org/officeDocument/2006/relationships/image" Target="../media/image48.tiff"/><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tiff"/><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1" Type="http://schemas.openxmlformats.org/officeDocument/2006/relationships/image" Target="../media/image15.tiff"/><Relationship Id="rId12" Type="http://schemas.openxmlformats.org/officeDocument/2006/relationships/image" Target="../media/image16.tiff"/><Relationship Id="rId13" Type="http://schemas.openxmlformats.org/officeDocument/2006/relationships/image" Target="../media/image17.tiff"/><Relationship Id="rId14" Type="http://schemas.openxmlformats.org/officeDocument/2006/relationships/image" Target="../media/image12.png"/><Relationship Id="rId1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emf"/><Relationship Id="rId4" Type="http://schemas.openxmlformats.org/officeDocument/2006/relationships/image" Target="../media/image6.emf"/><Relationship Id="rId5" Type="http://schemas.openxmlformats.org/officeDocument/2006/relationships/image" Target="../media/image7.emf"/><Relationship Id="rId6" Type="http://schemas.openxmlformats.org/officeDocument/2006/relationships/image" Target="../media/image8.tiff"/><Relationship Id="rId7" Type="http://schemas.openxmlformats.org/officeDocument/2006/relationships/image" Target="../media/image9.emf"/><Relationship Id="rId8" Type="http://schemas.openxmlformats.org/officeDocument/2006/relationships/image" Target="../media/image10.png"/><Relationship Id="rId9" Type="http://schemas.openxmlformats.org/officeDocument/2006/relationships/image" Target="../media/image14.png"/><Relationship Id="rId10" Type="http://schemas.openxmlformats.org/officeDocument/2006/relationships/image" Target="../media/image11.tiff"/></Relationships>
</file>

<file path=ppt/slides/_rels/slide5.xml.rels><?xml version="1.0" encoding="UTF-8" standalone="yes"?>
<Relationships xmlns="http://schemas.openxmlformats.org/package/2006/relationships"><Relationship Id="rId11" Type="http://schemas.openxmlformats.org/officeDocument/2006/relationships/image" Target="../media/image13.png"/><Relationship Id="rId12"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emf"/><Relationship Id="rId4" Type="http://schemas.openxmlformats.org/officeDocument/2006/relationships/image" Target="../media/image6.emf"/><Relationship Id="rId5" Type="http://schemas.openxmlformats.org/officeDocument/2006/relationships/image" Target="../media/image7.emf"/><Relationship Id="rId6" Type="http://schemas.openxmlformats.org/officeDocument/2006/relationships/image" Target="../media/image8.tiff"/><Relationship Id="rId7" Type="http://schemas.openxmlformats.org/officeDocument/2006/relationships/image" Target="../media/image9.emf"/><Relationship Id="rId8" Type="http://schemas.openxmlformats.org/officeDocument/2006/relationships/image" Target="../media/image10.png"/><Relationship Id="rId9" Type="http://schemas.openxmlformats.org/officeDocument/2006/relationships/image" Target="../media/image14.png"/><Relationship Id="rId10" Type="http://schemas.openxmlformats.org/officeDocument/2006/relationships/image" Target="../media/image11.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502276"/>
            <a:ext cx="12054624" cy="3007687"/>
          </a:xfrm>
        </p:spPr>
        <p:txBody>
          <a:bodyPr>
            <a:normAutofit fontScale="90000"/>
          </a:bodyPr>
          <a:lstStyle/>
          <a:p>
            <a:r>
              <a:rPr lang="en-US" altLang="zh-CN" sz="8000" b="1" dirty="0" err="1" smtClean="0">
                <a:solidFill>
                  <a:srgbClr val="02A7F2"/>
                </a:solidFill>
                <a:latin typeface="Helvetica" charset="0"/>
                <a:ea typeface="Helvetica" charset="0"/>
                <a:cs typeface="Helvetica" charset="0"/>
              </a:rPr>
              <a:t>MobileInsight</a:t>
            </a:r>
            <a:r>
              <a:rPr lang="zh-CN" altLang="en-US" sz="4800" dirty="0" smtClean="0">
                <a:solidFill>
                  <a:srgbClr val="02A7F2"/>
                </a:solidFill>
                <a:latin typeface="Helvetica" charset="0"/>
                <a:ea typeface="Helvetica" charset="0"/>
                <a:cs typeface="Helvetica" charset="0"/>
              </a:rPr>
              <a:t> </a:t>
            </a:r>
            <a:r>
              <a:rPr lang="en-US" altLang="zh-CN" sz="4800" dirty="0" smtClean="0">
                <a:latin typeface="Helvetica" charset="0"/>
                <a:ea typeface="Helvetica" charset="0"/>
                <a:cs typeface="Helvetica" charset="0"/>
              </a:rPr>
              <a:t/>
            </a:r>
            <a:br>
              <a:rPr lang="en-US" altLang="zh-CN" sz="4800" dirty="0" smtClean="0">
                <a:latin typeface="Helvetica" charset="0"/>
                <a:ea typeface="Helvetica" charset="0"/>
                <a:cs typeface="Helvetica" charset="0"/>
              </a:rPr>
            </a:br>
            <a:r>
              <a:rPr lang="en-US" altLang="zh-CN" sz="4900" dirty="0" smtClean="0">
                <a:latin typeface="Helvetica" charset="0"/>
                <a:ea typeface="Helvetica" charset="0"/>
                <a:cs typeface="Helvetica" charset="0"/>
              </a:rPr>
              <a:t>Extracting and Analyzing </a:t>
            </a:r>
            <a:br>
              <a:rPr lang="en-US" altLang="zh-CN" sz="4900" dirty="0" smtClean="0">
                <a:latin typeface="Helvetica" charset="0"/>
                <a:ea typeface="Helvetica" charset="0"/>
                <a:cs typeface="Helvetica" charset="0"/>
              </a:rPr>
            </a:br>
            <a:r>
              <a:rPr lang="en-US" altLang="zh-CN" sz="4900" dirty="0" smtClean="0">
                <a:latin typeface="Helvetica" charset="0"/>
                <a:ea typeface="Helvetica" charset="0"/>
                <a:cs typeface="Helvetica" charset="0"/>
              </a:rPr>
              <a:t>Cellular Network Information on Smartphones </a:t>
            </a:r>
            <a:endParaRPr lang="en-US" sz="4900" dirty="0">
              <a:latin typeface="Helvetica" charset="0"/>
              <a:ea typeface="Helvetica" charset="0"/>
              <a:cs typeface="Helvetica" charset="0"/>
            </a:endParaRPr>
          </a:p>
        </p:txBody>
      </p:sp>
      <p:sp>
        <p:nvSpPr>
          <p:cNvPr id="3" name="Subtitle 2"/>
          <p:cNvSpPr>
            <a:spLocks noGrp="1"/>
          </p:cNvSpPr>
          <p:nvPr>
            <p:ph type="subTitle" idx="1"/>
          </p:nvPr>
        </p:nvSpPr>
        <p:spPr>
          <a:xfrm>
            <a:off x="762000" y="3602037"/>
            <a:ext cx="10668000" cy="1747837"/>
          </a:xfrm>
        </p:spPr>
        <p:txBody>
          <a:bodyPr>
            <a:normAutofit fontScale="92500"/>
          </a:bodyPr>
          <a:lstStyle/>
          <a:p>
            <a:r>
              <a:rPr lang="en-US" altLang="zh-CN" b="1" dirty="0" err="1" smtClean="0">
                <a:latin typeface="Helvetica" charset="0"/>
                <a:ea typeface="Helvetica" charset="0"/>
                <a:cs typeface="Helvetica" charset="0"/>
              </a:rPr>
              <a:t>Yuanjie</a:t>
            </a:r>
            <a:r>
              <a:rPr lang="zh-CN" altLang="en-US" b="1" dirty="0" smtClean="0">
                <a:latin typeface="Helvetica" charset="0"/>
                <a:ea typeface="Helvetica" charset="0"/>
                <a:cs typeface="Helvetica" charset="0"/>
              </a:rPr>
              <a:t> </a:t>
            </a:r>
            <a:r>
              <a:rPr lang="en-US" altLang="zh-CN" b="1" dirty="0" smtClean="0">
                <a:latin typeface="Helvetica" charset="0"/>
                <a:ea typeface="Helvetica" charset="0"/>
                <a:cs typeface="Helvetica" charset="0"/>
              </a:rPr>
              <a:t>Li</a:t>
            </a:r>
            <a:r>
              <a:rPr lang="en-US" altLang="zh-CN" baseline="30000" dirty="0" smtClean="0">
                <a:latin typeface="Helvetica" charset="0"/>
                <a:ea typeface="Helvetica" charset="0"/>
                <a:cs typeface="Helvetica" charset="0"/>
              </a:rPr>
              <a:t>1</a:t>
            </a:r>
            <a:r>
              <a:rPr lang="en-US" altLang="zh-CN" dirty="0" smtClean="0">
                <a:latin typeface="Helvetica" charset="0"/>
                <a:ea typeface="Helvetica" charset="0"/>
                <a:cs typeface="Helvetica" charset="0"/>
              </a:rPr>
              <a:t>,</a:t>
            </a:r>
            <a:r>
              <a:rPr lang="zh-CN" altLang="en-US" dirty="0" smtClean="0">
                <a:latin typeface="Helvetica" charset="0"/>
                <a:ea typeface="Helvetica" charset="0"/>
                <a:cs typeface="Helvetica" charset="0"/>
              </a:rPr>
              <a:t> </a:t>
            </a:r>
            <a:r>
              <a:rPr lang="en-US" altLang="zh-CN" dirty="0" err="1" smtClean="0">
                <a:latin typeface="Helvetica" charset="0"/>
                <a:ea typeface="Helvetica" charset="0"/>
                <a:cs typeface="Helvetica" charset="0"/>
              </a:rPr>
              <a:t>Chunyi</a:t>
            </a:r>
            <a:r>
              <a:rPr lang="zh-CN" altLang="en-US" dirty="0" smtClean="0">
                <a:latin typeface="Helvetica" charset="0"/>
                <a:ea typeface="Helvetica" charset="0"/>
                <a:cs typeface="Helvetica" charset="0"/>
              </a:rPr>
              <a:t> </a:t>
            </a:r>
            <a:r>
              <a:rPr lang="en-US" altLang="zh-CN" dirty="0" smtClean="0">
                <a:latin typeface="Helvetica" charset="0"/>
                <a:ea typeface="Helvetica" charset="0"/>
                <a:cs typeface="Helvetica" charset="0"/>
              </a:rPr>
              <a:t>Peng</a:t>
            </a:r>
            <a:r>
              <a:rPr lang="en-US" altLang="zh-CN" baseline="30000" dirty="0" smtClean="0">
                <a:latin typeface="Helvetica" charset="0"/>
                <a:ea typeface="Helvetica" charset="0"/>
                <a:cs typeface="Helvetica" charset="0"/>
              </a:rPr>
              <a:t>2</a:t>
            </a:r>
            <a:r>
              <a:rPr lang="en-US" altLang="zh-CN" dirty="0" smtClean="0">
                <a:latin typeface="Helvetica" charset="0"/>
                <a:ea typeface="Helvetica" charset="0"/>
                <a:cs typeface="Helvetica" charset="0"/>
              </a:rPr>
              <a:t>,</a:t>
            </a:r>
            <a:r>
              <a:rPr lang="zh-CN" altLang="en-US" dirty="0" smtClean="0">
                <a:latin typeface="Helvetica" charset="0"/>
                <a:ea typeface="Helvetica" charset="0"/>
                <a:cs typeface="Helvetica" charset="0"/>
              </a:rPr>
              <a:t> </a:t>
            </a:r>
            <a:r>
              <a:rPr lang="en-US" altLang="zh-CN" dirty="0" err="1" smtClean="0">
                <a:latin typeface="Helvetica" charset="0"/>
                <a:ea typeface="Helvetica" charset="0"/>
                <a:cs typeface="Helvetica" charset="0"/>
              </a:rPr>
              <a:t>Zengwen</a:t>
            </a:r>
            <a:r>
              <a:rPr lang="zh-CN" altLang="en-US" dirty="0" smtClean="0">
                <a:latin typeface="Helvetica" charset="0"/>
                <a:ea typeface="Helvetica" charset="0"/>
                <a:cs typeface="Helvetica" charset="0"/>
              </a:rPr>
              <a:t> </a:t>
            </a:r>
            <a:r>
              <a:rPr lang="en-US" altLang="zh-CN" dirty="0" smtClean="0">
                <a:latin typeface="Helvetica" charset="0"/>
                <a:ea typeface="Helvetica" charset="0"/>
                <a:cs typeface="Helvetica" charset="0"/>
              </a:rPr>
              <a:t>Yuan</a:t>
            </a:r>
            <a:r>
              <a:rPr lang="en-US" altLang="zh-CN" baseline="30000" dirty="0" smtClean="0">
                <a:latin typeface="Helvetica" charset="0"/>
                <a:ea typeface="Helvetica" charset="0"/>
                <a:cs typeface="Helvetica" charset="0"/>
              </a:rPr>
              <a:t>1</a:t>
            </a:r>
            <a:r>
              <a:rPr lang="en-US" altLang="zh-CN" dirty="0" smtClean="0">
                <a:latin typeface="Helvetica" charset="0"/>
                <a:ea typeface="Helvetica" charset="0"/>
                <a:cs typeface="Helvetica" charset="0"/>
              </a:rPr>
              <a:t>,</a:t>
            </a:r>
            <a:r>
              <a:rPr lang="zh-CN" altLang="en-US" dirty="0" smtClean="0">
                <a:latin typeface="Helvetica" charset="0"/>
                <a:ea typeface="Helvetica" charset="0"/>
                <a:cs typeface="Helvetica" charset="0"/>
              </a:rPr>
              <a:t> </a:t>
            </a:r>
            <a:r>
              <a:rPr lang="en-US" altLang="zh-CN" dirty="0" err="1" smtClean="0">
                <a:latin typeface="Helvetica" charset="0"/>
                <a:ea typeface="Helvetica" charset="0"/>
                <a:cs typeface="Helvetica" charset="0"/>
              </a:rPr>
              <a:t>Jiayao</a:t>
            </a:r>
            <a:r>
              <a:rPr lang="zh-CN" altLang="en-US" dirty="0" smtClean="0">
                <a:latin typeface="Helvetica" charset="0"/>
                <a:ea typeface="Helvetica" charset="0"/>
                <a:cs typeface="Helvetica" charset="0"/>
              </a:rPr>
              <a:t> </a:t>
            </a:r>
            <a:r>
              <a:rPr lang="en-US" altLang="zh-CN" dirty="0" smtClean="0">
                <a:latin typeface="Helvetica" charset="0"/>
                <a:ea typeface="Helvetica" charset="0"/>
                <a:cs typeface="Helvetica" charset="0"/>
              </a:rPr>
              <a:t>Li</a:t>
            </a:r>
            <a:r>
              <a:rPr lang="en-US" altLang="zh-CN" baseline="30000" dirty="0" smtClean="0">
                <a:latin typeface="Helvetica" charset="0"/>
                <a:ea typeface="Helvetica" charset="0"/>
                <a:cs typeface="Helvetica" charset="0"/>
              </a:rPr>
              <a:t>1</a:t>
            </a:r>
            <a:r>
              <a:rPr lang="en-US" altLang="zh-CN" dirty="0" smtClean="0">
                <a:latin typeface="Helvetica" charset="0"/>
                <a:ea typeface="Helvetica" charset="0"/>
                <a:cs typeface="Helvetica" charset="0"/>
              </a:rPr>
              <a:t>,</a:t>
            </a:r>
            <a:r>
              <a:rPr lang="zh-CN" altLang="en-US" dirty="0" smtClean="0">
                <a:latin typeface="Helvetica" charset="0"/>
                <a:ea typeface="Helvetica" charset="0"/>
                <a:cs typeface="Helvetica" charset="0"/>
              </a:rPr>
              <a:t> </a:t>
            </a:r>
            <a:r>
              <a:rPr lang="en-US" altLang="zh-CN" dirty="0" err="1" smtClean="0">
                <a:latin typeface="Helvetica" charset="0"/>
                <a:ea typeface="Helvetica" charset="0"/>
                <a:cs typeface="Helvetica" charset="0"/>
              </a:rPr>
              <a:t>Haotian</a:t>
            </a:r>
            <a:r>
              <a:rPr lang="zh-CN" altLang="en-US" dirty="0" smtClean="0">
                <a:latin typeface="Helvetica" charset="0"/>
                <a:ea typeface="Helvetica" charset="0"/>
                <a:cs typeface="Helvetica" charset="0"/>
              </a:rPr>
              <a:t> </a:t>
            </a:r>
            <a:r>
              <a:rPr lang="en-US" altLang="zh-CN" dirty="0" smtClean="0">
                <a:latin typeface="Helvetica" charset="0"/>
                <a:ea typeface="Helvetica" charset="0"/>
                <a:cs typeface="Helvetica" charset="0"/>
              </a:rPr>
              <a:t>Deng</a:t>
            </a:r>
            <a:r>
              <a:rPr lang="en-US" altLang="zh-CN" baseline="30000" dirty="0" smtClean="0">
                <a:latin typeface="Helvetica" charset="0"/>
                <a:ea typeface="Helvetica" charset="0"/>
                <a:cs typeface="Helvetica" charset="0"/>
              </a:rPr>
              <a:t>2</a:t>
            </a:r>
            <a:r>
              <a:rPr lang="en-US" altLang="zh-CN" dirty="0" smtClean="0">
                <a:latin typeface="Helvetica" charset="0"/>
                <a:ea typeface="Helvetica" charset="0"/>
                <a:cs typeface="Helvetica" charset="0"/>
              </a:rPr>
              <a:t>,</a:t>
            </a:r>
            <a:r>
              <a:rPr lang="zh-CN" altLang="en-US" dirty="0" smtClean="0">
                <a:latin typeface="Helvetica" charset="0"/>
                <a:ea typeface="Helvetica" charset="0"/>
                <a:cs typeface="Helvetica" charset="0"/>
              </a:rPr>
              <a:t> </a:t>
            </a:r>
            <a:r>
              <a:rPr lang="en-US" altLang="zh-CN" dirty="0" smtClean="0">
                <a:latin typeface="Helvetica" charset="0"/>
                <a:ea typeface="Helvetica" charset="0"/>
                <a:cs typeface="Helvetica" charset="0"/>
              </a:rPr>
              <a:t>Tao</a:t>
            </a:r>
            <a:r>
              <a:rPr lang="zh-CN" altLang="en-US" dirty="0" smtClean="0">
                <a:latin typeface="Helvetica" charset="0"/>
                <a:ea typeface="Helvetica" charset="0"/>
                <a:cs typeface="Helvetica" charset="0"/>
              </a:rPr>
              <a:t> </a:t>
            </a:r>
            <a:r>
              <a:rPr lang="en-US" altLang="zh-CN" dirty="0" smtClean="0">
                <a:latin typeface="Helvetica" charset="0"/>
                <a:ea typeface="Helvetica" charset="0"/>
                <a:cs typeface="Helvetica" charset="0"/>
              </a:rPr>
              <a:t>Wang</a:t>
            </a:r>
            <a:r>
              <a:rPr lang="en-US" altLang="zh-CN" baseline="30000" dirty="0" smtClean="0">
                <a:latin typeface="Helvetica" charset="0"/>
                <a:ea typeface="Helvetica" charset="0"/>
                <a:cs typeface="Helvetica" charset="0"/>
              </a:rPr>
              <a:t>3</a:t>
            </a:r>
            <a:endParaRPr lang="zh-CN" altLang="en-US" baseline="30000" dirty="0" smtClean="0">
              <a:latin typeface="Helvetica" charset="0"/>
              <a:ea typeface="Helvetica" charset="0"/>
              <a:cs typeface="Helvetica" charset="0"/>
            </a:endParaRPr>
          </a:p>
          <a:p>
            <a:r>
              <a:rPr lang="en-US" altLang="zh-CN" sz="2000" baseline="30000" dirty="0" smtClean="0">
                <a:latin typeface="Helvetica" charset="0"/>
                <a:ea typeface="Helvetica" charset="0"/>
                <a:cs typeface="Helvetica" charset="0"/>
              </a:rPr>
              <a:t>1</a:t>
            </a:r>
            <a:r>
              <a:rPr lang="en-US" altLang="zh-CN" sz="2000" dirty="0" smtClean="0">
                <a:latin typeface="Helvetica" charset="0"/>
                <a:ea typeface="Helvetica" charset="0"/>
                <a:cs typeface="Helvetica" charset="0"/>
              </a:rPr>
              <a:t>University</a:t>
            </a:r>
            <a:r>
              <a:rPr lang="zh-CN" altLang="en-US" sz="2000" dirty="0" smtClean="0">
                <a:latin typeface="Helvetica" charset="0"/>
                <a:ea typeface="Helvetica" charset="0"/>
                <a:cs typeface="Helvetica" charset="0"/>
              </a:rPr>
              <a:t> </a:t>
            </a:r>
            <a:r>
              <a:rPr lang="en-US" altLang="zh-CN" sz="2000" dirty="0" smtClean="0">
                <a:latin typeface="Helvetica" charset="0"/>
                <a:ea typeface="Helvetica" charset="0"/>
                <a:cs typeface="Helvetica" charset="0"/>
              </a:rPr>
              <a:t>of</a:t>
            </a:r>
            <a:r>
              <a:rPr lang="zh-CN" altLang="en-US" sz="2000" dirty="0" smtClean="0">
                <a:latin typeface="Helvetica" charset="0"/>
                <a:ea typeface="Helvetica" charset="0"/>
                <a:cs typeface="Helvetica" charset="0"/>
              </a:rPr>
              <a:t> </a:t>
            </a:r>
            <a:r>
              <a:rPr lang="en-US" altLang="zh-CN" sz="2000" dirty="0" smtClean="0">
                <a:latin typeface="Helvetica" charset="0"/>
                <a:ea typeface="Helvetica" charset="0"/>
                <a:cs typeface="Helvetica" charset="0"/>
              </a:rPr>
              <a:t>California,</a:t>
            </a:r>
            <a:r>
              <a:rPr lang="zh-CN" altLang="en-US" sz="2000" dirty="0" smtClean="0">
                <a:latin typeface="Helvetica" charset="0"/>
                <a:ea typeface="Helvetica" charset="0"/>
                <a:cs typeface="Helvetica" charset="0"/>
              </a:rPr>
              <a:t> </a:t>
            </a:r>
            <a:r>
              <a:rPr lang="en-US" altLang="zh-CN" sz="2000" dirty="0" smtClean="0">
                <a:latin typeface="Helvetica" charset="0"/>
                <a:ea typeface="Helvetica" charset="0"/>
                <a:cs typeface="Helvetica" charset="0"/>
              </a:rPr>
              <a:t>Los</a:t>
            </a:r>
            <a:r>
              <a:rPr lang="zh-CN" altLang="en-US" sz="2000" dirty="0" smtClean="0">
                <a:latin typeface="Helvetica" charset="0"/>
                <a:ea typeface="Helvetica" charset="0"/>
                <a:cs typeface="Helvetica" charset="0"/>
              </a:rPr>
              <a:t> </a:t>
            </a:r>
            <a:r>
              <a:rPr lang="en-US" altLang="zh-CN" sz="2000" dirty="0" smtClean="0">
                <a:latin typeface="Helvetica" charset="0"/>
                <a:ea typeface="Helvetica" charset="0"/>
                <a:cs typeface="Helvetica" charset="0"/>
              </a:rPr>
              <a:t>Angeles</a:t>
            </a:r>
            <a:endParaRPr lang="zh-CN" altLang="en-US" sz="2000" dirty="0" smtClean="0">
              <a:latin typeface="Helvetica" charset="0"/>
              <a:ea typeface="Helvetica" charset="0"/>
              <a:cs typeface="Helvetica" charset="0"/>
            </a:endParaRPr>
          </a:p>
          <a:p>
            <a:r>
              <a:rPr lang="en-US" altLang="zh-CN" sz="2000" baseline="30000" dirty="0" smtClean="0">
                <a:latin typeface="Helvetica" charset="0"/>
                <a:ea typeface="Helvetica" charset="0"/>
                <a:cs typeface="Helvetica" charset="0"/>
              </a:rPr>
              <a:t>2</a:t>
            </a:r>
            <a:r>
              <a:rPr lang="en-US" altLang="zh-CN" sz="2000" dirty="0" smtClean="0">
                <a:latin typeface="Helvetica" charset="0"/>
                <a:ea typeface="Helvetica" charset="0"/>
                <a:cs typeface="Helvetica" charset="0"/>
              </a:rPr>
              <a:t>The</a:t>
            </a:r>
            <a:r>
              <a:rPr lang="zh-CN" altLang="en-US" sz="2000" dirty="0" smtClean="0">
                <a:latin typeface="Helvetica" charset="0"/>
                <a:ea typeface="Helvetica" charset="0"/>
                <a:cs typeface="Helvetica" charset="0"/>
              </a:rPr>
              <a:t> </a:t>
            </a:r>
            <a:r>
              <a:rPr lang="en-US" altLang="zh-CN" sz="2000" dirty="0" smtClean="0">
                <a:latin typeface="Helvetica" charset="0"/>
                <a:ea typeface="Helvetica" charset="0"/>
                <a:cs typeface="Helvetica" charset="0"/>
              </a:rPr>
              <a:t>Ohio</a:t>
            </a:r>
            <a:r>
              <a:rPr lang="zh-CN" altLang="en-US" sz="2000" dirty="0" smtClean="0">
                <a:latin typeface="Helvetica" charset="0"/>
                <a:ea typeface="Helvetica" charset="0"/>
                <a:cs typeface="Helvetica" charset="0"/>
              </a:rPr>
              <a:t> </a:t>
            </a:r>
            <a:r>
              <a:rPr lang="en-US" altLang="zh-CN" sz="2000" dirty="0" smtClean="0">
                <a:latin typeface="Helvetica" charset="0"/>
                <a:ea typeface="Helvetica" charset="0"/>
                <a:cs typeface="Helvetica" charset="0"/>
              </a:rPr>
              <a:t>State</a:t>
            </a:r>
            <a:r>
              <a:rPr lang="zh-CN" altLang="en-US" sz="2000" dirty="0" smtClean="0">
                <a:latin typeface="Helvetica" charset="0"/>
                <a:ea typeface="Helvetica" charset="0"/>
                <a:cs typeface="Helvetica" charset="0"/>
              </a:rPr>
              <a:t> </a:t>
            </a:r>
            <a:r>
              <a:rPr lang="en-US" altLang="zh-CN" sz="2000" dirty="0" smtClean="0">
                <a:latin typeface="Helvetica" charset="0"/>
                <a:ea typeface="Helvetica" charset="0"/>
                <a:cs typeface="Helvetica" charset="0"/>
              </a:rPr>
              <a:t>University</a:t>
            </a:r>
            <a:endParaRPr lang="zh-CN" altLang="en-US" sz="2000" dirty="0" smtClean="0">
              <a:latin typeface="Helvetica" charset="0"/>
              <a:ea typeface="Helvetica" charset="0"/>
              <a:cs typeface="Helvetica" charset="0"/>
            </a:endParaRPr>
          </a:p>
          <a:p>
            <a:r>
              <a:rPr lang="en-US" altLang="zh-CN" sz="2000" baseline="30000" dirty="0" smtClean="0">
                <a:latin typeface="Helvetica" charset="0"/>
                <a:ea typeface="Helvetica" charset="0"/>
                <a:cs typeface="Helvetica" charset="0"/>
              </a:rPr>
              <a:t>3</a:t>
            </a:r>
            <a:r>
              <a:rPr lang="en-US" altLang="zh-CN" sz="2000" dirty="0" smtClean="0">
                <a:latin typeface="Helvetica" charset="0"/>
                <a:ea typeface="Helvetica" charset="0"/>
                <a:cs typeface="Helvetica" charset="0"/>
              </a:rPr>
              <a:t>Peking</a:t>
            </a:r>
            <a:r>
              <a:rPr lang="zh-CN" altLang="en-US" sz="2000" dirty="0" smtClean="0">
                <a:latin typeface="Helvetica" charset="0"/>
                <a:ea typeface="Helvetica" charset="0"/>
                <a:cs typeface="Helvetica" charset="0"/>
              </a:rPr>
              <a:t> </a:t>
            </a:r>
            <a:r>
              <a:rPr lang="en-US" altLang="zh-CN" sz="2000" dirty="0" smtClean="0">
                <a:latin typeface="Helvetica" charset="0"/>
                <a:ea typeface="Helvetica" charset="0"/>
                <a:cs typeface="Helvetica" charset="0"/>
              </a:rPr>
              <a:t>University</a:t>
            </a:r>
            <a:endParaRPr lang="en-US" sz="2000" dirty="0" smtClean="0">
              <a:latin typeface="Helvetica" charset="0"/>
              <a:ea typeface="Helvetica" charset="0"/>
              <a:cs typeface="Helvetica" charset="0"/>
            </a:endParaRPr>
          </a:p>
          <a:p>
            <a:endParaRPr lang="en-US" dirty="0">
              <a:latin typeface="Helvetica" charset="0"/>
              <a:ea typeface="Helvetica" charset="0"/>
              <a:cs typeface="Helvetica" charset="0"/>
            </a:endParaRPr>
          </a:p>
        </p:txBody>
      </p:sp>
      <p:pic>
        <p:nvPicPr>
          <p:cNvPr id="9" name="Picture 15"/>
          <p:cNvPicPr>
            <a:picLocks noChangeAspect="1"/>
          </p:cNvPicPr>
          <p:nvPr/>
        </p:nvPicPr>
        <p:blipFill>
          <a:blip r:embed="rId3"/>
          <a:stretch>
            <a:fillRect/>
          </a:stretch>
        </p:blipFill>
        <p:spPr>
          <a:xfrm>
            <a:off x="5536722" y="5392002"/>
            <a:ext cx="1118556" cy="1120926"/>
          </a:xfrm>
          <a:prstGeom prst="rect">
            <a:avLst/>
          </a:prstGeom>
        </p:spPr>
      </p:pic>
      <p:pic>
        <p:nvPicPr>
          <p:cNvPr id="10" name="Picture 21"/>
          <p:cNvPicPr>
            <a:picLocks noChangeAspect="1"/>
          </p:cNvPicPr>
          <p:nvPr/>
        </p:nvPicPr>
        <p:blipFill>
          <a:blip r:embed="rId4"/>
          <a:stretch>
            <a:fillRect/>
          </a:stretch>
        </p:blipFill>
        <p:spPr>
          <a:xfrm>
            <a:off x="3508464" y="5349875"/>
            <a:ext cx="1135726" cy="1163053"/>
          </a:xfrm>
          <a:prstGeom prst="rect">
            <a:avLst/>
          </a:prstGeom>
        </p:spPr>
      </p:pic>
      <p:pic>
        <p:nvPicPr>
          <p:cNvPr id="11" name="Picture 10"/>
          <p:cNvPicPr>
            <a:picLocks noChangeAspect="1"/>
          </p:cNvPicPr>
          <p:nvPr/>
        </p:nvPicPr>
        <p:blipFill>
          <a:blip r:embed="rId5"/>
          <a:stretch>
            <a:fillRect/>
          </a:stretch>
        </p:blipFill>
        <p:spPr>
          <a:xfrm>
            <a:off x="7547810" y="5392002"/>
            <a:ext cx="1130968" cy="113096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7369" y="0"/>
            <a:ext cx="1645261" cy="1645261"/>
          </a:xfrm>
          <a:prstGeom prst="rect">
            <a:avLst/>
          </a:prstGeom>
        </p:spPr>
      </p:pic>
      <p:sp>
        <p:nvSpPr>
          <p:cNvPr id="4" name="TextBox 3"/>
          <p:cNvSpPr txBox="1"/>
          <p:nvPr/>
        </p:nvSpPr>
        <p:spPr>
          <a:xfrm>
            <a:off x="2223655" y="-24938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78614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a:blip r:embed="rId3"/>
          <a:stretch>
            <a:fillRect/>
          </a:stretch>
        </p:blipFill>
        <p:spPr>
          <a:xfrm rot="16200000">
            <a:off x="4712715" y="-968246"/>
            <a:ext cx="5011036" cy="9801572"/>
          </a:xfrm>
          <a:prstGeom prst="rect">
            <a:avLst/>
          </a:prstGeom>
        </p:spPr>
      </p:pic>
      <p:sp>
        <p:nvSpPr>
          <p:cNvPr id="51" name="Rounded Rectangle 50"/>
          <p:cNvSpPr/>
          <p:nvPr/>
        </p:nvSpPr>
        <p:spPr>
          <a:xfrm rot="16200000">
            <a:off x="5153398" y="-249577"/>
            <a:ext cx="4669674" cy="8270870"/>
          </a:xfrm>
          <a:prstGeom prst="roundRect">
            <a:avLst>
              <a:gd name="adj" fmla="val 20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3352799" y="1551019"/>
            <a:ext cx="8270871" cy="3250785"/>
          </a:xfrm>
          <a:prstGeom prst="roundRect">
            <a:avLst>
              <a:gd name="adj" fmla="val 2009"/>
            </a:avLst>
          </a:prstGeom>
          <a:solidFill>
            <a:schemeClr val="accent4">
              <a:lumMod val="20000"/>
              <a:lumOff val="80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sz="2800" dirty="0">
              <a:solidFill>
                <a:sysClr val="windowText" lastClr="000000"/>
              </a:solidFill>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a:xfrm>
            <a:off x="0" y="365125"/>
            <a:ext cx="12191999" cy="1325563"/>
          </a:xfrm>
        </p:spPr>
        <p:txBody>
          <a:bodyPr/>
          <a:lstStyle/>
          <a:p>
            <a:pPr algn="ctr"/>
            <a:r>
              <a:rPr lang="en-US" altLang="zh-CN" b="1" dirty="0" err="1">
                <a:solidFill>
                  <a:schemeClr val="accent1">
                    <a:lumMod val="75000"/>
                  </a:schemeClr>
                </a:solidFill>
                <a:latin typeface="Helvetica Neue" charset="0"/>
                <a:ea typeface="Helvetica Neue" charset="0"/>
                <a:cs typeface="Helvetica Neue" charset="0"/>
              </a:rPr>
              <a:t>MobileInsight</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Overview</a:t>
            </a:r>
            <a:endParaRPr lang="en-US" dirty="0">
              <a:latin typeface="Helvetica Neue" charset="0"/>
              <a:ea typeface="Helvetica Neue" charset="0"/>
              <a:cs typeface="Helvetica Neue" charset="0"/>
            </a:endParaRPr>
          </a:p>
        </p:txBody>
      </p:sp>
      <p:pic>
        <p:nvPicPr>
          <p:cNvPr id="9" name="Picture 8"/>
          <p:cNvPicPr>
            <a:picLocks noChangeAspect="1"/>
          </p:cNvPicPr>
          <p:nvPr/>
        </p:nvPicPr>
        <p:blipFill>
          <a:blip r:embed="rId4"/>
          <a:stretch>
            <a:fillRect/>
          </a:stretch>
        </p:blipFill>
        <p:spPr>
          <a:xfrm flipH="1">
            <a:off x="5194584" y="3396899"/>
            <a:ext cx="341491" cy="341491"/>
          </a:xfrm>
          <a:prstGeom prst="rect">
            <a:avLst/>
          </a:prstGeom>
        </p:spPr>
      </p:pic>
      <p:pic>
        <p:nvPicPr>
          <p:cNvPr id="10" name="Picture 9"/>
          <p:cNvPicPr>
            <a:picLocks noChangeAspect="1"/>
          </p:cNvPicPr>
          <p:nvPr/>
        </p:nvPicPr>
        <p:blipFill>
          <a:blip r:embed="rId4"/>
          <a:stretch>
            <a:fillRect/>
          </a:stretch>
        </p:blipFill>
        <p:spPr>
          <a:xfrm flipH="1">
            <a:off x="5200251" y="3404659"/>
            <a:ext cx="341491" cy="341491"/>
          </a:xfrm>
          <a:prstGeom prst="rect">
            <a:avLst/>
          </a:prstGeom>
        </p:spPr>
      </p:pic>
      <p:pic>
        <p:nvPicPr>
          <p:cNvPr id="11" name="Picture 10"/>
          <p:cNvPicPr>
            <a:picLocks noChangeAspect="1"/>
          </p:cNvPicPr>
          <p:nvPr/>
        </p:nvPicPr>
        <p:blipFill>
          <a:blip r:embed="rId4"/>
          <a:stretch>
            <a:fillRect/>
          </a:stretch>
        </p:blipFill>
        <p:spPr>
          <a:xfrm flipH="1">
            <a:off x="5205918" y="3395496"/>
            <a:ext cx="341491" cy="341491"/>
          </a:xfrm>
          <a:prstGeom prst="rect">
            <a:avLst/>
          </a:prstGeom>
        </p:spPr>
      </p:pic>
      <p:pic>
        <p:nvPicPr>
          <p:cNvPr id="12" name="Picture 11"/>
          <p:cNvPicPr>
            <a:picLocks noChangeAspect="1"/>
          </p:cNvPicPr>
          <p:nvPr/>
        </p:nvPicPr>
        <p:blipFill>
          <a:blip r:embed="rId4"/>
          <a:stretch>
            <a:fillRect/>
          </a:stretch>
        </p:blipFill>
        <p:spPr>
          <a:xfrm flipH="1">
            <a:off x="5201725" y="3404659"/>
            <a:ext cx="341491" cy="341491"/>
          </a:xfrm>
          <a:prstGeom prst="rect">
            <a:avLst/>
          </a:prstGeom>
        </p:spPr>
      </p:pic>
      <p:pic>
        <p:nvPicPr>
          <p:cNvPr id="14" name="Picture 13"/>
          <p:cNvPicPr>
            <a:picLocks noChangeAspect="1"/>
          </p:cNvPicPr>
          <p:nvPr/>
        </p:nvPicPr>
        <p:blipFill>
          <a:blip r:embed="rId4"/>
          <a:stretch>
            <a:fillRect/>
          </a:stretch>
        </p:blipFill>
        <p:spPr>
          <a:xfrm flipH="1">
            <a:off x="5197532" y="3404658"/>
            <a:ext cx="341491" cy="341491"/>
          </a:xfrm>
          <a:prstGeom prst="rect">
            <a:avLst/>
          </a:prstGeom>
        </p:spPr>
      </p:pic>
      <p:sp>
        <p:nvSpPr>
          <p:cNvPr id="18" name="文本框 120"/>
          <p:cNvSpPr txBox="1"/>
          <p:nvPr/>
        </p:nvSpPr>
        <p:spPr>
          <a:xfrm>
            <a:off x="3283510" y="4805367"/>
            <a:ext cx="1588897" cy="461665"/>
          </a:xfrm>
          <a:prstGeom prst="rect">
            <a:avLst/>
          </a:prstGeom>
          <a:noFill/>
        </p:spPr>
        <p:txBody>
          <a:bodyPr wrap="none" rtlCol="0">
            <a:spAutoFit/>
          </a:bodyPr>
          <a:lstStyle/>
          <a:p>
            <a:r>
              <a:rPr lang="en-US" altLang="zh-CN" sz="2400" b="1" dirty="0" smtClean="0">
                <a:latin typeface="Helvetica" charset="0"/>
                <a:ea typeface="Helvetica" charset="0"/>
                <a:cs typeface="Helvetica" charset="0"/>
              </a:rPr>
              <a:t>Hardware</a:t>
            </a:r>
            <a:endParaRPr lang="zh-CN" altLang="en-US" sz="2400" b="1" dirty="0">
              <a:latin typeface="Helvetica" charset="0"/>
              <a:ea typeface="Helvetica" charset="0"/>
              <a:cs typeface="Helvetica" charset="0"/>
            </a:endParaRPr>
          </a:p>
        </p:txBody>
      </p:sp>
      <p:cxnSp>
        <p:nvCxnSpPr>
          <p:cNvPr id="20" name="Straight Connector 19"/>
          <p:cNvCxnSpPr/>
          <p:nvPr/>
        </p:nvCxnSpPr>
        <p:spPr>
          <a:xfrm flipH="1">
            <a:off x="3352799" y="4794494"/>
            <a:ext cx="8335744" cy="27473"/>
          </a:xfrm>
          <a:prstGeom prst="line">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cxnSp>
      <p:pic>
        <p:nvPicPr>
          <p:cNvPr id="21" name="Picture 20"/>
          <p:cNvPicPr>
            <a:picLocks noChangeAspect="1"/>
          </p:cNvPicPr>
          <p:nvPr/>
        </p:nvPicPr>
        <p:blipFill>
          <a:blip r:embed="rId5">
            <a:duotone>
              <a:schemeClr val="accent1">
                <a:shade val="45000"/>
                <a:satMod val="135000"/>
              </a:schemeClr>
              <a:prstClr val="white"/>
            </a:duotone>
          </a:blip>
          <a:stretch>
            <a:fillRect/>
          </a:stretch>
        </p:blipFill>
        <p:spPr>
          <a:xfrm>
            <a:off x="4833084" y="5000342"/>
            <a:ext cx="1308960" cy="1308960"/>
          </a:xfrm>
          <a:prstGeom prst="rect">
            <a:avLst/>
          </a:prstGeom>
        </p:spPr>
      </p:pic>
      <p:sp>
        <p:nvSpPr>
          <p:cNvPr id="3" name="Slide Number Placeholder 2"/>
          <p:cNvSpPr>
            <a:spLocks noGrp="1"/>
          </p:cNvSpPr>
          <p:nvPr>
            <p:ph type="sldNum" sz="quarter" idx="12"/>
          </p:nvPr>
        </p:nvSpPr>
        <p:spPr/>
        <p:txBody>
          <a:bodyPr/>
          <a:lstStyle/>
          <a:p>
            <a:fld id="{BF49A075-DFF4-2045-8324-40BF310EB4D7}" type="slidenum">
              <a:rPr lang="en-US" smtClean="0"/>
              <a:t>10</a:t>
            </a:fld>
            <a:endParaRPr lang="en-US"/>
          </a:p>
        </p:txBody>
      </p:sp>
      <p:pic>
        <p:nvPicPr>
          <p:cNvPr id="53" name="Picture 6"/>
          <p:cNvPicPr>
            <a:picLocks noChangeAspect="1"/>
          </p:cNvPicPr>
          <p:nvPr/>
        </p:nvPicPr>
        <p:blipFill>
          <a:blip r:embed="rId6"/>
          <a:stretch>
            <a:fillRect/>
          </a:stretch>
        </p:blipFill>
        <p:spPr>
          <a:xfrm flipH="1">
            <a:off x="-10746" y="5014143"/>
            <a:ext cx="1169469" cy="1169469"/>
          </a:xfrm>
          <a:prstGeom prst="rect">
            <a:avLst/>
          </a:prstGeom>
        </p:spPr>
      </p:pic>
      <p:sp>
        <p:nvSpPr>
          <p:cNvPr id="55" name="矩形 63"/>
          <p:cNvSpPr/>
          <p:nvPr/>
        </p:nvSpPr>
        <p:spPr>
          <a:xfrm>
            <a:off x="1028162" y="5598877"/>
            <a:ext cx="793934" cy="347040"/>
          </a:xfrm>
          <a:prstGeom prst="rect">
            <a:avLst/>
          </a:prstGeom>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600" b="1" dirty="0" smtClean="0">
                <a:latin typeface="Helvetica" charset="0"/>
                <a:ea typeface="Helvetica" charset="0"/>
                <a:cs typeface="Helvetica" charset="0"/>
              </a:rPr>
              <a:t>01101</a:t>
            </a:r>
            <a:endParaRPr lang="zh-CN" altLang="en-US" sz="1600" b="1" dirty="0">
              <a:latin typeface="Helvetica" charset="0"/>
              <a:ea typeface="Helvetica" charset="0"/>
              <a:cs typeface="Helvetica" charset="0"/>
            </a:endParaRPr>
          </a:p>
        </p:txBody>
      </p:sp>
      <p:grpSp>
        <p:nvGrpSpPr>
          <p:cNvPr id="56" name="Group 55"/>
          <p:cNvGrpSpPr/>
          <p:nvPr/>
        </p:nvGrpSpPr>
        <p:grpSpPr>
          <a:xfrm>
            <a:off x="6198423" y="4832776"/>
            <a:ext cx="2164405" cy="1349249"/>
            <a:chOff x="9887500" y="5118593"/>
            <a:chExt cx="2164405" cy="1349249"/>
          </a:xfrm>
        </p:grpSpPr>
        <p:sp>
          <p:nvSpPr>
            <p:cNvPr id="57" name="圆角矩形 64"/>
            <p:cNvSpPr/>
            <p:nvPr/>
          </p:nvSpPr>
          <p:spPr>
            <a:xfrm>
              <a:off x="9887500" y="5118593"/>
              <a:ext cx="2164405" cy="1349249"/>
            </a:xfrm>
            <a:prstGeom prst="roundRect">
              <a:avLst>
                <a:gd name="adj" fmla="val 0"/>
              </a:avLst>
            </a:prstGeom>
            <a:solidFill>
              <a:schemeClr val="bg1"/>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sz="2000" b="1" dirty="0">
                <a:solidFill>
                  <a:schemeClr val="tx1"/>
                </a:solidFill>
                <a:latin typeface="Helvetica Neue" charset="0"/>
                <a:ea typeface="Helvetica Neue" charset="0"/>
                <a:cs typeface="Helvetica Neue" charset="0"/>
              </a:endParaRPr>
            </a:p>
          </p:txBody>
        </p:sp>
        <p:sp>
          <p:nvSpPr>
            <p:cNvPr id="58" name="圆角矩形 64"/>
            <p:cNvSpPr/>
            <p:nvPr/>
          </p:nvSpPr>
          <p:spPr>
            <a:xfrm>
              <a:off x="9924128" y="6194786"/>
              <a:ext cx="2088867" cy="242085"/>
            </a:xfrm>
            <a:prstGeom prst="roundRect">
              <a:avLst>
                <a:gd name="adj" fmla="val 17873"/>
              </a:avLst>
            </a:prstGeom>
            <a:solidFill>
              <a:schemeClr val="accent1">
                <a:lumMod val="75000"/>
              </a:schemeClr>
            </a:solidFill>
            <a:ln w="1905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b="1" dirty="0">
                  <a:solidFill>
                    <a:schemeClr val="bg1"/>
                  </a:solidFill>
                  <a:latin typeface="Helvetica Neue" charset="0"/>
                  <a:ea typeface="Helvetica Neue" charset="0"/>
                  <a:cs typeface="Helvetica Neue" charset="0"/>
                </a:rPr>
                <a:t>PHY</a:t>
              </a:r>
              <a:endParaRPr lang="zh-CN" altLang="en-US" b="1" dirty="0">
                <a:solidFill>
                  <a:schemeClr val="bg1"/>
                </a:solidFill>
                <a:latin typeface="Helvetica Neue" charset="0"/>
                <a:ea typeface="Helvetica Neue" charset="0"/>
                <a:cs typeface="Helvetica Neue" charset="0"/>
              </a:endParaRPr>
            </a:p>
          </p:txBody>
        </p:sp>
        <p:sp>
          <p:nvSpPr>
            <p:cNvPr id="63" name="圆角矩形 64"/>
            <p:cNvSpPr/>
            <p:nvPr/>
          </p:nvSpPr>
          <p:spPr>
            <a:xfrm>
              <a:off x="9924128" y="5918898"/>
              <a:ext cx="2088867" cy="250385"/>
            </a:xfrm>
            <a:prstGeom prst="roundRect">
              <a:avLst/>
            </a:prstGeom>
            <a:solidFill>
              <a:schemeClr val="accent1">
                <a:lumMod val="75000"/>
              </a:schemeClr>
            </a:solidFill>
            <a:ln w="1905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b="1" dirty="0" smtClean="0">
                  <a:solidFill>
                    <a:schemeClr val="bg1"/>
                  </a:solidFill>
                  <a:latin typeface="Helvetica Neue" charset="0"/>
                  <a:ea typeface="Helvetica Neue" charset="0"/>
                  <a:cs typeface="Helvetica Neue" charset="0"/>
                </a:rPr>
                <a:t>MAC/RLC/PDCP</a:t>
              </a:r>
              <a:endParaRPr lang="zh-CN" altLang="en-US" b="1" dirty="0">
                <a:solidFill>
                  <a:schemeClr val="bg1"/>
                </a:solidFill>
                <a:latin typeface="Helvetica Neue" charset="0"/>
                <a:ea typeface="Helvetica Neue" charset="0"/>
                <a:cs typeface="Helvetica Neue" charset="0"/>
              </a:endParaRPr>
            </a:p>
          </p:txBody>
        </p:sp>
        <p:sp>
          <p:nvSpPr>
            <p:cNvPr id="65" name="圆角矩形 64"/>
            <p:cNvSpPr/>
            <p:nvPr/>
          </p:nvSpPr>
          <p:spPr>
            <a:xfrm>
              <a:off x="9924128" y="5675039"/>
              <a:ext cx="2088867" cy="218355"/>
            </a:xfrm>
            <a:prstGeom prst="roundRect">
              <a:avLst/>
            </a:prstGeom>
            <a:solidFill>
              <a:schemeClr val="accent1">
                <a:lumMod val="75000"/>
              </a:schemeClr>
            </a:solidFill>
            <a:ln w="1905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b="1" dirty="0" smtClean="0">
                  <a:solidFill>
                    <a:schemeClr val="bg1"/>
                  </a:solidFill>
                  <a:latin typeface="Helvetica Neue" charset="0"/>
                  <a:ea typeface="Helvetica Neue" charset="0"/>
                  <a:cs typeface="Helvetica Neue" charset="0"/>
                </a:rPr>
                <a:t>RRC</a:t>
              </a:r>
              <a:endParaRPr lang="zh-CN" altLang="en-US" b="1" dirty="0">
                <a:solidFill>
                  <a:schemeClr val="bg1"/>
                </a:solidFill>
                <a:latin typeface="Helvetica Neue" charset="0"/>
                <a:ea typeface="Helvetica Neue" charset="0"/>
                <a:cs typeface="Helvetica Neue" charset="0"/>
              </a:endParaRPr>
            </a:p>
          </p:txBody>
        </p:sp>
        <p:sp>
          <p:nvSpPr>
            <p:cNvPr id="66" name="圆角矩形 64"/>
            <p:cNvSpPr/>
            <p:nvPr/>
          </p:nvSpPr>
          <p:spPr>
            <a:xfrm>
              <a:off x="9924128" y="5423512"/>
              <a:ext cx="2088867" cy="226023"/>
            </a:xfrm>
            <a:prstGeom prst="roundRect">
              <a:avLst/>
            </a:prstGeom>
            <a:solidFill>
              <a:schemeClr val="accent1">
                <a:lumMod val="75000"/>
              </a:schemeClr>
            </a:solidFill>
            <a:ln w="1905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b="1" dirty="0" smtClean="0">
                  <a:solidFill>
                    <a:schemeClr val="bg1"/>
                  </a:solidFill>
                  <a:latin typeface="Helvetica Neue" charset="0"/>
                  <a:ea typeface="Helvetica Neue" charset="0"/>
                  <a:cs typeface="Helvetica Neue" charset="0"/>
                </a:rPr>
                <a:t>MM</a:t>
              </a:r>
              <a:endParaRPr lang="zh-CN" altLang="en-US" b="1" dirty="0">
                <a:solidFill>
                  <a:schemeClr val="bg1"/>
                </a:solidFill>
                <a:latin typeface="Helvetica Neue" charset="0"/>
                <a:ea typeface="Helvetica Neue" charset="0"/>
                <a:cs typeface="Helvetica Neue" charset="0"/>
              </a:endParaRPr>
            </a:p>
          </p:txBody>
        </p:sp>
        <p:sp>
          <p:nvSpPr>
            <p:cNvPr id="67" name="圆角矩形 64"/>
            <p:cNvSpPr/>
            <p:nvPr/>
          </p:nvSpPr>
          <p:spPr>
            <a:xfrm>
              <a:off x="9924128" y="5162014"/>
              <a:ext cx="2088867" cy="235994"/>
            </a:xfrm>
            <a:prstGeom prst="roundRect">
              <a:avLst/>
            </a:prstGeom>
            <a:solidFill>
              <a:schemeClr val="accent1">
                <a:lumMod val="75000"/>
              </a:schemeClr>
            </a:solidFill>
            <a:ln w="1905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b="1" dirty="0" smtClean="0">
                  <a:solidFill>
                    <a:schemeClr val="bg1"/>
                  </a:solidFill>
                  <a:latin typeface="Helvetica Neue" charset="0"/>
                  <a:ea typeface="Helvetica Neue" charset="0"/>
                  <a:cs typeface="Helvetica Neue" charset="0"/>
                </a:rPr>
                <a:t>SM</a:t>
              </a:r>
              <a:endParaRPr lang="zh-CN" altLang="en-US" b="1" dirty="0">
                <a:solidFill>
                  <a:schemeClr val="bg1"/>
                </a:solidFill>
                <a:latin typeface="Helvetica Neue" charset="0"/>
                <a:ea typeface="Helvetica Neue" charset="0"/>
                <a:cs typeface="Helvetica Neue" charset="0"/>
              </a:endParaRPr>
            </a:p>
          </p:txBody>
        </p:sp>
      </p:grpSp>
      <p:sp>
        <p:nvSpPr>
          <p:cNvPr id="19" name="文本框 120"/>
          <p:cNvSpPr txBox="1"/>
          <p:nvPr/>
        </p:nvSpPr>
        <p:spPr>
          <a:xfrm>
            <a:off x="3283510" y="4361349"/>
            <a:ext cx="1484702" cy="461665"/>
          </a:xfrm>
          <a:prstGeom prst="rect">
            <a:avLst/>
          </a:prstGeom>
          <a:noFill/>
        </p:spPr>
        <p:txBody>
          <a:bodyPr wrap="none" rtlCol="0">
            <a:spAutoFit/>
          </a:bodyPr>
          <a:lstStyle/>
          <a:p>
            <a:r>
              <a:rPr lang="en-US" altLang="zh-CN" sz="2400" b="1" dirty="0" smtClean="0">
                <a:latin typeface="Helvetica" charset="0"/>
                <a:ea typeface="Helvetica" charset="0"/>
                <a:cs typeface="Helvetica" charset="0"/>
              </a:rPr>
              <a:t>Software</a:t>
            </a:r>
            <a:endParaRPr lang="zh-CN" altLang="en-US" sz="2400" b="1" dirty="0">
              <a:latin typeface="Helvetica" charset="0"/>
              <a:ea typeface="Helvetica" charset="0"/>
              <a:cs typeface="Helvetica" charset="0"/>
            </a:endParaRPr>
          </a:p>
        </p:txBody>
      </p:sp>
      <p:pic>
        <p:nvPicPr>
          <p:cNvPr id="35" name="Picture 34"/>
          <p:cNvPicPr>
            <a:picLocks noChangeAspect="1"/>
          </p:cNvPicPr>
          <p:nvPr/>
        </p:nvPicPr>
        <p:blipFill>
          <a:blip r:embed="rId7"/>
          <a:stretch>
            <a:fillRect/>
          </a:stretch>
        </p:blipFill>
        <p:spPr>
          <a:xfrm>
            <a:off x="4949742" y="3137964"/>
            <a:ext cx="1033923" cy="1033923"/>
          </a:xfrm>
          <a:prstGeom prst="rect">
            <a:avLst/>
          </a:prstGeom>
        </p:spPr>
      </p:pic>
      <p:sp>
        <p:nvSpPr>
          <p:cNvPr id="28" name="圓角矩形 67"/>
          <p:cNvSpPr/>
          <p:nvPr/>
        </p:nvSpPr>
        <p:spPr>
          <a:xfrm>
            <a:off x="4821502" y="2599968"/>
            <a:ext cx="1424260" cy="518889"/>
          </a:xfrm>
          <a:prstGeom prst="roundRect">
            <a:avLst/>
          </a:prstGeom>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CN" sz="2800" dirty="0" smtClean="0">
                <a:solidFill>
                  <a:schemeClr val="bg1"/>
                </a:solidFill>
                <a:latin typeface="Calibri" pitchFamily="34" charset="0"/>
                <a:cs typeface="Times New Roman" pitchFamily="18" charset="0"/>
              </a:rPr>
              <a:t>Monitor</a:t>
            </a:r>
            <a:endParaRPr lang="en-US" altLang="zh-CN" sz="2800" dirty="0">
              <a:solidFill>
                <a:schemeClr val="bg1"/>
              </a:solidFill>
              <a:latin typeface="Calibri" pitchFamily="34" charset="0"/>
              <a:cs typeface="Times New Roman" pitchFamily="18" charset="0"/>
            </a:endParaRPr>
          </a:p>
        </p:txBody>
      </p:sp>
    </p:spTree>
    <p:extLst>
      <p:ext uri="{BB962C8B-B14F-4D97-AF65-F5344CB8AC3E}">
        <p14:creationId xmlns:p14="http://schemas.microsoft.com/office/powerpoint/2010/main" val="7839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0" presetClass="path" presetSubtype="0" accel="50000" decel="50000" fill="hold" grpId="0" nodeType="withEffect">
                                  <p:stCondLst>
                                    <p:cond delay="0"/>
                                  </p:stCondLst>
                                  <p:childTnLst>
                                    <p:animMotion origin="layout" path="M 2.91667E-6 3.33333E-6 L 0.33021 -0.00394 " pathEditMode="relative" rAng="0" ptsTypes="AA">
                                      <p:cBhvr>
                                        <p:cTn id="8" dur="1000" fill="hold"/>
                                        <p:tgtEl>
                                          <p:spTgt spid="55"/>
                                        </p:tgtEl>
                                        <p:attrNameLst>
                                          <p:attrName>ppt_x</p:attrName>
                                          <p:attrName>ppt_y</p:attrName>
                                        </p:attrNameLst>
                                      </p:cBhvr>
                                      <p:rCtr x="16510" y="-208"/>
                                    </p:animMotion>
                                  </p:childTnLst>
                                </p:cTn>
                              </p:par>
                            </p:childTnLst>
                          </p:cTn>
                        </p:par>
                        <p:par>
                          <p:cTn id="9" fill="hold">
                            <p:stCondLst>
                              <p:cond delay="1000"/>
                            </p:stCondLst>
                            <p:childTnLst>
                              <p:par>
                                <p:cTn id="10" presetID="0" presetClass="path" presetSubtype="0" accel="50000" decel="50000" fill="hold" grpId="2" nodeType="afterEffect">
                                  <p:stCondLst>
                                    <p:cond delay="0"/>
                                  </p:stCondLst>
                                  <p:childTnLst>
                                    <p:animMotion origin="layout" path="M 0.33021 -0.00394 L 0.33372 -0.3169 " pathEditMode="relative" rAng="0" ptsTypes="AA">
                                      <p:cBhvr>
                                        <p:cTn id="11" dur="1500" fill="hold"/>
                                        <p:tgtEl>
                                          <p:spTgt spid="55"/>
                                        </p:tgtEl>
                                        <p:attrNameLst>
                                          <p:attrName>ppt_x</p:attrName>
                                          <p:attrName>ppt_y</p:attrName>
                                        </p:attrNameLst>
                                      </p:cBhvr>
                                      <p:rCtr x="169" y="-15648"/>
                                    </p:animMotion>
                                  </p:childTnLst>
                                </p:cTn>
                              </p:par>
                              <p:par>
                                <p:cTn id="12" presetID="42" presetClass="path" presetSubtype="0" accel="50000" decel="50000" fill="hold" nodeType="withEffect">
                                  <p:stCondLst>
                                    <p:cond delay="0"/>
                                  </p:stCondLst>
                                  <p:childTnLst>
                                    <p:animMotion origin="layout" path="M 4.58333E-6 7.40741E-7 L 0.00026 -0.23796 " pathEditMode="relative" rAng="0" ptsTypes="AA">
                                      <p:cBhvr>
                                        <p:cTn id="13" dur="1500" fill="hold"/>
                                        <p:tgtEl>
                                          <p:spTgt spid="56"/>
                                        </p:tgtEl>
                                        <p:attrNameLst>
                                          <p:attrName>ppt_x</p:attrName>
                                          <p:attrName>ppt_y</p:attrName>
                                        </p:attrNameLst>
                                      </p:cBhvr>
                                      <p:rCtr x="13" y="-11898"/>
                                    </p:animMotion>
                                  </p:childTnLst>
                                </p:cTn>
                              </p:par>
                            </p:childTnLst>
                          </p:cTn>
                        </p:par>
                        <p:par>
                          <p:cTn id="14" fill="hold">
                            <p:stCondLst>
                              <p:cond delay="2500"/>
                            </p:stCondLst>
                            <p:childTnLst>
                              <p:par>
                                <p:cTn id="15" presetID="1" presetClass="exit" presetSubtype="0" fill="hold" grpId="3" nodeType="afterEffect">
                                  <p:stCondLst>
                                    <p:cond delay="0"/>
                                  </p:stCondLst>
                                  <p:childTnLst>
                                    <p:set>
                                      <p:cBhvr>
                                        <p:cTn id="16" dur="1" fill="hold">
                                          <p:stCondLst>
                                            <p:cond delay="0"/>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P spid="55" grpId="2" animBg="1"/>
      <p:bldP spid="55" grpId="3"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a:blip r:embed="rId3"/>
          <a:stretch>
            <a:fillRect/>
          </a:stretch>
        </p:blipFill>
        <p:spPr>
          <a:xfrm rot="16200000">
            <a:off x="4712715" y="-968246"/>
            <a:ext cx="5011036" cy="9801572"/>
          </a:xfrm>
          <a:prstGeom prst="rect">
            <a:avLst/>
          </a:prstGeom>
        </p:spPr>
      </p:pic>
      <p:sp>
        <p:nvSpPr>
          <p:cNvPr id="51" name="Rounded Rectangle 50"/>
          <p:cNvSpPr/>
          <p:nvPr/>
        </p:nvSpPr>
        <p:spPr>
          <a:xfrm rot="16200000">
            <a:off x="5153398" y="-249577"/>
            <a:ext cx="4669674" cy="8270870"/>
          </a:xfrm>
          <a:prstGeom prst="roundRect">
            <a:avLst>
              <a:gd name="adj" fmla="val 20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3352799" y="1551019"/>
            <a:ext cx="8270871" cy="3250785"/>
          </a:xfrm>
          <a:prstGeom prst="roundRect">
            <a:avLst>
              <a:gd name="adj" fmla="val 2009"/>
            </a:avLst>
          </a:prstGeom>
          <a:solidFill>
            <a:schemeClr val="accent4">
              <a:lumMod val="20000"/>
              <a:lumOff val="80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sz="2800" dirty="0">
              <a:solidFill>
                <a:sysClr val="windowText" lastClr="000000"/>
              </a:solidFill>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a:xfrm>
            <a:off x="0" y="365125"/>
            <a:ext cx="12191999" cy="1325563"/>
          </a:xfrm>
        </p:spPr>
        <p:txBody>
          <a:bodyPr/>
          <a:lstStyle/>
          <a:p>
            <a:pPr algn="ctr"/>
            <a:r>
              <a:rPr lang="en-US" altLang="zh-CN" b="1" dirty="0" err="1">
                <a:solidFill>
                  <a:schemeClr val="accent1">
                    <a:lumMod val="75000"/>
                  </a:schemeClr>
                </a:solidFill>
                <a:latin typeface="Helvetica Neue" charset="0"/>
                <a:ea typeface="Helvetica Neue" charset="0"/>
                <a:cs typeface="Helvetica Neue" charset="0"/>
              </a:rPr>
              <a:t>MobileInsight</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Overview</a:t>
            </a:r>
            <a:endParaRPr lang="en-US" dirty="0">
              <a:latin typeface="Helvetica Neue" charset="0"/>
              <a:ea typeface="Helvetica Neue" charset="0"/>
              <a:cs typeface="Helvetica Neue" charset="0"/>
            </a:endParaRPr>
          </a:p>
        </p:txBody>
      </p:sp>
      <p:pic>
        <p:nvPicPr>
          <p:cNvPr id="10" name="Picture 9"/>
          <p:cNvPicPr>
            <a:picLocks noChangeAspect="1"/>
          </p:cNvPicPr>
          <p:nvPr/>
        </p:nvPicPr>
        <p:blipFill>
          <a:blip r:embed="rId4"/>
          <a:stretch>
            <a:fillRect/>
          </a:stretch>
        </p:blipFill>
        <p:spPr>
          <a:xfrm flipH="1">
            <a:off x="5245181" y="3390360"/>
            <a:ext cx="341491" cy="341491"/>
          </a:xfrm>
          <a:prstGeom prst="rect">
            <a:avLst/>
          </a:prstGeom>
        </p:spPr>
      </p:pic>
      <p:pic>
        <p:nvPicPr>
          <p:cNvPr id="11" name="Picture 10"/>
          <p:cNvPicPr>
            <a:picLocks noChangeAspect="1"/>
          </p:cNvPicPr>
          <p:nvPr/>
        </p:nvPicPr>
        <p:blipFill>
          <a:blip r:embed="rId4"/>
          <a:stretch>
            <a:fillRect/>
          </a:stretch>
        </p:blipFill>
        <p:spPr>
          <a:xfrm flipH="1">
            <a:off x="5245180" y="3395766"/>
            <a:ext cx="341491" cy="341491"/>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3268" y="3285006"/>
            <a:ext cx="2428257" cy="781148"/>
          </a:xfrm>
          <a:prstGeom prst="rect">
            <a:avLst/>
          </a:prstGeom>
        </p:spPr>
      </p:pic>
      <p:grpSp>
        <p:nvGrpSpPr>
          <p:cNvPr id="30" name="Group 29"/>
          <p:cNvGrpSpPr/>
          <p:nvPr/>
        </p:nvGrpSpPr>
        <p:grpSpPr>
          <a:xfrm>
            <a:off x="4441319" y="1534384"/>
            <a:ext cx="5959546" cy="3210692"/>
            <a:chOff x="4441319" y="379369"/>
            <a:chExt cx="5959546" cy="3210692"/>
          </a:xfrm>
        </p:grpSpPr>
        <p:sp>
          <p:nvSpPr>
            <p:cNvPr id="31" name="矩形 115"/>
            <p:cNvSpPr/>
            <p:nvPr/>
          </p:nvSpPr>
          <p:spPr>
            <a:xfrm>
              <a:off x="4749824" y="634344"/>
              <a:ext cx="5651041" cy="2955717"/>
            </a:xfrm>
            <a:prstGeom prst="rect">
              <a:avLst/>
            </a:prstGeom>
            <a:no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1319" y="379369"/>
              <a:ext cx="803862" cy="803862"/>
            </a:xfrm>
            <a:prstGeom prst="rect">
              <a:avLst/>
            </a:prstGeom>
          </p:spPr>
        </p:pic>
      </p:gr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33268" y="3283225"/>
            <a:ext cx="2428254" cy="781148"/>
          </a:xfrm>
          <a:prstGeom prst="rect">
            <a:avLst/>
          </a:prstGeom>
        </p:spPr>
      </p:pic>
      <p:pic>
        <p:nvPicPr>
          <p:cNvPr id="34" name="Picture 3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33266" y="3283226"/>
            <a:ext cx="2428254" cy="781147"/>
          </a:xfrm>
          <a:prstGeom prst="rect">
            <a:avLst/>
          </a:prstGeom>
        </p:spPr>
      </p:pic>
      <p:grpSp>
        <p:nvGrpSpPr>
          <p:cNvPr id="4" name="Group 3"/>
          <p:cNvGrpSpPr/>
          <p:nvPr/>
        </p:nvGrpSpPr>
        <p:grpSpPr>
          <a:xfrm>
            <a:off x="10510699" y="1832768"/>
            <a:ext cx="1177843" cy="2647751"/>
            <a:chOff x="10510699" y="1832768"/>
            <a:chExt cx="1177843" cy="2647751"/>
          </a:xfrm>
        </p:grpSpPr>
        <p:grpSp>
          <p:nvGrpSpPr>
            <p:cNvPr id="42" name="Group 41"/>
            <p:cNvGrpSpPr/>
            <p:nvPr/>
          </p:nvGrpSpPr>
          <p:grpSpPr>
            <a:xfrm>
              <a:off x="10865881" y="1832768"/>
              <a:ext cx="822661" cy="2647751"/>
              <a:chOff x="10833893" y="658549"/>
              <a:chExt cx="822661" cy="2647751"/>
            </a:xfrm>
          </p:grpSpPr>
          <p:pic>
            <p:nvPicPr>
              <p:cNvPr id="46" name="Picture 4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98767" y="2073750"/>
                <a:ext cx="698178" cy="698178"/>
              </a:xfrm>
              <a:prstGeom prst="rect">
                <a:avLst/>
              </a:prstGeom>
            </p:spPr>
          </p:pic>
          <p:pic>
            <p:nvPicPr>
              <p:cNvPr id="47" name="Picture 4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98767" y="658549"/>
                <a:ext cx="692915" cy="692915"/>
              </a:xfrm>
              <a:prstGeom prst="rect">
                <a:avLst/>
              </a:prstGeom>
            </p:spPr>
          </p:pic>
          <p:pic>
            <p:nvPicPr>
              <p:cNvPr id="48" name="Picture 4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98767" y="1363518"/>
                <a:ext cx="698178" cy="698178"/>
              </a:xfrm>
              <a:prstGeom prst="rect">
                <a:avLst/>
              </a:prstGeom>
            </p:spPr>
          </p:pic>
          <p:sp>
            <p:nvSpPr>
              <p:cNvPr id="49" name="TextBox 48"/>
              <p:cNvSpPr txBox="1"/>
              <p:nvPr/>
            </p:nvSpPr>
            <p:spPr>
              <a:xfrm>
                <a:off x="10833893" y="2105971"/>
                <a:ext cx="822661" cy="1200329"/>
              </a:xfrm>
              <a:prstGeom prst="rect">
                <a:avLst/>
              </a:prstGeom>
              <a:noFill/>
            </p:spPr>
            <p:txBody>
              <a:bodyPr wrap="none" rtlCol="0">
                <a:spAutoFit/>
              </a:bodyPr>
              <a:lstStyle/>
              <a:p>
                <a:r>
                  <a:rPr lang="is-IS" altLang="zh-CN" sz="7200" dirty="0" smtClean="0"/>
                  <a:t>…</a:t>
                </a:r>
                <a:endParaRPr lang="en-US" sz="7200" dirty="0"/>
              </a:p>
            </p:txBody>
          </p:sp>
        </p:grpSp>
        <p:sp>
          <p:nvSpPr>
            <p:cNvPr id="43" name="Down Arrow 42"/>
            <p:cNvSpPr/>
            <p:nvPr/>
          </p:nvSpPr>
          <p:spPr>
            <a:xfrm rot="16200000">
              <a:off x="10555002" y="2804720"/>
              <a:ext cx="204225" cy="241299"/>
            </a:xfrm>
            <a:prstGeom prst="downArrow">
              <a:avLst/>
            </a:prstGeom>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solidFill>
                  <a:schemeClr val="bg1"/>
                </a:solidFill>
                <a:latin typeface="Calibri" pitchFamily="34" charset="0"/>
                <a:cs typeface="Times New Roman" pitchFamily="18" charset="0"/>
              </a:endParaRPr>
            </a:p>
          </p:txBody>
        </p:sp>
        <p:sp>
          <p:nvSpPr>
            <p:cNvPr id="44" name="Down Arrow 43"/>
            <p:cNvSpPr/>
            <p:nvPr/>
          </p:nvSpPr>
          <p:spPr>
            <a:xfrm rot="13935058">
              <a:off x="10529236" y="2338519"/>
              <a:ext cx="204225" cy="241299"/>
            </a:xfrm>
            <a:prstGeom prst="downArrow">
              <a:avLst/>
            </a:prstGeom>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solidFill>
                  <a:schemeClr val="bg1"/>
                </a:solidFill>
                <a:latin typeface="Calibri" pitchFamily="34" charset="0"/>
                <a:cs typeface="Times New Roman" pitchFamily="18" charset="0"/>
              </a:endParaRPr>
            </a:p>
          </p:txBody>
        </p:sp>
        <p:sp>
          <p:nvSpPr>
            <p:cNvPr id="45" name="Down Arrow 44"/>
            <p:cNvSpPr/>
            <p:nvPr/>
          </p:nvSpPr>
          <p:spPr>
            <a:xfrm rot="18429118">
              <a:off x="10532926" y="3216049"/>
              <a:ext cx="204225" cy="241299"/>
            </a:xfrm>
            <a:prstGeom prst="downArrow">
              <a:avLst/>
            </a:prstGeom>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solidFill>
                  <a:schemeClr val="bg1"/>
                </a:solidFill>
                <a:latin typeface="Calibri" pitchFamily="34" charset="0"/>
                <a:cs typeface="Times New Roman" pitchFamily="18" charset="0"/>
              </a:endParaRPr>
            </a:p>
          </p:txBody>
        </p:sp>
      </p:grpSp>
      <p:sp>
        <p:nvSpPr>
          <p:cNvPr id="3" name="Slide Number Placeholder 2"/>
          <p:cNvSpPr>
            <a:spLocks noGrp="1"/>
          </p:cNvSpPr>
          <p:nvPr>
            <p:ph type="sldNum" sz="quarter" idx="12"/>
          </p:nvPr>
        </p:nvSpPr>
        <p:spPr/>
        <p:txBody>
          <a:bodyPr/>
          <a:lstStyle/>
          <a:p>
            <a:fld id="{BF49A075-DFF4-2045-8324-40BF310EB4D7}" type="slidenum">
              <a:rPr lang="en-US" smtClean="0"/>
              <a:t>11</a:t>
            </a:fld>
            <a:endParaRPr lang="en-US"/>
          </a:p>
        </p:txBody>
      </p:sp>
      <p:pic>
        <p:nvPicPr>
          <p:cNvPr id="58" name="Picture 57"/>
          <p:cNvPicPr>
            <a:picLocks noChangeAspect="1"/>
          </p:cNvPicPr>
          <p:nvPr/>
        </p:nvPicPr>
        <p:blipFill>
          <a:blip r:embed="rId12">
            <a:duotone>
              <a:schemeClr val="accent1">
                <a:shade val="45000"/>
                <a:satMod val="135000"/>
              </a:schemeClr>
              <a:prstClr val="white"/>
            </a:duotone>
          </a:blip>
          <a:stretch>
            <a:fillRect/>
          </a:stretch>
        </p:blipFill>
        <p:spPr>
          <a:xfrm>
            <a:off x="4833084" y="5000342"/>
            <a:ext cx="1308960" cy="1308960"/>
          </a:xfrm>
          <a:prstGeom prst="rect">
            <a:avLst/>
          </a:prstGeom>
        </p:spPr>
      </p:pic>
      <p:sp>
        <p:nvSpPr>
          <p:cNvPr id="66" name="文本框 120"/>
          <p:cNvSpPr txBox="1"/>
          <p:nvPr/>
        </p:nvSpPr>
        <p:spPr>
          <a:xfrm>
            <a:off x="3283510" y="4805367"/>
            <a:ext cx="1588897" cy="461665"/>
          </a:xfrm>
          <a:prstGeom prst="rect">
            <a:avLst/>
          </a:prstGeom>
          <a:noFill/>
        </p:spPr>
        <p:txBody>
          <a:bodyPr wrap="none" rtlCol="0">
            <a:spAutoFit/>
          </a:bodyPr>
          <a:lstStyle/>
          <a:p>
            <a:r>
              <a:rPr lang="en-US" altLang="zh-CN" sz="2400" b="1" dirty="0" smtClean="0">
                <a:latin typeface="Helvetica" charset="0"/>
                <a:ea typeface="Helvetica" charset="0"/>
                <a:cs typeface="Helvetica" charset="0"/>
              </a:rPr>
              <a:t>Hardware</a:t>
            </a:r>
            <a:endParaRPr lang="zh-CN" altLang="en-US" sz="2400" b="1" dirty="0">
              <a:latin typeface="Helvetica" charset="0"/>
              <a:ea typeface="Helvetica" charset="0"/>
              <a:cs typeface="Helvetica" charset="0"/>
            </a:endParaRPr>
          </a:p>
        </p:txBody>
      </p:sp>
      <p:sp>
        <p:nvSpPr>
          <p:cNvPr id="67" name="文本框 120"/>
          <p:cNvSpPr txBox="1"/>
          <p:nvPr/>
        </p:nvSpPr>
        <p:spPr>
          <a:xfrm>
            <a:off x="3283510" y="4361349"/>
            <a:ext cx="1484702" cy="461665"/>
          </a:xfrm>
          <a:prstGeom prst="rect">
            <a:avLst/>
          </a:prstGeom>
          <a:noFill/>
        </p:spPr>
        <p:txBody>
          <a:bodyPr wrap="none" rtlCol="0">
            <a:spAutoFit/>
          </a:bodyPr>
          <a:lstStyle/>
          <a:p>
            <a:r>
              <a:rPr lang="en-US" altLang="zh-CN" sz="2400" b="1" dirty="0" smtClean="0">
                <a:latin typeface="Helvetica" charset="0"/>
                <a:ea typeface="Helvetica" charset="0"/>
                <a:cs typeface="Helvetica" charset="0"/>
              </a:rPr>
              <a:t>Software</a:t>
            </a:r>
            <a:endParaRPr lang="zh-CN" altLang="en-US" sz="2400" b="1" dirty="0">
              <a:latin typeface="Helvetica" charset="0"/>
              <a:ea typeface="Helvetica" charset="0"/>
              <a:cs typeface="Helvetica" charset="0"/>
            </a:endParaRPr>
          </a:p>
        </p:txBody>
      </p:sp>
      <p:cxnSp>
        <p:nvCxnSpPr>
          <p:cNvPr id="68" name="Straight Connector 67"/>
          <p:cNvCxnSpPr/>
          <p:nvPr/>
        </p:nvCxnSpPr>
        <p:spPr>
          <a:xfrm flipH="1">
            <a:off x="3352799" y="4794494"/>
            <a:ext cx="8335744" cy="27473"/>
          </a:xfrm>
          <a:prstGeom prst="line">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cxnSp>
      <p:pic>
        <p:nvPicPr>
          <p:cNvPr id="69" name="Picture 6"/>
          <p:cNvPicPr>
            <a:picLocks noChangeAspect="1"/>
          </p:cNvPicPr>
          <p:nvPr/>
        </p:nvPicPr>
        <p:blipFill>
          <a:blip r:embed="rId13"/>
          <a:stretch>
            <a:fillRect/>
          </a:stretch>
        </p:blipFill>
        <p:spPr>
          <a:xfrm flipH="1">
            <a:off x="-10746" y="5014143"/>
            <a:ext cx="1169469" cy="1169469"/>
          </a:xfrm>
          <a:prstGeom prst="rect">
            <a:avLst/>
          </a:prstGeom>
        </p:spPr>
      </p:pic>
      <p:pic>
        <p:nvPicPr>
          <p:cNvPr id="53" name="Picture 52"/>
          <p:cNvPicPr>
            <a:picLocks noChangeAspect="1"/>
          </p:cNvPicPr>
          <p:nvPr/>
        </p:nvPicPr>
        <p:blipFill>
          <a:blip r:embed="rId14"/>
          <a:stretch>
            <a:fillRect/>
          </a:stretch>
        </p:blipFill>
        <p:spPr>
          <a:xfrm>
            <a:off x="4949742" y="3137964"/>
            <a:ext cx="1033923" cy="1033923"/>
          </a:xfrm>
          <a:prstGeom prst="rect">
            <a:avLst/>
          </a:prstGeom>
        </p:spPr>
      </p:pic>
      <p:sp>
        <p:nvSpPr>
          <p:cNvPr id="54" name="圓角矩形 67"/>
          <p:cNvSpPr/>
          <p:nvPr/>
        </p:nvSpPr>
        <p:spPr>
          <a:xfrm>
            <a:off x="4821502" y="2599968"/>
            <a:ext cx="1424260" cy="518889"/>
          </a:xfrm>
          <a:prstGeom prst="roundRect">
            <a:avLst/>
          </a:prstGeom>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CN" sz="2800" dirty="0" smtClean="0">
                <a:solidFill>
                  <a:schemeClr val="bg1"/>
                </a:solidFill>
                <a:latin typeface="Calibri" pitchFamily="34" charset="0"/>
                <a:cs typeface="Times New Roman" pitchFamily="18" charset="0"/>
              </a:rPr>
              <a:t>Monitor</a:t>
            </a:r>
            <a:endParaRPr lang="en-US" altLang="zh-CN" sz="2800" dirty="0">
              <a:solidFill>
                <a:schemeClr val="bg1"/>
              </a:solidFill>
              <a:latin typeface="Calibri" pitchFamily="34" charset="0"/>
              <a:cs typeface="Times New Roman" pitchFamily="18" charset="0"/>
            </a:endParaRPr>
          </a:p>
        </p:txBody>
      </p:sp>
      <p:sp>
        <p:nvSpPr>
          <p:cNvPr id="55" name="圓角矩形 67"/>
          <p:cNvSpPr/>
          <p:nvPr/>
        </p:nvSpPr>
        <p:spPr>
          <a:xfrm>
            <a:off x="6940761" y="2599967"/>
            <a:ext cx="1610130" cy="518889"/>
          </a:xfrm>
          <a:prstGeom prst="roundRect">
            <a:avLst/>
          </a:prstGeom>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CN" sz="2800" smtClean="0">
                <a:solidFill>
                  <a:schemeClr val="bg1"/>
                </a:solidFill>
                <a:latin typeface="Calibri" pitchFamily="34" charset="0"/>
                <a:cs typeface="Times New Roman" pitchFamily="18" charset="0"/>
              </a:rPr>
              <a:t>Analyzers</a:t>
            </a:r>
            <a:endParaRPr lang="en-US" altLang="zh-CN" sz="2800" dirty="0">
              <a:solidFill>
                <a:schemeClr val="bg1"/>
              </a:solidFill>
              <a:latin typeface="Calibri" pitchFamily="34" charset="0"/>
              <a:cs typeface="Times New Roman" pitchFamily="18" charset="0"/>
            </a:endParaRPr>
          </a:p>
        </p:txBody>
      </p:sp>
      <p:sp>
        <p:nvSpPr>
          <p:cNvPr id="56" name="圓角矩形 67"/>
          <p:cNvSpPr/>
          <p:nvPr/>
        </p:nvSpPr>
        <p:spPr>
          <a:xfrm>
            <a:off x="9245891" y="2605840"/>
            <a:ext cx="1005838" cy="518889"/>
          </a:xfrm>
          <a:prstGeom prst="roundRect">
            <a:avLst/>
          </a:prstGeom>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CN" sz="2800" dirty="0" smtClean="0">
                <a:solidFill>
                  <a:schemeClr val="bg1"/>
                </a:solidFill>
                <a:latin typeface="Calibri" pitchFamily="34" charset="0"/>
                <a:cs typeface="Times New Roman" pitchFamily="18" charset="0"/>
              </a:rPr>
              <a:t>API</a:t>
            </a:r>
            <a:endParaRPr lang="en-US" altLang="zh-CN" sz="2800" dirty="0">
              <a:solidFill>
                <a:schemeClr val="bg1"/>
              </a:solidFill>
              <a:latin typeface="Calibri" pitchFamily="34" charset="0"/>
              <a:cs typeface="Times New Roman" pitchFamily="18" charset="0"/>
            </a:endParaRPr>
          </a:p>
        </p:txBody>
      </p:sp>
      <p:sp>
        <p:nvSpPr>
          <p:cNvPr id="57" name="Right Arrow 56"/>
          <p:cNvSpPr/>
          <p:nvPr/>
        </p:nvSpPr>
        <p:spPr>
          <a:xfrm>
            <a:off x="6396448" y="2677317"/>
            <a:ext cx="358158" cy="416179"/>
          </a:xfrm>
          <a:prstGeom prst="rightArrow">
            <a:avLst/>
          </a:prstGeom>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solidFill>
                <a:schemeClr val="bg1"/>
              </a:solidFill>
              <a:latin typeface="Calibri" pitchFamily="34" charset="0"/>
              <a:cs typeface="Times New Roman" pitchFamily="18" charset="0"/>
            </a:endParaRPr>
          </a:p>
        </p:txBody>
      </p:sp>
      <p:sp>
        <p:nvSpPr>
          <p:cNvPr id="70" name="Right Arrow 69"/>
          <p:cNvSpPr/>
          <p:nvPr/>
        </p:nvSpPr>
        <p:spPr>
          <a:xfrm>
            <a:off x="8703882" y="2674158"/>
            <a:ext cx="358158" cy="416179"/>
          </a:xfrm>
          <a:prstGeom prst="rightArrow">
            <a:avLst/>
          </a:prstGeom>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solidFill>
                <a:schemeClr val="bg1"/>
              </a:solidFill>
              <a:latin typeface="Calibri" pitchFamily="34" charset="0"/>
              <a:cs typeface="Times New Roman" pitchFamily="18" charset="0"/>
            </a:endParaRPr>
          </a:p>
        </p:txBody>
      </p:sp>
    </p:spTree>
    <p:extLst>
      <p:ext uri="{BB962C8B-B14F-4D97-AF65-F5344CB8AC3E}">
        <p14:creationId xmlns:p14="http://schemas.microsoft.com/office/powerpoint/2010/main" val="63432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100"/>
                                  </p:stCondLst>
                                  <p:childTnLst>
                                    <p:animMotion origin="layout" path="M -6.25E-7 -2.96296E-6 L 0.14531 0.00348 " pathEditMode="relative" rAng="0" ptsTypes="AA">
                                      <p:cBhvr>
                                        <p:cTn id="9" dur="500" fill="hold"/>
                                        <p:tgtEl>
                                          <p:spTgt spid="10"/>
                                        </p:tgtEl>
                                        <p:attrNameLst>
                                          <p:attrName>ppt_x</p:attrName>
                                          <p:attrName>ppt_y</p:attrName>
                                        </p:attrNameLst>
                                      </p:cBhvr>
                                      <p:rCtr x="7266" y="162"/>
                                    </p:animMotion>
                                  </p:childTnLst>
                                </p:cTn>
                              </p:par>
                            </p:childTnLst>
                          </p:cTn>
                        </p:par>
                        <p:par>
                          <p:cTn id="10" fill="hold">
                            <p:stCondLst>
                              <p:cond delay="600"/>
                            </p:stCondLst>
                            <p:childTnLst>
                              <p:par>
                                <p:cTn id="11" presetID="1" presetClass="exit" presetSubtype="0" fill="hold" nodeType="afterEffect">
                                  <p:stCondLst>
                                    <p:cond delay="0"/>
                                  </p:stCondLst>
                                  <p:childTnLst>
                                    <p:set>
                                      <p:cBhvr>
                                        <p:cTn id="12" dur="1" fill="hold">
                                          <p:stCondLst>
                                            <p:cond delay="0"/>
                                          </p:stCondLst>
                                        </p:cTn>
                                        <p:tgtEl>
                                          <p:spTgt spid="10"/>
                                        </p:tgtEl>
                                        <p:attrNameLst>
                                          <p:attrName>style.visibility</p:attrName>
                                        </p:attrNameLst>
                                      </p:cBhvr>
                                      <p:to>
                                        <p:strVal val="hidden"/>
                                      </p:to>
                                    </p:set>
                                  </p:childTnLst>
                                </p:cTn>
                              </p:par>
                            </p:childTnLst>
                          </p:cTn>
                        </p:par>
                        <p:par>
                          <p:cTn id="13" fill="hold">
                            <p:stCondLst>
                              <p:cond delay="600"/>
                            </p:stCondLst>
                            <p:childTnLst>
                              <p:par>
                                <p:cTn id="14" presetID="1" presetClass="entr" presetSubtype="0"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childTnLst>
                                </p:cTn>
                              </p:par>
                            </p:childTnLst>
                          </p:cTn>
                        </p:par>
                        <p:par>
                          <p:cTn id="16" fill="hold">
                            <p:stCondLst>
                              <p:cond delay="600"/>
                            </p:stCondLst>
                            <p:childTnLst>
                              <p:par>
                                <p:cTn id="17" presetID="42" presetClass="path" presetSubtype="0" accel="50000" decel="50000" fill="hold" nodeType="afterEffect">
                                  <p:stCondLst>
                                    <p:cond delay="0"/>
                                  </p:stCondLst>
                                  <p:childTnLst>
                                    <p:animMotion origin="layout" path="M -6.25E-7 2.59259E-6 L 0.14492 0.00486 " pathEditMode="relative" rAng="0" ptsTypes="AA">
                                      <p:cBhvr>
                                        <p:cTn id="18" dur="500" fill="hold"/>
                                        <p:tgtEl>
                                          <p:spTgt spid="11"/>
                                        </p:tgtEl>
                                        <p:attrNameLst>
                                          <p:attrName>ppt_x</p:attrName>
                                          <p:attrName>ppt_y</p:attrName>
                                        </p:attrNameLst>
                                      </p:cBhvr>
                                      <p:rCtr x="7240" y="231"/>
                                    </p:animMotion>
                                  </p:childTnLst>
                                </p:cTn>
                              </p:par>
                            </p:childTnLst>
                          </p:cTn>
                        </p:par>
                        <p:par>
                          <p:cTn id="19" fill="hold">
                            <p:stCondLst>
                              <p:cond delay="1100"/>
                            </p:stCondLst>
                            <p:childTnLst>
                              <p:par>
                                <p:cTn id="20" presetID="1" presetClass="exit" presetSubtype="0" fill="hold" nodeType="afterEffect">
                                  <p:stCondLst>
                                    <p:cond delay="0"/>
                                  </p:stCondLst>
                                  <p:childTnLst>
                                    <p:set>
                                      <p:cBhvr>
                                        <p:cTn id="21" dur="1" fill="hold">
                                          <p:stCondLst>
                                            <p:cond delay="0"/>
                                          </p:stCondLst>
                                        </p:cTn>
                                        <p:tgtEl>
                                          <p:spTgt spid="11"/>
                                        </p:tgtEl>
                                        <p:attrNameLst>
                                          <p:attrName>style.visibility</p:attrName>
                                        </p:attrNameLst>
                                      </p:cBhvr>
                                      <p:to>
                                        <p:strVal val="hidden"/>
                                      </p:to>
                                    </p:set>
                                  </p:childTnLst>
                                </p:cTn>
                              </p:par>
                            </p:childTnLst>
                          </p:cTn>
                        </p:par>
                        <p:par>
                          <p:cTn id="22" fill="hold">
                            <p:stCondLst>
                              <p:cond delay="1100"/>
                            </p:stCondLst>
                            <p:childTnLst>
                              <p:par>
                                <p:cTn id="23" presetID="1" presetClass="entr" presetSubtype="0" fill="hold" nodeType="after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7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latin typeface="Helvetica Neue" charset="0"/>
                <a:ea typeface="Helvetica Neue" charset="0"/>
                <a:cs typeface="Helvetica Neue" charset="0"/>
              </a:rPr>
              <a:t>In-device Runtime Monitor</a:t>
            </a:r>
            <a:endParaRPr lang="en-US" dirty="0"/>
          </a:p>
        </p:txBody>
      </p:sp>
      <p:sp>
        <p:nvSpPr>
          <p:cNvPr id="3" name="Text Placeholder 2"/>
          <p:cNvSpPr>
            <a:spLocks noGrp="1"/>
          </p:cNvSpPr>
          <p:nvPr>
            <p:ph type="body" idx="1"/>
          </p:nvPr>
        </p:nvSpPr>
        <p:spPr/>
        <p:txBody>
          <a:bodyPr>
            <a:normAutofit/>
          </a:bodyPr>
          <a:lstStyle/>
          <a:p>
            <a:r>
              <a:rPr lang="en-US" altLang="zh-CN" sz="3200" dirty="0" smtClean="0">
                <a:latin typeface="Helvetica Neue" charset="0"/>
                <a:ea typeface="Helvetica Neue" charset="0"/>
                <a:cs typeface="Helvetica Neue" charset="0"/>
              </a:rPr>
              <a:t>How</a:t>
            </a:r>
            <a:r>
              <a:rPr lang="zh-CN" altLang="en-US" sz="3200" dirty="0" smtClean="0">
                <a:latin typeface="Helvetica Neue" charset="0"/>
                <a:ea typeface="Helvetica Neue" charset="0"/>
                <a:cs typeface="Helvetica Neue" charset="0"/>
              </a:rPr>
              <a:t> </a:t>
            </a:r>
            <a:r>
              <a:rPr lang="en-US" altLang="zh-CN" sz="3200" dirty="0" smtClean="0">
                <a:latin typeface="Helvetica Neue" charset="0"/>
                <a:ea typeface="Helvetica Neue" charset="0"/>
                <a:cs typeface="Helvetica Neue" charset="0"/>
              </a:rPr>
              <a:t>to</a:t>
            </a:r>
            <a:r>
              <a:rPr lang="zh-CN" altLang="en-US" sz="3200" dirty="0" smtClean="0">
                <a:latin typeface="Helvetica Neue" charset="0"/>
                <a:ea typeface="Helvetica Neue" charset="0"/>
                <a:cs typeface="Helvetica Neue" charset="0"/>
              </a:rPr>
              <a:t> </a:t>
            </a:r>
            <a:r>
              <a:rPr lang="en-US" altLang="zh-CN" sz="3200" dirty="0" smtClean="0">
                <a:latin typeface="Helvetica Neue" charset="0"/>
                <a:ea typeface="Helvetica Neue" charset="0"/>
                <a:cs typeface="Helvetica Neue" charset="0"/>
              </a:rPr>
              <a:t>expose</a:t>
            </a:r>
            <a:r>
              <a:rPr lang="zh-CN" altLang="en-US" sz="3200" dirty="0" smtClean="0">
                <a:latin typeface="Helvetica Neue" charset="0"/>
                <a:ea typeface="Helvetica Neue" charset="0"/>
                <a:cs typeface="Helvetica Neue" charset="0"/>
              </a:rPr>
              <a:t> </a:t>
            </a:r>
            <a:r>
              <a:rPr lang="en-US" altLang="zh-CN" sz="3200" dirty="0" smtClean="0">
                <a:latin typeface="Helvetica Neue" charset="0"/>
                <a:ea typeface="Helvetica Neue" charset="0"/>
                <a:cs typeface="Helvetica Neue" charset="0"/>
              </a:rPr>
              <a:t>runtime</a:t>
            </a:r>
            <a:r>
              <a:rPr lang="zh-CN" altLang="en-US" sz="3200" dirty="0" smtClean="0">
                <a:latin typeface="Helvetica Neue" charset="0"/>
                <a:ea typeface="Helvetica Neue" charset="0"/>
                <a:cs typeface="Helvetica Neue" charset="0"/>
              </a:rPr>
              <a:t> </a:t>
            </a:r>
            <a:r>
              <a:rPr lang="en-US" altLang="zh-CN" sz="3200" dirty="0" smtClean="0">
                <a:latin typeface="Helvetica Neue" charset="0"/>
                <a:ea typeface="Helvetica Neue" charset="0"/>
                <a:cs typeface="Helvetica Neue" charset="0"/>
              </a:rPr>
              <a:t>cellular</a:t>
            </a:r>
            <a:r>
              <a:rPr lang="zh-CN" altLang="en-US" sz="3200" dirty="0" smtClean="0">
                <a:latin typeface="Helvetica Neue" charset="0"/>
                <a:ea typeface="Helvetica Neue" charset="0"/>
                <a:cs typeface="Helvetica Neue" charset="0"/>
              </a:rPr>
              <a:t> </a:t>
            </a:r>
            <a:r>
              <a:rPr lang="en-US" altLang="zh-CN" sz="3200" dirty="0" smtClean="0">
                <a:latin typeface="Helvetica Neue" charset="0"/>
                <a:ea typeface="Helvetica Neue" charset="0"/>
                <a:cs typeface="Helvetica Neue" charset="0"/>
              </a:rPr>
              <a:t>messages</a:t>
            </a:r>
            <a:r>
              <a:rPr lang="zh-CN" altLang="en-US" sz="3200" dirty="0" smtClean="0">
                <a:latin typeface="Helvetica Neue" charset="0"/>
                <a:ea typeface="Helvetica Neue" charset="0"/>
                <a:cs typeface="Helvetica Neue" charset="0"/>
              </a:rPr>
              <a:t> </a:t>
            </a:r>
            <a:r>
              <a:rPr lang="en-US" altLang="zh-CN" sz="3200" dirty="0" smtClean="0">
                <a:latin typeface="Helvetica Neue" charset="0"/>
                <a:ea typeface="Helvetica Neue" charset="0"/>
                <a:cs typeface="Helvetica Neue" charset="0"/>
              </a:rPr>
              <a:t>to</a:t>
            </a:r>
            <a:r>
              <a:rPr lang="zh-CN" altLang="en-US" sz="3200" dirty="0" smtClean="0">
                <a:latin typeface="Helvetica Neue" charset="0"/>
                <a:ea typeface="Helvetica Neue" charset="0"/>
                <a:cs typeface="Helvetica Neue" charset="0"/>
              </a:rPr>
              <a:t> </a:t>
            </a:r>
            <a:r>
              <a:rPr lang="en-US" altLang="zh-CN" sz="3200" dirty="0" smtClean="0">
                <a:latin typeface="Helvetica Neue" charset="0"/>
                <a:ea typeface="Helvetica Neue" charset="0"/>
                <a:cs typeface="Helvetica Neue" charset="0"/>
              </a:rPr>
              <a:t>user</a:t>
            </a:r>
            <a:r>
              <a:rPr lang="zh-CN" altLang="en-US" sz="3200" dirty="0" smtClean="0">
                <a:latin typeface="Helvetica Neue" charset="0"/>
                <a:ea typeface="Helvetica Neue" charset="0"/>
                <a:cs typeface="Helvetica Neue" charset="0"/>
              </a:rPr>
              <a:t> </a:t>
            </a:r>
            <a:r>
              <a:rPr lang="en-US" altLang="zh-CN" sz="3200" dirty="0" smtClean="0">
                <a:latin typeface="Helvetica Neue" charset="0"/>
                <a:ea typeface="Helvetica Neue" charset="0"/>
                <a:cs typeface="Helvetica Neue" charset="0"/>
              </a:rPr>
              <a:t>space?</a:t>
            </a:r>
            <a:endParaRPr lang="en-US" sz="3200" dirty="0">
              <a:latin typeface="Helvetica Neue" charset="0"/>
              <a:ea typeface="Helvetica Neue" charset="0"/>
              <a:cs typeface="Helvetica Neue" charset="0"/>
            </a:endParaRPr>
          </a:p>
        </p:txBody>
      </p:sp>
      <p:grpSp>
        <p:nvGrpSpPr>
          <p:cNvPr id="4" name="Group 3"/>
          <p:cNvGrpSpPr/>
          <p:nvPr/>
        </p:nvGrpSpPr>
        <p:grpSpPr>
          <a:xfrm>
            <a:off x="50887" y="6456477"/>
            <a:ext cx="4454270" cy="339720"/>
            <a:chOff x="50887" y="6456477"/>
            <a:chExt cx="4454270" cy="339720"/>
          </a:xfrm>
        </p:grpSpPr>
        <p:sp>
          <p:nvSpPr>
            <p:cNvPr id="5" name="圓角矩形 67"/>
            <p:cNvSpPr/>
            <p:nvPr/>
          </p:nvSpPr>
          <p:spPr>
            <a:xfrm>
              <a:off x="1661940" y="6456477"/>
              <a:ext cx="1232164" cy="339720"/>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smtClean="0">
                  <a:solidFill>
                    <a:schemeClr val="bg1"/>
                  </a:solidFill>
                  <a:latin typeface="Calibri" pitchFamily="34" charset="0"/>
                  <a:cs typeface="Times New Roman" pitchFamily="18" charset="0"/>
                </a:rPr>
                <a:t>Analyzers</a:t>
              </a:r>
              <a:endParaRPr lang="en-US" altLang="zh-CN" sz="2000" dirty="0">
                <a:solidFill>
                  <a:schemeClr val="bg1"/>
                </a:solidFill>
                <a:latin typeface="Calibri" pitchFamily="34" charset="0"/>
                <a:cs typeface="Times New Roman" pitchFamily="18" charset="0"/>
              </a:endParaRPr>
            </a:p>
          </p:txBody>
        </p:sp>
        <p:sp>
          <p:nvSpPr>
            <p:cNvPr id="6" name="圓角矩形 67"/>
            <p:cNvSpPr/>
            <p:nvPr/>
          </p:nvSpPr>
          <p:spPr>
            <a:xfrm>
              <a:off x="50887" y="6456477"/>
              <a:ext cx="1232164" cy="339720"/>
            </a:xfrm>
            <a:prstGeom prst="roundRect">
              <a:avLst/>
            </a:prstGeom>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CN" sz="2000" dirty="0" smtClean="0">
                  <a:solidFill>
                    <a:schemeClr val="bg1"/>
                  </a:solidFill>
                  <a:latin typeface="Calibri" pitchFamily="34" charset="0"/>
                  <a:cs typeface="Times New Roman" pitchFamily="18" charset="0"/>
                </a:rPr>
                <a:t>Monitor</a:t>
              </a:r>
              <a:endParaRPr lang="en-US" altLang="zh-CN" sz="2000" dirty="0">
                <a:solidFill>
                  <a:schemeClr val="bg1"/>
                </a:solidFill>
                <a:latin typeface="Calibri" pitchFamily="34" charset="0"/>
                <a:cs typeface="Times New Roman" pitchFamily="18" charset="0"/>
              </a:endParaRPr>
            </a:p>
          </p:txBody>
        </p:sp>
        <p:sp>
          <p:nvSpPr>
            <p:cNvPr id="7" name="圓角矩形 67"/>
            <p:cNvSpPr/>
            <p:nvPr/>
          </p:nvSpPr>
          <p:spPr>
            <a:xfrm>
              <a:off x="3272993" y="6456477"/>
              <a:ext cx="1232164" cy="339720"/>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a:solidFill>
                    <a:schemeClr val="bg1"/>
                  </a:solidFill>
                  <a:latin typeface="Calibri" pitchFamily="34" charset="0"/>
                  <a:cs typeface="Times New Roman" pitchFamily="18" charset="0"/>
                </a:rPr>
                <a:t>API</a:t>
              </a:r>
            </a:p>
          </p:txBody>
        </p:sp>
        <p:sp>
          <p:nvSpPr>
            <p:cNvPr id="8" name="Right Arrow 7"/>
            <p:cNvSpPr/>
            <p:nvPr/>
          </p:nvSpPr>
          <p:spPr>
            <a:xfrm>
              <a:off x="1334933" y="6482865"/>
              <a:ext cx="275125" cy="297452"/>
            </a:xfrm>
            <a:prstGeom prst="rightArrow">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000">
                <a:solidFill>
                  <a:schemeClr val="bg1"/>
                </a:solidFill>
                <a:latin typeface="Calibri" pitchFamily="34" charset="0"/>
                <a:cs typeface="Times New Roman" pitchFamily="18" charset="0"/>
              </a:endParaRPr>
            </a:p>
          </p:txBody>
        </p:sp>
        <p:sp>
          <p:nvSpPr>
            <p:cNvPr id="9" name="Right Arrow 8"/>
            <p:cNvSpPr/>
            <p:nvPr/>
          </p:nvSpPr>
          <p:spPr>
            <a:xfrm>
              <a:off x="2945986" y="6477593"/>
              <a:ext cx="275125" cy="297452"/>
            </a:xfrm>
            <a:prstGeom prst="rightArrow">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000">
                <a:solidFill>
                  <a:schemeClr val="bg1"/>
                </a:solidFill>
                <a:latin typeface="Calibri" pitchFamily="34" charset="0"/>
                <a:cs typeface="Times New Roman" pitchFamily="18" charset="0"/>
              </a:endParaRPr>
            </a:p>
          </p:txBody>
        </p:sp>
      </p:grpSp>
      <p:sp>
        <p:nvSpPr>
          <p:cNvPr id="10" name="Slide Number Placeholder 9"/>
          <p:cNvSpPr>
            <a:spLocks noGrp="1"/>
          </p:cNvSpPr>
          <p:nvPr>
            <p:ph type="sldNum" sz="quarter" idx="12"/>
          </p:nvPr>
        </p:nvSpPr>
        <p:spPr/>
        <p:txBody>
          <a:bodyPr/>
          <a:lstStyle/>
          <a:p>
            <a:fld id="{BF49A075-DFF4-2045-8324-40BF310EB4D7}" type="slidenum">
              <a:rPr lang="en-US" smtClean="0"/>
              <a:t>12</a:t>
            </a:fld>
            <a:endParaRPr lang="en-US"/>
          </a:p>
        </p:txBody>
      </p:sp>
    </p:spTree>
    <p:extLst>
      <p:ext uri="{BB962C8B-B14F-4D97-AF65-F5344CB8AC3E}">
        <p14:creationId xmlns:p14="http://schemas.microsoft.com/office/powerpoint/2010/main" val="13558319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0887" y="6456477"/>
            <a:ext cx="4454270" cy="339720"/>
            <a:chOff x="50887" y="6456477"/>
            <a:chExt cx="4454270" cy="339720"/>
          </a:xfrm>
        </p:grpSpPr>
        <p:sp>
          <p:nvSpPr>
            <p:cNvPr id="40" name="圓角矩形 67"/>
            <p:cNvSpPr/>
            <p:nvPr/>
          </p:nvSpPr>
          <p:spPr>
            <a:xfrm>
              <a:off x="1661940" y="6456477"/>
              <a:ext cx="1232164" cy="339720"/>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smtClean="0">
                  <a:solidFill>
                    <a:schemeClr val="bg1"/>
                  </a:solidFill>
                  <a:latin typeface="Calibri" pitchFamily="34" charset="0"/>
                  <a:cs typeface="Times New Roman" pitchFamily="18" charset="0"/>
                </a:rPr>
                <a:t>Analyzers</a:t>
              </a:r>
              <a:endParaRPr lang="en-US" altLang="zh-CN" sz="2000" dirty="0">
                <a:solidFill>
                  <a:schemeClr val="bg1"/>
                </a:solidFill>
                <a:latin typeface="Calibri" pitchFamily="34" charset="0"/>
                <a:cs typeface="Times New Roman" pitchFamily="18" charset="0"/>
              </a:endParaRPr>
            </a:p>
          </p:txBody>
        </p:sp>
        <p:sp>
          <p:nvSpPr>
            <p:cNvPr id="41" name="圓角矩形 67"/>
            <p:cNvSpPr/>
            <p:nvPr/>
          </p:nvSpPr>
          <p:spPr>
            <a:xfrm>
              <a:off x="50887" y="6456477"/>
              <a:ext cx="1232164" cy="339720"/>
            </a:xfrm>
            <a:prstGeom prst="roundRect">
              <a:avLst/>
            </a:prstGeom>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CN" sz="2000" dirty="0" smtClean="0">
                  <a:solidFill>
                    <a:schemeClr val="bg1"/>
                  </a:solidFill>
                  <a:latin typeface="Calibri" pitchFamily="34" charset="0"/>
                  <a:cs typeface="Times New Roman" pitchFamily="18" charset="0"/>
                </a:rPr>
                <a:t>Monitor</a:t>
              </a:r>
              <a:endParaRPr lang="en-US" altLang="zh-CN" sz="2000" dirty="0">
                <a:solidFill>
                  <a:schemeClr val="bg1"/>
                </a:solidFill>
                <a:latin typeface="Calibri" pitchFamily="34" charset="0"/>
                <a:cs typeface="Times New Roman" pitchFamily="18" charset="0"/>
              </a:endParaRPr>
            </a:p>
          </p:txBody>
        </p:sp>
        <p:sp>
          <p:nvSpPr>
            <p:cNvPr id="42" name="圓角矩形 67"/>
            <p:cNvSpPr/>
            <p:nvPr/>
          </p:nvSpPr>
          <p:spPr>
            <a:xfrm>
              <a:off x="3272993" y="6456477"/>
              <a:ext cx="1232164" cy="339720"/>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a:solidFill>
                    <a:schemeClr val="bg1"/>
                  </a:solidFill>
                  <a:latin typeface="Calibri" pitchFamily="34" charset="0"/>
                  <a:cs typeface="Times New Roman" pitchFamily="18" charset="0"/>
                </a:rPr>
                <a:t>API</a:t>
              </a:r>
            </a:p>
          </p:txBody>
        </p:sp>
        <p:sp>
          <p:nvSpPr>
            <p:cNvPr id="43" name="Right Arrow 42"/>
            <p:cNvSpPr/>
            <p:nvPr/>
          </p:nvSpPr>
          <p:spPr>
            <a:xfrm>
              <a:off x="1334933" y="6482865"/>
              <a:ext cx="275125" cy="297452"/>
            </a:xfrm>
            <a:prstGeom prst="rightArrow">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000">
                <a:solidFill>
                  <a:schemeClr val="bg1"/>
                </a:solidFill>
                <a:latin typeface="Calibri" pitchFamily="34" charset="0"/>
                <a:cs typeface="Times New Roman" pitchFamily="18" charset="0"/>
              </a:endParaRPr>
            </a:p>
          </p:txBody>
        </p:sp>
        <p:sp>
          <p:nvSpPr>
            <p:cNvPr id="44" name="Right Arrow 43"/>
            <p:cNvSpPr/>
            <p:nvPr/>
          </p:nvSpPr>
          <p:spPr>
            <a:xfrm>
              <a:off x="2945986" y="6477593"/>
              <a:ext cx="275125" cy="297452"/>
            </a:xfrm>
            <a:prstGeom prst="rightArrow">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000">
                <a:solidFill>
                  <a:schemeClr val="bg1"/>
                </a:solidFill>
                <a:latin typeface="Calibri" pitchFamily="34" charset="0"/>
                <a:cs typeface="Times New Roman" pitchFamily="18" charset="0"/>
              </a:endParaRPr>
            </a:p>
          </p:txBody>
        </p:sp>
      </p:grpSp>
      <p:sp>
        <p:nvSpPr>
          <p:cNvPr id="6" name="Slide Number Placeholder 5"/>
          <p:cNvSpPr>
            <a:spLocks noGrp="1"/>
          </p:cNvSpPr>
          <p:nvPr>
            <p:ph type="sldNum" sz="quarter" idx="12"/>
          </p:nvPr>
        </p:nvSpPr>
        <p:spPr/>
        <p:txBody>
          <a:bodyPr/>
          <a:lstStyle/>
          <a:p>
            <a:fld id="{BF49A075-DFF4-2045-8324-40BF310EB4D7}" type="slidenum">
              <a:rPr lang="en-US" smtClean="0"/>
              <a:t>13</a:t>
            </a:fld>
            <a:endParaRPr lang="en-US"/>
          </a:p>
        </p:txBody>
      </p:sp>
      <p:pic>
        <p:nvPicPr>
          <p:cNvPr id="27" name="Picture 26"/>
          <p:cNvPicPr>
            <a:picLocks noChangeAspect="1"/>
          </p:cNvPicPr>
          <p:nvPr/>
        </p:nvPicPr>
        <p:blipFill>
          <a:blip r:embed="rId3"/>
          <a:stretch>
            <a:fillRect/>
          </a:stretch>
        </p:blipFill>
        <p:spPr>
          <a:xfrm rot="16200000">
            <a:off x="4712715" y="-946981"/>
            <a:ext cx="5011036" cy="9801572"/>
          </a:xfrm>
          <a:prstGeom prst="rect">
            <a:avLst/>
          </a:prstGeom>
        </p:spPr>
      </p:pic>
      <p:sp>
        <p:nvSpPr>
          <p:cNvPr id="28" name="Rounded Rectangle 27"/>
          <p:cNvSpPr/>
          <p:nvPr/>
        </p:nvSpPr>
        <p:spPr>
          <a:xfrm rot="16200000">
            <a:off x="5153398" y="-228312"/>
            <a:ext cx="4669674" cy="8270870"/>
          </a:xfrm>
          <a:prstGeom prst="roundRect">
            <a:avLst>
              <a:gd name="adj" fmla="val 20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3352799" y="1572284"/>
            <a:ext cx="8270871" cy="3250785"/>
          </a:xfrm>
          <a:prstGeom prst="roundRect">
            <a:avLst>
              <a:gd name="adj" fmla="val 2009"/>
            </a:avLst>
          </a:prstGeom>
          <a:solidFill>
            <a:schemeClr val="accent4">
              <a:lumMod val="20000"/>
              <a:lumOff val="80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sz="2800" dirty="0">
              <a:solidFill>
                <a:sysClr val="windowText" lastClr="000000"/>
              </a:solidFill>
              <a:latin typeface="Times New Roman" panose="02020603050405020304" pitchFamily="18" charset="0"/>
              <a:cs typeface="Times New Roman" panose="02020603050405020304" pitchFamily="18" charset="0"/>
            </a:endParaRPr>
          </a:p>
        </p:txBody>
      </p:sp>
      <p:sp>
        <p:nvSpPr>
          <p:cNvPr id="36" name="文本框 120"/>
          <p:cNvSpPr txBox="1"/>
          <p:nvPr/>
        </p:nvSpPr>
        <p:spPr>
          <a:xfrm>
            <a:off x="3283510" y="4826632"/>
            <a:ext cx="1588897" cy="461665"/>
          </a:xfrm>
          <a:prstGeom prst="rect">
            <a:avLst/>
          </a:prstGeom>
          <a:noFill/>
        </p:spPr>
        <p:txBody>
          <a:bodyPr wrap="none" rtlCol="0">
            <a:spAutoFit/>
          </a:bodyPr>
          <a:lstStyle/>
          <a:p>
            <a:r>
              <a:rPr lang="en-US" altLang="zh-CN" sz="2400" b="1" dirty="0" smtClean="0">
                <a:latin typeface="Helvetica" charset="0"/>
                <a:ea typeface="Helvetica" charset="0"/>
                <a:cs typeface="Helvetica" charset="0"/>
              </a:rPr>
              <a:t>Hardware</a:t>
            </a:r>
            <a:endParaRPr lang="zh-CN" altLang="en-US" sz="2400" b="1" dirty="0">
              <a:latin typeface="Helvetica" charset="0"/>
              <a:ea typeface="Helvetica" charset="0"/>
              <a:cs typeface="Helvetica" charset="0"/>
            </a:endParaRPr>
          </a:p>
        </p:txBody>
      </p:sp>
      <p:cxnSp>
        <p:nvCxnSpPr>
          <p:cNvPr id="37" name="Straight Connector 36"/>
          <p:cNvCxnSpPr/>
          <p:nvPr/>
        </p:nvCxnSpPr>
        <p:spPr>
          <a:xfrm flipH="1">
            <a:off x="3352799" y="4815759"/>
            <a:ext cx="8335744" cy="27473"/>
          </a:xfrm>
          <a:prstGeom prst="line">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52" name="文本框 120"/>
          <p:cNvSpPr txBox="1"/>
          <p:nvPr/>
        </p:nvSpPr>
        <p:spPr>
          <a:xfrm>
            <a:off x="3283510" y="4382614"/>
            <a:ext cx="1484702" cy="461665"/>
          </a:xfrm>
          <a:prstGeom prst="rect">
            <a:avLst/>
          </a:prstGeom>
          <a:noFill/>
        </p:spPr>
        <p:txBody>
          <a:bodyPr wrap="none" rtlCol="0">
            <a:spAutoFit/>
          </a:bodyPr>
          <a:lstStyle/>
          <a:p>
            <a:r>
              <a:rPr lang="en-US" altLang="zh-CN" sz="2400" b="1" dirty="0" smtClean="0">
                <a:latin typeface="Helvetica" charset="0"/>
                <a:ea typeface="Helvetica" charset="0"/>
                <a:cs typeface="Helvetica" charset="0"/>
              </a:rPr>
              <a:t>Software</a:t>
            </a:r>
            <a:endParaRPr lang="zh-CN" altLang="en-US" sz="2400" b="1" dirty="0">
              <a:latin typeface="Helvetica" charset="0"/>
              <a:ea typeface="Helvetica" charset="0"/>
              <a:cs typeface="Helvetica" charset="0"/>
            </a:endParaRPr>
          </a:p>
        </p:txBody>
      </p:sp>
      <p:sp>
        <p:nvSpPr>
          <p:cNvPr id="69" name="文本框 120"/>
          <p:cNvSpPr txBox="1"/>
          <p:nvPr/>
        </p:nvSpPr>
        <p:spPr>
          <a:xfrm>
            <a:off x="6821100" y="4939371"/>
            <a:ext cx="2443298" cy="830997"/>
          </a:xfrm>
          <a:prstGeom prst="rect">
            <a:avLst/>
          </a:prstGeom>
          <a:noFill/>
        </p:spPr>
        <p:txBody>
          <a:bodyPr wrap="none" rtlCol="0">
            <a:spAutoFit/>
          </a:bodyPr>
          <a:lstStyle/>
          <a:p>
            <a:pPr algn="ctr"/>
            <a:r>
              <a:rPr lang="en-US" altLang="zh-CN" sz="2400" b="1" dirty="0" smtClean="0">
                <a:solidFill>
                  <a:srgbClr val="FF0000"/>
                </a:solidFill>
                <a:latin typeface="Helvetica" charset="0"/>
                <a:ea typeface="Helvetica" charset="0"/>
                <a:cs typeface="Helvetica" charset="0"/>
              </a:rPr>
              <a:t>Coarse-grained</a:t>
            </a:r>
          </a:p>
          <a:p>
            <a:pPr algn="ctr"/>
            <a:r>
              <a:rPr lang="en-US" altLang="zh-CN" sz="2400" dirty="0" smtClean="0">
                <a:latin typeface="Helvetica" charset="0"/>
                <a:ea typeface="Helvetica" charset="0"/>
                <a:cs typeface="Helvetica" charset="0"/>
              </a:rPr>
              <a:t>cellular info</a:t>
            </a:r>
            <a:endParaRPr lang="zh-CN" altLang="en-US" sz="2400" dirty="0">
              <a:latin typeface="Helvetica" charset="0"/>
              <a:ea typeface="Helvetica" charset="0"/>
              <a:cs typeface="Helvetica" charset="0"/>
            </a:endParaRPr>
          </a:p>
        </p:txBody>
      </p:sp>
      <p:cxnSp>
        <p:nvCxnSpPr>
          <p:cNvPr id="72" name="直接箭头连接符 45"/>
          <p:cNvCxnSpPr>
            <a:endCxn id="64" idx="2"/>
          </p:cNvCxnSpPr>
          <p:nvPr/>
        </p:nvCxnSpPr>
        <p:spPr>
          <a:xfrm flipV="1">
            <a:off x="9238769" y="4990501"/>
            <a:ext cx="0" cy="746976"/>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3" name="直接箭头连接符 45"/>
          <p:cNvCxnSpPr/>
          <p:nvPr/>
        </p:nvCxnSpPr>
        <p:spPr>
          <a:xfrm>
            <a:off x="7010400" y="5725217"/>
            <a:ext cx="2228369"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4" name="圓角矩形 67"/>
          <p:cNvSpPr/>
          <p:nvPr/>
        </p:nvSpPr>
        <p:spPr>
          <a:xfrm>
            <a:off x="7123738" y="4488909"/>
            <a:ext cx="4230062" cy="501592"/>
          </a:xfrm>
          <a:prstGeom prst="roundRect">
            <a:avLst/>
          </a:prstGeom>
          <a:solidFill>
            <a:srgbClr val="00B05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CN" sz="3200" dirty="0" smtClean="0">
                <a:solidFill>
                  <a:schemeClr val="bg1"/>
                </a:solidFill>
                <a:latin typeface="Helvetica Neue" charset="0"/>
                <a:ea typeface="Helvetica Neue" charset="0"/>
                <a:cs typeface="Helvetica Neue" charset="0"/>
              </a:rPr>
              <a:t>Radio Interface Layer</a:t>
            </a:r>
            <a:endParaRPr lang="en-US" altLang="zh-CN" sz="3200" dirty="0">
              <a:solidFill>
                <a:schemeClr val="bg1"/>
              </a:solidFill>
              <a:latin typeface="Helvetica Neue" charset="0"/>
              <a:ea typeface="Helvetica Neue" charset="0"/>
              <a:cs typeface="Helvetica Neue" charset="0"/>
            </a:endParaRPr>
          </a:p>
        </p:txBody>
      </p:sp>
      <p:pic>
        <p:nvPicPr>
          <p:cNvPr id="38" name="Picture 37"/>
          <p:cNvPicPr>
            <a:picLocks noChangeAspect="1"/>
          </p:cNvPicPr>
          <p:nvPr/>
        </p:nvPicPr>
        <p:blipFill>
          <a:blip r:embed="rId4">
            <a:duotone>
              <a:schemeClr val="accent1">
                <a:shade val="45000"/>
                <a:satMod val="135000"/>
              </a:schemeClr>
              <a:prstClr val="white"/>
            </a:duotone>
          </a:blip>
          <a:stretch>
            <a:fillRect/>
          </a:stretch>
        </p:blipFill>
        <p:spPr>
          <a:xfrm>
            <a:off x="5896272" y="5021607"/>
            <a:ext cx="1308960" cy="1308960"/>
          </a:xfrm>
          <a:prstGeom prst="rect">
            <a:avLst/>
          </a:prstGeom>
        </p:spPr>
      </p:pic>
      <p:sp>
        <p:nvSpPr>
          <p:cNvPr id="45" name="Title 1"/>
          <p:cNvSpPr>
            <a:spLocks noGrp="1"/>
          </p:cNvSpPr>
          <p:nvPr>
            <p:ph type="title"/>
          </p:nvPr>
        </p:nvSpPr>
        <p:spPr>
          <a:xfrm>
            <a:off x="0" y="365125"/>
            <a:ext cx="12191999" cy="1325563"/>
          </a:xfrm>
        </p:spPr>
        <p:txBody>
          <a:bodyPr/>
          <a:lstStyle/>
          <a:p>
            <a:pPr algn="ctr"/>
            <a:r>
              <a:rPr lang="en-US" altLang="zh-CN" dirty="0" smtClean="0">
                <a:latin typeface="Helvetica Neue" charset="0"/>
                <a:ea typeface="Helvetica Neue" charset="0"/>
                <a:cs typeface="Helvetica Neue" charset="0"/>
              </a:rPr>
              <a:t>Challenge: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No</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Ordinary</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In-device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Schemes</a:t>
            </a:r>
            <a:r>
              <a:rPr lang="zh-CN" altLang="en-US" dirty="0" smtClean="0">
                <a:latin typeface="Helvetica Neue" charset="0"/>
                <a:ea typeface="Helvetica Neue" charset="0"/>
                <a:cs typeface="Helvetica Neue" charset="0"/>
              </a:rPr>
              <a:t> </a:t>
            </a:r>
            <a:endParaRPr lang="en-US" dirty="0">
              <a:latin typeface="Helvetica Neue" charset="0"/>
              <a:ea typeface="Helvetica Neue" charset="0"/>
              <a:cs typeface="Helvetica Neue" charset="0"/>
            </a:endParaRPr>
          </a:p>
        </p:txBody>
      </p:sp>
      <p:sp>
        <p:nvSpPr>
          <p:cNvPr id="29" name="文本框 120"/>
          <p:cNvSpPr txBox="1"/>
          <p:nvPr/>
        </p:nvSpPr>
        <p:spPr>
          <a:xfrm>
            <a:off x="7208870" y="3904048"/>
            <a:ext cx="1965026" cy="461665"/>
          </a:xfrm>
          <a:prstGeom prst="rect">
            <a:avLst/>
          </a:prstGeom>
          <a:noFill/>
        </p:spPr>
        <p:txBody>
          <a:bodyPr wrap="none" rtlCol="0">
            <a:spAutoFit/>
          </a:bodyPr>
          <a:lstStyle/>
          <a:p>
            <a:pPr algn="ctr"/>
            <a:r>
              <a:rPr lang="en-US" altLang="zh-CN" sz="2400" dirty="0" smtClean="0">
                <a:latin typeface="Helvetica" charset="0"/>
                <a:ea typeface="Helvetica" charset="0"/>
                <a:cs typeface="Helvetica" charset="0"/>
              </a:rPr>
              <a:t>Android APIs</a:t>
            </a:r>
            <a:endParaRPr lang="zh-CN" altLang="en-US" sz="2400" dirty="0">
              <a:latin typeface="Helvetica" charset="0"/>
              <a:ea typeface="Helvetica" charset="0"/>
              <a:cs typeface="Helvetica" charset="0"/>
            </a:endParaRPr>
          </a:p>
        </p:txBody>
      </p:sp>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7187" y="2326505"/>
            <a:ext cx="692915" cy="692915"/>
          </a:xfrm>
          <a:prstGeom prst="rect">
            <a:avLst/>
          </a:prstGeom>
        </p:spPr>
      </p:pic>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9145" y="2332729"/>
            <a:ext cx="698178" cy="698178"/>
          </a:xfrm>
          <a:prstGeom prst="rect">
            <a:avLst/>
          </a:prstGeom>
        </p:spPr>
      </p:pic>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16366" y="2333684"/>
            <a:ext cx="698178" cy="698178"/>
          </a:xfrm>
          <a:prstGeom prst="rect">
            <a:avLst/>
          </a:prstGeom>
        </p:spPr>
      </p:pic>
      <p:cxnSp>
        <p:nvCxnSpPr>
          <p:cNvPr id="34" name="直接箭头连接符 45"/>
          <p:cNvCxnSpPr/>
          <p:nvPr/>
        </p:nvCxnSpPr>
        <p:spPr>
          <a:xfrm>
            <a:off x="7513554" y="3719691"/>
            <a:ext cx="3442770"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直接箭头连接符 45"/>
          <p:cNvCxnSpPr/>
          <p:nvPr/>
        </p:nvCxnSpPr>
        <p:spPr>
          <a:xfrm flipV="1">
            <a:off x="7533644" y="2987791"/>
            <a:ext cx="0" cy="73190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9" name="直接箭头连接符 45"/>
          <p:cNvCxnSpPr/>
          <p:nvPr/>
        </p:nvCxnSpPr>
        <p:spPr>
          <a:xfrm flipV="1">
            <a:off x="8531792" y="2987791"/>
            <a:ext cx="0" cy="73190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直接箭头连接符 45"/>
          <p:cNvCxnSpPr/>
          <p:nvPr/>
        </p:nvCxnSpPr>
        <p:spPr>
          <a:xfrm flipV="1">
            <a:off x="10939981" y="2987791"/>
            <a:ext cx="0" cy="73190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10233586" y="2207923"/>
            <a:ext cx="1371600" cy="769441"/>
          </a:xfrm>
          <a:prstGeom prst="rect">
            <a:avLst/>
          </a:prstGeom>
          <a:noFill/>
        </p:spPr>
        <p:txBody>
          <a:bodyPr wrap="square" rtlCol="0">
            <a:spAutoFit/>
          </a:bodyPr>
          <a:lstStyle/>
          <a:p>
            <a:pPr algn="ctr"/>
            <a:r>
              <a:rPr lang="is-IS" sz="4400" b="1" dirty="0" smtClean="0">
                <a:latin typeface="Helvetica Neue" charset="0"/>
                <a:ea typeface="Helvetica Neue" charset="0"/>
                <a:cs typeface="Helvetica Neue" charset="0"/>
              </a:rPr>
              <a:t>…</a:t>
            </a:r>
            <a:endParaRPr lang="en-US" sz="4400" b="1" dirty="0" smtClean="0">
              <a:latin typeface="Helvetica Neue" charset="0"/>
              <a:ea typeface="Helvetica Neue" charset="0"/>
              <a:cs typeface="Helvetica Neue" charset="0"/>
            </a:endParaRPr>
          </a:p>
        </p:txBody>
      </p:sp>
      <p:cxnSp>
        <p:nvCxnSpPr>
          <p:cNvPr id="48" name="直接箭头连接符 45"/>
          <p:cNvCxnSpPr/>
          <p:nvPr/>
        </p:nvCxnSpPr>
        <p:spPr>
          <a:xfrm flipV="1">
            <a:off x="9565455" y="2987791"/>
            <a:ext cx="0" cy="73190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9" name="直接箭头连接符 45"/>
          <p:cNvCxnSpPr/>
          <p:nvPr/>
        </p:nvCxnSpPr>
        <p:spPr>
          <a:xfrm flipV="1">
            <a:off x="9238769" y="3719691"/>
            <a:ext cx="0" cy="765384"/>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25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64" grpId="0" animBg="1"/>
      <p:bldP spid="29" grpId="0"/>
      <p:bldP spid="4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0887" y="6456477"/>
            <a:ext cx="4454270" cy="339720"/>
            <a:chOff x="50887" y="6456477"/>
            <a:chExt cx="4454270" cy="339720"/>
          </a:xfrm>
        </p:grpSpPr>
        <p:sp>
          <p:nvSpPr>
            <p:cNvPr id="40" name="圓角矩形 67"/>
            <p:cNvSpPr/>
            <p:nvPr/>
          </p:nvSpPr>
          <p:spPr>
            <a:xfrm>
              <a:off x="1661940" y="6456477"/>
              <a:ext cx="1232164" cy="339720"/>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smtClean="0">
                  <a:solidFill>
                    <a:schemeClr val="bg1"/>
                  </a:solidFill>
                  <a:latin typeface="Calibri" pitchFamily="34" charset="0"/>
                  <a:cs typeface="Times New Roman" pitchFamily="18" charset="0"/>
                </a:rPr>
                <a:t>Analyzers</a:t>
              </a:r>
              <a:endParaRPr lang="en-US" altLang="zh-CN" sz="2000" dirty="0">
                <a:solidFill>
                  <a:schemeClr val="bg1"/>
                </a:solidFill>
                <a:latin typeface="Calibri" pitchFamily="34" charset="0"/>
                <a:cs typeface="Times New Roman" pitchFamily="18" charset="0"/>
              </a:endParaRPr>
            </a:p>
          </p:txBody>
        </p:sp>
        <p:sp>
          <p:nvSpPr>
            <p:cNvPr id="41" name="圓角矩形 67"/>
            <p:cNvSpPr/>
            <p:nvPr/>
          </p:nvSpPr>
          <p:spPr>
            <a:xfrm>
              <a:off x="50887" y="6456477"/>
              <a:ext cx="1232164" cy="339720"/>
            </a:xfrm>
            <a:prstGeom prst="roundRect">
              <a:avLst/>
            </a:prstGeom>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CN" sz="2000" dirty="0" smtClean="0">
                  <a:solidFill>
                    <a:schemeClr val="bg1"/>
                  </a:solidFill>
                  <a:latin typeface="Calibri" pitchFamily="34" charset="0"/>
                  <a:cs typeface="Times New Roman" pitchFamily="18" charset="0"/>
                </a:rPr>
                <a:t>Monitor</a:t>
              </a:r>
              <a:endParaRPr lang="en-US" altLang="zh-CN" sz="2000" dirty="0">
                <a:solidFill>
                  <a:schemeClr val="bg1"/>
                </a:solidFill>
                <a:latin typeface="Calibri" pitchFamily="34" charset="0"/>
                <a:cs typeface="Times New Roman" pitchFamily="18" charset="0"/>
              </a:endParaRPr>
            </a:p>
          </p:txBody>
        </p:sp>
        <p:sp>
          <p:nvSpPr>
            <p:cNvPr id="42" name="圓角矩形 67"/>
            <p:cNvSpPr/>
            <p:nvPr/>
          </p:nvSpPr>
          <p:spPr>
            <a:xfrm>
              <a:off x="3272993" y="6456477"/>
              <a:ext cx="1232164" cy="339720"/>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a:solidFill>
                    <a:schemeClr val="bg1"/>
                  </a:solidFill>
                  <a:latin typeface="Calibri" pitchFamily="34" charset="0"/>
                  <a:cs typeface="Times New Roman" pitchFamily="18" charset="0"/>
                </a:rPr>
                <a:t>API</a:t>
              </a:r>
            </a:p>
          </p:txBody>
        </p:sp>
        <p:sp>
          <p:nvSpPr>
            <p:cNvPr id="43" name="Right Arrow 42"/>
            <p:cNvSpPr/>
            <p:nvPr/>
          </p:nvSpPr>
          <p:spPr>
            <a:xfrm>
              <a:off x="1334933" y="6482865"/>
              <a:ext cx="275125" cy="297452"/>
            </a:xfrm>
            <a:prstGeom prst="rightArrow">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000">
                <a:solidFill>
                  <a:schemeClr val="bg1"/>
                </a:solidFill>
                <a:latin typeface="Calibri" pitchFamily="34" charset="0"/>
                <a:cs typeface="Times New Roman" pitchFamily="18" charset="0"/>
              </a:endParaRPr>
            </a:p>
          </p:txBody>
        </p:sp>
        <p:sp>
          <p:nvSpPr>
            <p:cNvPr id="44" name="Right Arrow 43"/>
            <p:cNvSpPr/>
            <p:nvPr/>
          </p:nvSpPr>
          <p:spPr>
            <a:xfrm>
              <a:off x="2945986" y="6477593"/>
              <a:ext cx="275125" cy="297452"/>
            </a:xfrm>
            <a:prstGeom prst="rightArrow">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000">
                <a:solidFill>
                  <a:schemeClr val="bg1"/>
                </a:solidFill>
                <a:latin typeface="Calibri" pitchFamily="34" charset="0"/>
                <a:cs typeface="Times New Roman" pitchFamily="18" charset="0"/>
              </a:endParaRPr>
            </a:p>
          </p:txBody>
        </p:sp>
      </p:grpSp>
      <p:sp>
        <p:nvSpPr>
          <p:cNvPr id="6" name="Slide Number Placeholder 5"/>
          <p:cNvSpPr>
            <a:spLocks noGrp="1"/>
          </p:cNvSpPr>
          <p:nvPr>
            <p:ph type="sldNum" sz="quarter" idx="12"/>
          </p:nvPr>
        </p:nvSpPr>
        <p:spPr/>
        <p:txBody>
          <a:bodyPr/>
          <a:lstStyle/>
          <a:p>
            <a:fld id="{BF49A075-DFF4-2045-8324-40BF310EB4D7}" type="slidenum">
              <a:rPr lang="en-US" smtClean="0"/>
              <a:t>14</a:t>
            </a:fld>
            <a:endParaRPr lang="en-US"/>
          </a:p>
        </p:txBody>
      </p:sp>
      <p:pic>
        <p:nvPicPr>
          <p:cNvPr id="27" name="Picture 26"/>
          <p:cNvPicPr>
            <a:picLocks noChangeAspect="1"/>
          </p:cNvPicPr>
          <p:nvPr/>
        </p:nvPicPr>
        <p:blipFill>
          <a:blip r:embed="rId3"/>
          <a:stretch>
            <a:fillRect/>
          </a:stretch>
        </p:blipFill>
        <p:spPr>
          <a:xfrm rot="16200000">
            <a:off x="4712715" y="-946981"/>
            <a:ext cx="5011036" cy="9801572"/>
          </a:xfrm>
          <a:prstGeom prst="rect">
            <a:avLst/>
          </a:prstGeom>
        </p:spPr>
      </p:pic>
      <p:sp>
        <p:nvSpPr>
          <p:cNvPr id="28" name="Rounded Rectangle 27"/>
          <p:cNvSpPr/>
          <p:nvPr/>
        </p:nvSpPr>
        <p:spPr>
          <a:xfrm rot="16200000">
            <a:off x="5153398" y="-228312"/>
            <a:ext cx="4669674" cy="8270870"/>
          </a:xfrm>
          <a:prstGeom prst="roundRect">
            <a:avLst>
              <a:gd name="adj" fmla="val 20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3352799" y="1572284"/>
            <a:ext cx="8270871" cy="3250785"/>
          </a:xfrm>
          <a:prstGeom prst="roundRect">
            <a:avLst>
              <a:gd name="adj" fmla="val 2009"/>
            </a:avLst>
          </a:prstGeom>
          <a:solidFill>
            <a:schemeClr val="accent4">
              <a:lumMod val="20000"/>
              <a:lumOff val="80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sz="2800" dirty="0">
              <a:solidFill>
                <a:sysClr val="windowText" lastClr="000000"/>
              </a:solidFill>
              <a:latin typeface="Times New Roman" panose="02020603050405020304" pitchFamily="18" charset="0"/>
              <a:cs typeface="Times New Roman" panose="02020603050405020304" pitchFamily="18" charset="0"/>
            </a:endParaRPr>
          </a:p>
        </p:txBody>
      </p:sp>
      <p:sp>
        <p:nvSpPr>
          <p:cNvPr id="36" name="文本框 120"/>
          <p:cNvSpPr txBox="1"/>
          <p:nvPr/>
        </p:nvSpPr>
        <p:spPr>
          <a:xfrm>
            <a:off x="3283510" y="4826632"/>
            <a:ext cx="1588897" cy="461665"/>
          </a:xfrm>
          <a:prstGeom prst="rect">
            <a:avLst/>
          </a:prstGeom>
          <a:noFill/>
        </p:spPr>
        <p:txBody>
          <a:bodyPr wrap="none" rtlCol="0">
            <a:spAutoFit/>
          </a:bodyPr>
          <a:lstStyle/>
          <a:p>
            <a:r>
              <a:rPr lang="en-US" altLang="zh-CN" sz="2400" b="1" dirty="0" smtClean="0">
                <a:latin typeface="Helvetica" charset="0"/>
                <a:ea typeface="Helvetica" charset="0"/>
                <a:cs typeface="Helvetica" charset="0"/>
              </a:rPr>
              <a:t>Hardware</a:t>
            </a:r>
            <a:endParaRPr lang="zh-CN" altLang="en-US" sz="2400" b="1" dirty="0">
              <a:latin typeface="Helvetica" charset="0"/>
              <a:ea typeface="Helvetica" charset="0"/>
              <a:cs typeface="Helvetica" charset="0"/>
            </a:endParaRPr>
          </a:p>
        </p:txBody>
      </p:sp>
      <p:cxnSp>
        <p:nvCxnSpPr>
          <p:cNvPr id="37" name="Straight Connector 36"/>
          <p:cNvCxnSpPr/>
          <p:nvPr/>
        </p:nvCxnSpPr>
        <p:spPr>
          <a:xfrm flipH="1">
            <a:off x="3352799" y="4815759"/>
            <a:ext cx="8335744" cy="27473"/>
          </a:xfrm>
          <a:prstGeom prst="line">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52" name="文本框 120"/>
          <p:cNvSpPr txBox="1"/>
          <p:nvPr/>
        </p:nvSpPr>
        <p:spPr>
          <a:xfrm>
            <a:off x="3283510" y="4382614"/>
            <a:ext cx="1484702" cy="461665"/>
          </a:xfrm>
          <a:prstGeom prst="rect">
            <a:avLst/>
          </a:prstGeom>
          <a:noFill/>
        </p:spPr>
        <p:txBody>
          <a:bodyPr wrap="none" rtlCol="0">
            <a:spAutoFit/>
          </a:bodyPr>
          <a:lstStyle/>
          <a:p>
            <a:r>
              <a:rPr lang="en-US" altLang="zh-CN" sz="2400" b="1" dirty="0" smtClean="0">
                <a:latin typeface="Helvetica" charset="0"/>
                <a:ea typeface="Helvetica" charset="0"/>
                <a:cs typeface="Helvetica" charset="0"/>
              </a:rPr>
              <a:t>Software</a:t>
            </a:r>
            <a:endParaRPr lang="zh-CN" altLang="en-US" sz="2400" b="1" dirty="0">
              <a:latin typeface="Helvetica" charset="0"/>
              <a:ea typeface="Helvetica" charset="0"/>
              <a:cs typeface="Helvetica" charset="0"/>
            </a:endParaRPr>
          </a:p>
        </p:txBody>
      </p:sp>
      <p:sp>
        <p:nvSpPr>
          <p:cNvPr id="69" name="文本框 120"/>
          <p:cNvSpPr txBox="1"/>
          <p:nvPr/>
        </p:nvSpPr>
        <p:spPr>
          <a:xfrm>
            <a:off x="6821100" y="4939371"/>
            <a:ext cx="2443298" cy="830997"/>
          </a:xfrm>
          <a:prstGeom prst="rect">
            <a:avLst/>
          </a:prstGeom>
          <a:noFill/>
        </p:spPr>
        <p:txBody>
          <a:bodyPr wrap="none" rtlCol="0">
            <a:spAutoFit/>
          </a:bodyPr>
          <a:lstStyle/>
          <a:p>
            <a:pPr algn="ctr"/>
            <a:r>
              <a:rPr lang="en-US" altLang="zh-CN" sz="2400" b="1" dirty="0" smtClean="0">
                <a:solidFill>
                  <a:srgbClr val="FF0000"/>
                </a:solidFill>
                <a:latin typeface="Helvetica" charset="0"/>
                <a:ea typeface="Helvetica" charset="0"/>
                <a:cs typeface="Helvetica" charset="0"/>
              </a:rPr>
              <a:t>Coarse-grained</a:t>
            </a:r>
          </a:p>
          <a:p>
            <a:pPr algn="ctr"/>
            <a:r>
              <a:rPr lang="en-US" altLang="zh-CN" sz="2400" dirty="0" smtClean="0">
                <a:latin typeface="Helvetica" charset="0"/>
                <a:ea typeface="Helvetica" charset="0"/>
                <a:cs typeface="Helvetica" charset="0"/>
              </a:rPr>
              <a:t>cellular info</a:t>
            </a:r>
            <a:endParaRPr lang="zh-CN" altLang="en-US" sz="2400" dirty="0">
              <a:latin typeface="Helvetica" charset="0"/>
              <a:ea typeface="Helvetica" charset="0"/>
              <a:cs typeface="Helvetica" charset="0"/>
            </a:endParaRPr>
          </a:p>
        </p:txBody>
      </p:sp>
      <p:sp>
        <p:nvSpPr>
          <p:cNvPr id="71" name="文本框 120"/>
          <p:cNvSpPr txBox="1"/>
          <p:nvPr/>
        </p:nvSpPr>
        <p:spPr>
          <a:xfrm>
            <a:off x="7208870" y="3904048"/>
            <a:ext cx="1965026" cy="461665"/>
          </a:xfrm>
          <a:prstGeom prst="rect">
            <a:avLst/>
          </a:prstGeom>
          <a:noFill/>
        </p:spPr>
        <p:txBody>
          <a:bodyPr wrap="none" rtlCol="0">
            <a:spAutoFit/>
          </a:bodyPr>
          <a:lstStyle/>
          <a:p>
            <a:pPr algn="ctr"/>
            <a:r>
              <a:rPr lang="en-US" altLang="zh-CN" sz="2400" dirty="0" smtClean="0">
                <a:latin typeface="Helvetica" charset="0"/>
                <a:ea typeface="Helvetica" charset="0"/>
                <a:cs typeface="Helvetica" charset="0"/>
              </a:rPr>
              <a:t>Android APIs</a:t>
            </a:r>
            <a:endParaRPr lang="zh-CN" altLang="en-US" sz="2400" dirty="0">
              <a:latin typeface="Helvetica" charset="0"/>
              <a:ea typeface="Helvetica" charset="0"/>
              <a:cs typeface="Helvetica" charset="0"/>
            </a:endParaRPr>
          </a:p>
        </p:txBody>
      </p:sp>
      <p:cxnSp>
        <p:nvCxnSpPr>
          <p:cNvPr id="72" name="直接箭头连接符 45"/>
          <p:cNvCxnSpPr>
            <a:endCxn id="64" idx="2"/>
          </p:cNvCxnSpPr>
          <p:nvPr/>
        </p:nvCxnSpPr>
        <p:spPr>
          <a:xfrm flipV="1">
            <a:off x="9238769" y="4990501"/>
            <a:ext cx="0" cy="746976"/>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3" name="直接箭头连接符 45"/>
          <p:cNvCxnSpPr/>
          <p:nvPr/>
        </p:nvCxnSpPr>
        <p:spPr>
          <a:xfrm>
            <a:off x="7010400" y="5725217"/>
            <a:ext cx="2228369"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4" name="圓角矩形 67"/>
          <p:cNvSpPr/>
          <p:nvPr/>
        </p:nvSpPr>
        <p:spPr>
          <a:xfrm>
            <a:off x="7123738" y="4488909"/>
            <a:ext cx="4230062" cy="501592"/>
          </a:xfrm>
          <a:prstGeom prst="roundRect">
            <a:avLst/>
          </a:prstGeom>
          <a:solidFill>
            <a:srgbClr val="00B05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CN" sz="3200" dirty="0" smtClean="0">
                <a:solidFill>
                  <a:schemeClr val="bg1"/>
                </a:solidFill>
                <a:latin typeface="Helvetica Neue" charset="0"/>
                <a:ea typeface="Helvetica Neue" charset="0"/>
                <a:cs typeface="Helvetica Neue" charset="0"/>
              </a:rPr>
              <a:t>Radio Interface Layer</a:t>
            </a:r>
            <a:endParaRPr lang="en-US" altLang="zh-CN" sz="3200" dirty="0">
              <a:solidFill>
                <a:schemeClr val="bg1"/>
              </a:solidFill>
              <a:latin typeface="Helvetica Neue" charset="0"/>
              <a:ea typeface="Helvetica Neue" charset="0"/>
              <a:cs typeface="Helvetica Neue" charset="0"/>
            </a:endParaRPr>
          </a:p>
        </p:txBody>
      </p:sp>
      <p:sp>
        <p:nvSpPr>
          <p:cNvPr id="29" name="Title 1"/>
          <p:cNvSpPr>
            <a:spLocks noGrp="1"/>
          </p:cNvSpPr>
          <p:nvPr>
            <p:ph type="title"/>
          </p:nvPr>
        </p:nvSpPr>
        <p:spPr>
          <a:xfrm>
            <a:off x="0" y="365125"/>
            <a:ext cx="12191999" cy="1325563"/>
          </a:xfrm>
        </p:spPr>
        <p:txBody>
          <a:bodyPr>
            <a:normAutofit/>
          </a:bodyPr>
          <a:lstStyle/>
          <a:p>
            <a:pPr algn="ctr"/>
            <a:r>
              <a:rPr lang="en-US" altLang="zh-CN" sz="4200" dirty="0" smtClean="0">
                <a:latin typeface="Helvetica Neue" charset="0"/>
                <a:ea typeface="Helvetica Neue" charset="0"/>
                <a:cs typeface="Helvetica Neue" charset="0"/>
              </a:rPr>
              <a:t>Solution:</a:t>
            </a:r>
            <a:r>
              <a:rPr lang="zh-CN" altLang="en-US" sz="4200" b="1" dirty="0" smtClean="0">
                <a:solidFill>
                  <a:srgbClr val="FF0000"/>
                </a:solidFill>
                <a:latin typeface="Helvetica Neue" charset="0"/>
                <a:ea typeface="Helvetica Neue" charset="0"/>
                <a:cs typeface="Helvetica Neue" charset="0"/>
              </a:rPr>
              <a:t> </a:t>
            </a:r>
            <a:r>
              <a:rPr lang="en-US" altLang="zh-CN" sz="4200" b="1" dirty="0" smtClean="0">
                <a:solidFill>
                  <a:srgbClr val="02A7F2"/>
                </a:solidFill>
                <a:latin typeface="Helvetica Neue" charset="0"/>
                <a:ea typeface="Helvetica Neue" charset="0"/>
                <a:cs typeface="Helvetica Neue" charset="0"/>
              </a:rPr>
              <a:t>Side-Channel</a:t>
            </a:r>
            <a:r>
              <a:rPr lang="zh-CN" altLang="en-US" sz="4200" b="1" dirty="0" smtClean="0">
                <a:solidFill>
                  <a:srgbClr val="FF0000"/>
                </a:solidFill>
                <a:latin typeface="Helvetica Neue" charset="0"/>
                <a:ea typeface="Helvetica Neue" charset="0"/>
                <a:cs typeface="Helvetica Neue" charset="0"/>
              </a:rPr>
              <a:t> </a:t>
            </a:r>
            <a:r>
              <a:rPr lang="en-US" altLang="zh-CN" sz="4200" dirty="0" smtClean="0">
                <a:latin typeface="Helvetica Neue" charset="0"/>
                <a:ea typeface="Helvetica Neue" charset="0"/>
                <a:cs typeface="Helvetica Neue" charset="0"/>
              </a:rPr>
              <a:t>Across</a:t>
            </a:r>
            <a:r>
              <a:rPr lang="zh-CN" altLang="en-US" sz="4200" dirty="0" smtClean="0">
                <a:latin typeface="Helvetica Neue" charset="0"/>
                <a:ea typeface="Helvetica Neue" charset="0"/>
                <a:cs typeface="Helvetica Neue" charset="0"/>
              </a:rPr>
              <a:t> </a:t>
            </a:r>
            <a:r>
              <a:rPr lang="en-US" altLang="zh-CN" sz="4200" dirty="0" smtClean="0">
                <a:latin typeface="Helvetica Neue" charset="0"/>
                <a:ea typeface="Helvetica Neue" charset="0"/>
                <a:cs typeface="Helvetica Neue" charset="0"/>
              </a:rPr>
              <a:t>SW-HW</a:t>
            </a:r>
            <a:r>
              <a:rPr lang="zh-CN" altLang="en-US" sz="4200" dirty="0" smtClean="0">
                <a:latin typeface="Helvetica Neue" charset="0"/>
                <a:ea typeface="Helvetica Neue" charset="0"/>
                <a:cs typeface="Helvetica Neue" charset="0"/>
              </a:rPr>
              <a:t> </a:t>
            </a:r>
            <a:r>
              <a:rPr lang="en-US" altLang="zh-CN" sz="4200" dirty="0" smtClean="0">
                <a:latin typeface="Helvetica Neue" charset="0"/>
                <a:ea typeface="Helvetica Neue" charset="0"/>
                <a:cs typeface="Helvetica Neue" charset="0"/>
              </a:rPr>
              <a:t>Boundary</a:t>
            </a:r>
            <a:endParaRPr lang="en-US" sz="4200" dirty="0">
              <a:latin typeface="Helvetica Neue" charset="0"/>
              <a:ea typeface="Helvetica Neue" charset="0"/>
              <a:cs typeface="Helvetica Neue" charset="0"/>
            </a:endParaRPr>
          </a:p>
        </p:txBody>
      </p:sp>
      <p:pic>
        <p:nvPicPr>
          <p:cNvPr id="32" name="Picture 31"/>
          <p:cNvPicPr>
            <a:picLocks noChangeAspect="1"/>
          </p:cNvPicPr>
          <p:nvPr/>
        </p:nvPicPr>
        <p:blipFill>
          <a:blip r:embed="rId4"/>
          <a:stretch>
            <a:fillRect/>
          </a:stretch>
        </p:blipFill>
        <p:spPr>
          <a:xfrm>
            <a:off x="72991" y="3480406"/>
            <a:ext cx="1829773" cy="1309694"/>
          </a:xfrm>
          <a:prstGeom prst="rect">
            <a:avLst/>
          </a:prstGeom>
        </p:spPr>
      </p:pic>
      <p:sp>
        <p:nvSpPr>
          <p:cNvPr id="33" name="文本框 120"/>
          <p:cNvSpPr txBox="1"/>
          <p:nvPr/>
        </p:nvSpPr>
        <p:spPr>
          <a:xfrm>
            <a:off x="305914" y="3057643"/>
            <a:ext cx="1297150" cy="461665"/>
          </a:xfrm>
          <a:prstGeom prst="rect">
            <a:avLst/>
          </a:prstGeom>
          <a:noFill/>
        </p:spPr>
        <p:txBody>
          <a:bodyPr wrap="none" rtlCol="0">
            <a:spAutoFit/>
          </a:bodyPr>
          <a:lstStyle/>
          <a:p>
            <a:pPr algn="ctr"/>
            <a:r>
              <a:rPr lang="en-US" altLang="zh-CN" sz="2400" dirty="0" smtClean="0">
                <a:latin typeface="Helvetica" charset="0"/>
                <a:ea typeface="Helvetica" charset="0"/>
                <a:cs typeface="Helvetica" charset="0"/>
              </a:rPr>
              <a:t>via USB</a:t>
            </a:r>
            <a:endParaRPr lang="zh-CN" altLang="en-US" sz="2400" dirty="0">
              <a:latin typeface="Helvetica" charset="0"/>
              <a:ea typeface="Helvetica" charset="0"/>
              <a:cs typeface="Helvetica" charset="0"/>
            </a:endParaRPr>
          </a:p>
        </p:txBody>
      </p:sp>
      <p:cxnSp>
        <p:nvCxnSpPr>
          <p:cNvPr id="34" name="直接箭头连接符 45"/>
          <p:cNvCxnSpPr/>
          <p:nvPr/>
        </p:nvCxnSpPr>
        <p:spPr>
          <a:xfrm flipH="1">
            <a:off x="1691995" y="4221942"/>
            <a:ext cx="4767227" cy="0"/>
          </a:xfrm>
          <a:prstGeom prst="straightConnector1">
            <a:avLst/>
          </a:prstGeom>
          <a:ln w="38100">
            <a:solidFill>
              <a:srgbClr val="0EAEE2"/>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9" name="直接箭头连接符 45"/>
          <p:cNvCxnSpPr/>
          <p:nvPr/>
        </p:nvCxnSpPr>
        <p:spPr>
          <a:xfrm>
            <a:off x="6459222" y="4221942"/>
            <a:ext cx="0" cy="917980"/>
          </a:xfrm>
          <a:prstGeom prst="straightConnector1">
            <a:avLst/>
          </a:prstGeom>
          <a:ln w="38100">
            <a:solidFill>
              <a:srgbClr val="0EAEE2"/>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1" name="圆角矩形 64"/>
          <p:cNvSpPr/>
          <p:nvPr/>
        </p:nvSpPr>
        <p:spPr>
          <a:xfrm>
            <a:off x="4763427" y="1835228"/>
            <a:ext cx="1989340" cy="653358"/>
          </a:xfrm>
          <a:prstGeom prst="roundRect">
            <a:avLst/>
          </a:prstGeom>
          <a:solidFill>
            <a:srgbClr val="0EAEE2"/>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CN" sz="3200" dirty="0" smtClean="0">
                <a:solidFill>
                  <a:schemeClr val="bg1"/>
                </a:solidFill>
                <a:latin typeface="Helvetica Neue" charset="0"/>
                <a:ea typeface="Helvetica Neue" charset="0"/>
                <a:cs typeface="Helvetica Neue" charset="0"/>
              </a:rPr>
              <a:t>Parsers</a:t>
            </a:r>
            <a:endParaRPr lang="zh-CN" altLang="en-US" sz="3200" dirty="0">
              <a:solidFill>
                <a:schemeClr val="bg1"/>
              </a:solidFill>
              <a:latin typeface="Helvetica Neue" charset="0"/>
              <a:ea typeface="Helvetica Neue" charset="0"/>
              <a:cs typeface="Helvetica Neue" charset="0"/>
            </a:endParaRPr>
          </a:p>
        </p:txBody>
      </p:sp>
      <p:sp>
        <p:nvSpPr>
          <p:cNvPr id="53" name="圆角矩形 64"/>
          <p:cNvSpPr/>
          <p:nvPr/>
        </p:nvSpPr>
        <p:spPr>
          <a:xfrm>
            <a:off x="4472856" y="1777317"/>
            <a:ext cx="2348244" cy="1649229"/>
          </a:xfrm>
          <a:prstGeom prst="roundRect">
            <a:avLst>
              <a:gd name="adj" fmla="val 0"/>
            </a:avLst>
          </a:prstGeom>
          <a:no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sz="2000" b="1" dirty="0">
              <a:solidFill>
                <a:schemeClr val="tx1"/>
              </a:solidFill>
              <a:latin typeface="Helvetica Neue" charset="0"/>
              <a:ea typeface="Helvetica Neue" charset="0"/>
              <a:cs typeface="Helvetica Neue" charset="0"/>
            </a:endParaRPr>
          </a:p>
        </p:txBody>
      </p:sp>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2552" y="1496100"/>
            <a:ext cx="891022" cy="891022"/>
          </a:xfrm>
          <a:prstGeom prst="rect">
            <a:avLst/>
          </a:prstGeom>
        </p:spPr>
      </p:pic>
      <p:cxnSp>
        <p:nvCxnSpPr>
          <p:cNvPr id="56" name="直接箭头连接符 45"/>
          <p:cNvCxnSpPr/>
          <p:nvPr/>
        </p:nvCxnSpPr>
        <p:spPr>
          <a:xfrm flipV="1">
            <a:off x="6461221" y="2488587"/>
            <a:ext cx="0" cy="2651335"/>
          </a:xfrm>
          <a:prstGeom prst="straightConnector1">
            <a:avLst/>
          </a:prstGeom>
          <a:ln w="38100">
            <a:solidFill>
              <a:srgbClr val="0EAEE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1" name="圓角矩形 67"/>
          <p:cNvSpPr/>
          <p:nvPr/>
        </p:nvSpPr>
        <p:spPr>
          <a:xfrm>
            <a:off x="4787494" y="4485075"/>
            <a:ext cx="1968733" cy="505425"/>
          </a:xfrm>
          <a:prstGeom prst="roundRect">
            <a:avLst/>
          </a:prstGeom>
          <a:solidFill>
            <a:srgbClr val="0EAEE2"/>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CN" sz="3200" dirty="0" smtClean="0">
                <a:solidFill>
                  <a:schemeClr val="bg1"/>
                </a:solidFill>
                <a:latin typeface="Helvetica Neue" charset="0"/>
                <a:ea typeface="Helvetica Neue" charset="0"/>
                <a:cs typeface="Helvetica Neue" charset="0"/>
              </a:rPr>
              <a:t>/</a:t>
            </a:r>
            <a:r>
              <a:rPr lang="en-US" altLang="zh-CN" sz="3200" dirty="0">
                <a:solidFill>
                  <a:schemeClr val="bg1"/>
                </a:solidFill>
                <a:latin typeface="Helvetica Neue" charset="0"/>
                <a:ea typeface="Helvetica Neue" charset="0"/>
                <a:cs typeface="Helvetica Neue" charset="0"/>
              </a:rPr>
              <a:t>dev/</a:t>
            </a:r>
            <a:r>
              <a:rPr lang="en-US" altLang="zh-CN" sz="3200" dirty="0" err="1">
                <a:solidFill>
                  <a:schemeClr val="bg1"/>
                </a:solidFill>
                <a:latin typeface="Helvetica Neue" charset="0"/>
                <a:ea typeface="Helvetica Neue" charset="0"/>
                <a:cs typeface="Helvetica Neue" charset="0"/>
              </a:rPr>
              <a:t>diag</a:t>
            </a:r>
            <a:endParaRPr lang="en-US" altLang="zh-CN" sz="3200" dirty="0">
              <a:solidFill>
                <a:schemeClr val="bg1"/>
              </a:solidFill>
              <a:latin typeface="Helvetica Neue" charset="0"/>
              <a:ea typeface="Helvetica Neue" charset="0"/>
              <a:cs typeface="Helvetica Neue" charset="0"/>
            </a:endParaRPr>
          </a:p>
        </p:txBody>
      </p:sp>
      <p:sp>
        <p:nvSpPr>
          <p:cNvPr id="57" name="文本框 120"/>
          <p:cNvSpPr txBox="1"/>
          <p:nvPr/>
        </p:nvSpPr>
        <p:spPr>
          <a:xfrm>
            <a:off x="4077958" y="3413826"/>
            <a:ext cx="2064989" cy="830997"/>
          </a:xfrm>
          <a:prstGeom prst="rect">
            <a:avLst/>
          </a:prstGeom>
          <a:noFill/>
        </p:spPr>
        <p:txBody>
          <a:bodyPr wrap="none" rtlCol="0">
            <a:spAutoFit/>
          </a:bodyPr>
          <a:lstStyle/>
          <a:p>
            <a:pPr algn="ctr"/>
            <a:r>
              <a:rPr lang="en-US" altLang="zh-CN" sz="2400" b="1" dirty="0" smtClean="0">
                <a:solidFill>
                  <a:srgbClr val="0EAEE2"/>
                </a:solidFill>
                <a:latin typeface="Helvetica" charset="0"/>
                <a:ea typeface="Helvetica" charset="0"/>
                <a:cs typeface="Helvetica" charset="0"/>
              </a:rPr>
              <a:t>Raw cellular </a:t>
            </a:r>
          </a:p>
          <a:p>
            <a:pPr algn="ctr"/>
            <a:r>
              <a:rPr lang="en-US" altLang="zh-CN" sz="2400" b="1" dirty="0" smtClean="0">
                <a:solidFill>
                  <a:srgbClr val="0EAEE2"/>
                </a:solidFill>
                <a:latin typeface="Helvetica" charset="0"/>
                <a:ea typeface="Helvetica" charset="0"/>
                <a:cs typeface="Helvetica" charset="0"/>
              </a:rPr>
              <a:t>messages</a:t>
            </a:r>
            <a:endParaRPr lang="zh-CN" altLang="en-US" sz="2400" b="1" dirty="0">
              <a:solidFill>
                <a:srgbClr val="0EAEE2"/>
              </a:solidFill>
              <a:latin typeface="Helvetica" charset="0"/>
              <a:ea typeface="Helvetica" charset="0"/>
              <a:cs typeface="Helvetica" charset="0"/>
            </a:endParaRPr>
          </a:p>
        </p:txBody>
      </p:sp>
      <p:sp>
        <p:nvSpPr>
          <p:cNvPr id="50" name="圆角矩形 64"/>
          <p:cNvSpPr/>
          <p:nvPr/>
        </p:nvSpPr>
        <p:spPr>
          <a:xfrm>
            <a:off x="4763427" y="2726720"/>
            <a:ext cx="1989340" cy="597688"/>
          </a:xfrm>
          <a:prstGeom prst="roundRect">
            <a:avLst/>
          </a:prstGeom>
          <a:solidFill>
            <a:srgbClr val="0EAEE2"/>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CN" sz="3200" dirty="0">
                <a:solidFill>
                  <a:schemeClr val="bg1"/>
                </a:solidFill>
                <a:latin typeface="Helvetica Neue" charset="0"/>
                <a:ea typeface="Helvetica Neue" charset="0"/>
                <a:cs typeface="Helvetica Neue" charset="0"/>
              </a:rPr>
              <a:t>Proxy</a:t>
            </a:r>
            <a:endParaRPr lang="zh-CN" altLang="en-US" sz="3200" dirty="0">
              <a:solidFill>
                <a:schemeClr val="bg1"/>
              </a:solidFill>
              <a:latin typeface="Helvetica Neue" charset="0"/>
              <a:ea typeface="Helvetica Neue" charset="0"/>
              <a:cs typeface="Helvetica Neue" charset="0"/>
            </a:endParaRPr>
          </a:p>
        </p:txBody>
      </p:sp>
      <p:pic>
        <p:nvPicPr>
          <p:cNvPr id="38" name="Picture 37"/>
          <p:cNvPicPr>
            <a:picLocks noChangeAspect="1"/>
          </p:cNvPicPr>
          <p:nvPr/>
        </p:nvPicPr>
        <p:blipFill>
          <a:blip r:embed="rId6">
            <a:duotone>
              <a:schemeClr val="accent1">
                <a:shade val="45000"/>
                <a:satMod val="135000"/>
              </a:schemeClr>
              <a:prstClr val="white"/>
            </a:duotone>
          </a:blip>
          <a:stretch>
            <a:fillRect/>
          </a:stretch>
        </p:blipFill>
        <p:spPr>
          <a:xfrm>
            <a:off x="5896272" y="5021607"/>
            <a:ext cx="1308960" cy="1308960"/>
          </a:xfrm>
          <a:prstGeom prst="rect">
            <a:avLst/>
          </a:prstGeom>
        </p:spPr>
      </p:pic>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87187" y="2326505"/>
            <a:ext cx="692915" cy="692915"/>
          </a:xfrm>
          <a:prstGeom prst="rect">
            <a:avLst/>
          </a:prstGeom>
        </p:spPr>
      </p:pic>
      <p:pic>
        <p:nvPicPr>
          <p:cNvPr id="46" name="Picture 4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99145" y="2332729"/>
            <a:ext cx="698178" cy="698178"/>
          </a:xfrm>
          <a:prstGeom prst="rect">
            <a:avLst/>
          </a:prstGeom>
        </p:spPr>
      </p:pic>
      <p:pic>
        <p:nvPicPr>
          <p:cNvPr id="47" name="Picture 4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16366" y="2333684"/>
            <a:ext cx="698178" cy="698178"/>
          </a:xfrm>
          <a:prstGeom prst="rect">
            <a:avLst/>
          </a:prstGeom>
        </p:spPr>
      </p:pic>
      <p:cxnSp>
        <p:nvCxnSpPr>
          <p:cNvPr id="48" name="直接箭头连接符 45"/>
          <p:cNvCxnSpPr/>
          <p:nvPr/>
        </p:nvCxnSpPr>
        <p:spPr>
          <a:xfrm>
            <a:off x="7513554" y="3719691"/>
            <a:ext cx="3442770"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直接箭头连接符 45"/>
          <p:cNvCxnSpPr/>
          <p:nvPr/>
        </p:nvCxnSpPr>
        <p:spPr>
          <a:xfrm flipV="1">
            <a:off x="7533644" y="2987791"/>
            <a:ext cx="0" cy="73190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 name="直接箭头连接符 45"/>
          <p:cNvCxnSpPr/>
          <p:nvPr/>
        </p:nvCxnSpPr>
        <p:spPr>
          <a:xfrm flipV="1">
            <a:off x="8531792" y="2987791"/>
            <a:ext cx="0" cy="73190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8" name="直接箭头连接符 45"/>
          <p:cNvCxnSpPr/>
          <p:nvPr/>
        </p:nvCxnSpPr>
        <p:spPr>
          <a:xfrm flipV="1">
            <a:off x="10939981" y="2987791"/>
            <a:ext cx="0" cy="73190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10233586" y="2207923"/>
            <a:ext cx="1371600" cy="769441"/>
          </a:xfrm>
          <a:prstGeom prst="rect">
            <a:avLst/>
          </a:prstGeom>
          <a:noFill/>
        </p:spPr>
        <p:txBody>
          <a:bodyPr wrap="square" rtlCol="0">
            <a:spAutoFit/>
          </a:bodyPr>
          <a:lstStyle/>
          <a:p>
            <a:pPr algn="ctr"/>
            <a:r>
              <a:rPr lang="is-IS" sz="4400" b="1" dirty="0" smtClean="0">
                <a:latin typeface="Helvetica Neue" charset="0"/>
                <a:ea typeface="Helvetica Neue" charset="0"/>
                <a:cs typeface="Helvetica Neue" charset="0"/>
              </a:rPr>
              <a:t>…</a:t>
            </a:r>
            <a:endParaRPr lang="en-US" sz="4400" b="1" dirty="0" smtClean="0">
              <a:latin typeface="Helvetica Neue" charset="0"/>
              <a:ea typeface="Helvetica Neue" charset="0"/>
              <a:cs typeface="Helvetica Neue" charset="0"/>
            </a:endParaRPr>
          </a:p>
        </p:txBody>
      </p:sp>
      <p:cxnSp>
        <p:nvCxnSpPr>
          <p:cNvPr id="60" name="直接箭头连接符 45"/>
          <p:cNvCxnSpPr/>
          <p:nvPr/>
        </p:nvCxnSpPr>
        <p:spPr>
          <a:xfrm flipV="1">
            <a:off x="9565455" y="2987791"/>
            <a:ext cx="0" cy="73190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1" name="直接箭头连接符 45"/>
          <p:cNvCxnSpPr/>
          <p:nvPr/>
        </p:nvCxnSpPr>
        <p:spPr>
          <a:xfrm flipV="1">
            <a:off x="9238769" y="3719691"/>
            <a:ext cx="0" cy="765384"/>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881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3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4"/>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39"/>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1"/>
      <p:bldP spid="51" grpId="0" animBg="1"/>
      <p:bldP spid="53" grpId="0" animBg="1"/>
      <p:bldP spid="5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latin typeface="Helvetica Neue" charset="0"/>
                <a:ea typeface="Helvetica Neue" charset="0"/>
                <a:cs typeface="Helvetica Neue" charset="0"/>
              </a:rPr>
              <a:t>Cellular</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Protocol</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Analytics</a:t>
            </a:r>
            <a:endParaRPr lang="en-US" dirty="0"/>
          </a:p>
        </p:txBody>
      </p:sp>
      <p:sp>
        <p:nvSpPr>
          <p:cNvPr id="3" name="Text Placeholder 2"/>
          <p:cNvSpPr>
            <a:spLocks noGrp="1"/>
          </p:cNvSpPr>
          <p:nvPr>
            <p:ph type="body" idx="1"/>
          </p:nvPr>
        </p:nvSpPr>
        <p:spPr/>
        <p:txBody>
          <a:bodyPr>
            <a:normAutofit/>
          </a:bodyPr>
          <a:lstStyle/>
          <a:p>
            <a:r>
              <a:rPr lang="en-US" altLang="zh-CN" sz="3200" dirty="0" smtClean="0">
                <a:latin typeface="Helvetica Neue" charset="0"/>
                <a:ea typeface="Helvetica Neue" charset="0"/>
                <a:cs typeface="Helvetica Neue" charset="0"/>
              </a:rPr>
              <a:t>How</a:t>
            </a:r>
            <a:r>
              <a:rPr lang="zh-CN" altLang="en-US" sz="3200" dirty="0" smtClean="0">
                <a:latin typeface="Helvetica Neue" charset="0"/>
                <a:ea typeface="Helvetica Neue" charset="0"/>
                <a:cs typeface="Helvetica Neue" charset="0"/>
              </a:rPr>
              <a:t> </a:t>
            </a:r>
            <a:r>
              <a:rPr lang="en-US" altLang="zh-CN" sz="3200" dirty="0" smtClean="0">
                <a:latin typeface="Helvetica Neue" charset="0"/>
                <a:ea typeface="Helvetica Neue" charset="0"/>
                <a:cs typeface="Helvetica Neue" charset="0"/>
              </a:rPr>
              <a:t>to</a:t>
            </a:r>
            <a:r>
              <a:rPr lang="zh-CN" altLang="en-US" sz="3200" dirty="0" smtClean="0">
                <a:latin typeface="Helvetica Neue" charset="0"/>
                <a:ea typeface="Helvetica Neue" charset="0"/>
                <a:cs typeface="Helvetica Neue" charset="0"/>
              </a:rPr>
              <a:t> </a:t>
            </a:r>
            <a:r>
              <a:rPr lang="en-US" altLang="zh-CN" sz="3200" dirty="0" smtClean="0">
                <a:latin typeface="Helvetica Neue" charset="0"/>
                <a:ea typeface="Helvetica Neue" charset="0"/>
                <a:cs typeface="Helvetica Neue" charset="0"/>
              </a:rPr>
              <a:t>unveil runtime</a:t>
            </a:r>
            <a:r>
              <a:rPr lang="zh-CN" altLang="en-US" sz="3200" dirty="0" smtClean="0">
                <a:latin typeface="Helvetica Neue" charset="0"/>
                <a:ea typeface="Helvetica Neue" charset="0"/>
                <a:cs typeface="Helvetica Neue" charset="0"/>
              </a:rPr>
              <a:t> </a:t>
            </a:r>
            <a:r>
              <a:rPr lang="en-US" altLang="zh-CN" sz="3200" dirty="0" smtClean="0">
                <a:latin typeface="Helvetica Neue" charset="0"/>
                <a:ea typeface="Helvetica Neue" charset="0"/>
                <a:cs typeface="Helvetica Neue" charset="0"/>
              </a:rPr>
              <a:t>cellular</a:t>
            </a:r>
            <a:r>
              <a:rPr lang="zh-CN" altLang="en-US" sz="3200" dirty="0" smtClean="0">
                <a:latin typeface="Helvetica Neue" charset="0"/>
                <a:ea typeface="Helvetica Neue" charset="0"/>
                <a:cs typeface="Helvetica Neue" charset="0"/>
              </a:rPr>
              <a:t> </a:t>
            </a:r>
            <a:r>
              <a:rPr lang="en-US" altLang="zh-CN" sz="3200" dirty="0" smtClean="0">
                <a:latin typeface="Helvetica Neue" charset="0"/>
                <a:ea typeface="Helvetica Neue" charset="0"/>
                <a:cs typeface="Helvetica Neue" charset="0"/>
              </a:rPr>
              <a:t>protocol</a:t>
            </a:r>
            <a:r>
              <a:rPr lang="zh-CN" altLang="en-US" sz="3200" dirty="0" smtClean="0">
                <a:latin typeface="Helvetica Neue" charset="0"/>
                <a:ea typeface="Helvetica Neue" charset="0"/>
                <a:cs typeface="Helvetica Neue" charset="0"/>
              </a:rPr>
              <a:t> </a:t>
            </a:r>
            <a:r>
              <a:rPr lang="en-US" altLang="zh-CN" sz="3200" dirty="0" smtClean="0">
                <a:latin typeface="Helvetica Neue" charset="0"/>
                <a:ea typeface="Helvetica Neue" charset="0"/>
                <a:cs typeface="Helvetica Neue" charset="0"/>
              </a:rPr>
              <a:t>behaviors?</a:t>
            </a:r>
            <a:endParaRPr lang="en-US" sz="3200" dirty="0">
              <a:latin typeface="Helvetica Neue" charset="0"/>
              <a:ea typeface="Helvetica Neue" charset="0"/>
              <a:cs typeface="Helvetica Neue" charset="0"/>
            </a:endParaRPr>
          </a:p>
        </p:txBody>
      </p:sp>
      <p:grpSp>
        <p:nvGrpSpPr>
          <p:cNvPr id="10" name="Group 9"/>
          <p:cNvGrpSpPr/>
          <p:nvPr/>
        </p:nvGrpSpPr>
        <p:grpSpPr>
          <a:xfrm>
            <a:off x="50887" y="6456477"/>
            <a:ext cx="4454270" cy="339720"/>
            <a:chOff x="50887" y="6456477"/>
            <a:chExt cx="4454270" cy="339720"/>
          </a:xfrm>
        </p:grpSpPr>
        <p:sp>
          <p:nvSpPr>
            <p:cNvPr id="11" name="圓角矩形 67"/>
            <p:cNvSpPr/>
            <p:nvPr/>
          </p:nvSpPr>
          <p:spPr>
            <a:xfrm>
              <a:off x="1661940" y="6456477"/>
              <a:ext cx="1232164" cy="339720"/>
            </a:xfrm>
            <a:prstGeom prst="roundRect">
              <a:avLst/>
            </a:prstGeom>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CN" sz="2000" dirty="0">
                  <a:solidFill>
                    <a:schemeClr val="bg1"/>
                  </a:solidFill>
                  <a:latin typeface="Calibri" pitchFamily="34" charset="0"/>
                  <a:cs typeface="Times New Roman" pitchFamily="18" charset="0"/>
                </a:rPr>
                <a:t>Analyzers</a:t>
              </a:r>
            </a:p>
          </p:txBody>
        </p:sp>
        <p:sp>
          <p:nvSpPr>
            <p:cNvPr id="12" name="圓角矩形 67"/>
            <p:cNvSpPr/>
            <p:nvPr/>
          </p:nvSpPr>
          <p:spPr>
            <a:xfrm>
              <a:off x="50887" y="6456477"/>
              <a:ext cx="1232164" cy="339720"/>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a:solidFill>
                    <a:schemeClr val="bg1"/>
                  </a:solidFill>
                  <a:latin typeface="Calibri" pitchFamily="34" charset="0"/>
                  <a:cs typeface="Times New Roman" pitchFamily="18" charset="0"/>
                </a:rPr>
                <a:t>Monitor</a:t>
              </a:r>
            </a:p>
          </p:txBody>
        </p:sp>
        <p:sp>
          <p:nvSpPr>
            <p:cNvPr id="13" name="圓角矩形 67"/>
            <p:cNvSpPr/>
            <p:nvPr/>
          </p:nvSpPr>
          <p:spPr>
            <a:xfrm>
              <a:off x="3272993" y="6456477"/>
              <a:ext cx="1232164" cy="339720"/>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a:solidFill>
                    <a:schemeClr val="bg1"/>
                  </a:solidFill>
                  <a:latin typeface="Calibri" pitchFamily="34" charset="0"/>
                  <a:cs typeface="Times New Roman" pitchFamily="18" charset="0"/>
                </a:rPr>
                <a:t>API</a:t>
              </a:r>
            </a:p>
          </p:txBody>
        </p:sp>
        <p:sp>
          <p:nvSpPr>
            <p:cNvPr id="14" name="Right Arrow 13"/>
            <p:cNvSpPr/>
            <p:nvPr/>
          </p:nvSpPr>
          <p:spPr>
            <a:xfrm>
              <a:off x="1334933" y="6482865"/>
              <a:ext cx="275125" cy="297452"/>
            </a:xfrm>
            <a:prstGeom prst="rightArrow">
              <a:avLst/>
            </a:prstGeom>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solidFill>
                  <a:schemeClr val="bg1"/>
                </a:solidFill>
                <a:latin typeface="Calibri" pitchFamily="34" charset="0"/>
                <a:cs typeface="Times New Roman" pitchFamily="18" charset="0"/>
              </a:endParaRPr>
            </a:p>
          </p:txBody>
        </p:sp>
        <p:sp>
          <p:nvSpPr>
            <p:cNvPr id="15" name="Right Arrow 14"/>
            <p:cNvSpPr/>
            <p:nvPr/>
          </p:nvSpPr>
          <p:spPr>
            <a:xfrm>
              <a:off x="2945986" y="6477593"/>
              <a:ext cx="275125" cy="297452"/>
            </a:xfrm>
            <a:prstGeom prst="rightArrow">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000">
                <a:solidFill>
                  <a:schemeClr val="bg1"/>
                </a:solidFill>
                <a:latin typeface="Calibri" pitchFamily="34" charset="0"/>
                <a:cs typeface="Times New Roman" pitchFamily="18" charset="0"/>
              </a:endParaRPr>
            </a:p>
          </p:txBody>
        </p:sp>
      </p:grpSp>
      <p:sp>
        <p:nvSpPr>
          <p:cNvPr id="4" name="Slide Number Placeholder 3"/>
          <p:cNvSpPr>
            <a:spLocks noGrp="1"/>
          </p:cNvSpPr>
          <p:nvPr>
            <p:ph type="sldNum" sz="quarter" idx="12"/>
          </p:nvPr>
        </p:nvSpPr>
        <p:spPr/>
        <p:txBody>
          <a:bodyPr/>
          <a:lstStyle/>
          <a:p>
            <a:fld id="{BF49A075-DFF4-2045-8324-40BF310EB4D7}" type="slidenum">
              <a:rPr lang="en-US" smtClean="0"/>
              <a:t>15</a:t>
            </a:fld>
            <a:endParaRPr lang="en-US"/>
          </a:p>
        </p:txBody>
      </p:sp>
    </p:spTree>
    <p:extLst>
      <p:ext uri="{BB962C8B-B14F-4D97-AF65-F5344CB8AC3E}">
        <p14:creationId xmlns:p14="http://schemas.microsoft.com/office/powerpoint/2010/main" val="13410468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
          <p:cNvSpPr txBox="1">
            <a:spLocks/>
          </p:cNvSpPr>
          <p:nvPr/>
        </p:nvSpPr>
        <p:spPr>
          <a:xfrm>
            <a:off x="6095999" y="1639669"/>
            <a:ext cx="5892302" cy="46347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zh-CN" b="1" dirty="0" smtClean="0">
                <a:latin typeface="Helvetica Neue" charset="0"/>
                <a:ea typeface="Helvetica Neue" charset="0"/>
                <a:cs typeface="Helvetica Neue" charset="0"/>
              </a:rPr>
              <a:t>Operation</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logic</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inference</a:t>
            </a:r>
          </a:p>
          <a:p>
            <a:pPr lvl="1"/>
            <a:r>
              <a:rPr lang="en-US" altLang="zh-CN" dirty="0">
                <a:latin typeface="Helvetica Neue" charset="0"/>
                <a:ea typeface="Helvetica Neue" charset="0"/>
                <a:cs typeface="Helvetica Neue" charset="0"/>
              </a:rPr>
              <a:t>Network </a:t>
            </a:r>
            <a:r>
              <a:rPr lang="en-US" altLang="zh-CN" dirty="0" smtClean="0">
                <a:latin typeface="Helvetica Neue" charset="0"/>
                <a:ea typeface="Helvetica Neue" charset="0"/>
                <a:cs typeface="Helvetica Neue" charset="0"/>
              </a:rPr>
              <a:t>side</a:t>
            </a:r>
            <a:endParaRPr lang="en-US" altLang="zh-CN" dirty="0">
              <a:latin typeface="Helvetica Neue" charset="0"/>
              <a:ea typeface="Helvetica Neue" charset="0"/>
              <a:cs typeface="Helvetica Neue" charset="0"/>
            </a:endParaRPr>
          </a:p>
        </p:txBody>
      </p:sp>
      <p:sp>
        <p:nvSpPr>
          <p:cNvPr id="20" name="Content Placeholder 2"/>
          <p:cNvSpPr>
            <a:spLocks noGrp="1"/>
          </p:cNvSpPr>
          <p:nvPr>
            <p:ph idx="1"/>
          </p:nvPr>
        </p:nvSpPr>
        <p:spPr>
          <a:xfrm>
            <a:off x="838200" y="1645744"/>
            <a:ext cx="5385619" cy="4634739"/>
          </a:xfrm>
        </p:spPr>
        <p:txBody>
          <a:bodyPr>
            <a:normAutofit/>
          </a:bodyPr>
          <a:lstStyle/>
          <a:p>
            <a:r>
              <a:rPr lang="en-US" altLang="zh-CN" b="1" dirty="0" smtClean="0">
                <a:latin typeface="Helvetica Neue" charset="0"/>
                <a:ea typeface="Helvetica Neue" charset="0"/>
                <a:cs typeface="Helvetica Neue" charset="0"/>
              </a:rPr>
              <a:t>State</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dynamics</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extraction</a:t>
            </a:r>
          </a:p>
          <a:p>
            <a:pPr lvl="1"/>
            <a:r>
              <a:rPr lang="en-US" dirty="0">
                <a:latin typeface="Helvetica Neue" charset="0"/>
                <a:ea typeface="Helvetica Neue" charset="0"/>
                <a:cs typeface="Helvetica Neue" charset="0"/>
              </a:rPr>
              <a:t>Device side</a:t>
            </a:r>
          </a:p>
          <a:p>
            <a:pPr lvl="1"/>
            <a:endParaRPr lang="en-US" dirty="0">
              <a:latin typeface="Helvetica Neue" charset="0"/>
              <a:ea typeface="Helvetica Neue" charset="0"/>
              <a:cs typeface="Helvetica Neue" charset="0"/>
            </a:endParaRPr>
          </a:p>
          <a:p>
            <a:pPr lvl="1"/>
            <a:endParaRPr lang="en-US" dirty="0" smtClean="0">
              <a:latin typeface="Helvetica Neue" charset="0"/>
              <a:ea typeface="Helvetica Neue" charset="0"/>
              <a:cs typeface="Helvetica Neue" charset="0"/>
            </a:endParaRPr>
          </a:p>
        </p:txBody>
      </p:sp>
      <p:sp>
        <p:nvSpPr>
          <p:cNvPr id="2" name="Title 1"/>
          <p:cNvSpPr>
            <a:spLocks noGrp="1"/>
          </p:cNvSpPr>
          <p:nvPr>
            <p:ph type="title"/>
          </p:nvPr>
        </p:nvSpPr>
        <p:spPr>
          <a:xfrm>
            <a:off x="0" y="365125"/>
            <a:ext cx="12191999" cy="1325563"/>
          </a:xfrm>
        </p:spPr>
        <p:txBody>
          <a:bodyPr/>
          <a:lstStyle/>
          <a:p>
            <a:pPr algn="ctr"/>
            <a:r>
              <a:rPr lang="en-US" altLang="zh-CN" dirty="0" smtClean="0">
                <a:latin typeface="Helvetica Neue" charset="0"/>
                <a:ea typeface="Helvetica Neue" charset="0"/>
                <a:cs typeface="Helvetica Neue" charset="0"/>
              </a:rPr>
              <a:t>Two</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Dimensions</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for</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Each</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Protocol</a:t>
            </a:r>
            <a:endParaRPr lang="en-US" dirty="0">
              <a:latin typeface="Helvetica Neue" charset="0"/>
              <a:ea typeface="Helvetica Neue" charset="0"/>
              <a:cs typeface="Helvetica Neue" charset="0"/>
            </a:endParaRPr>
          </a:p>
        </p:txBody>
      </p:sp>
      <p:grpSp>
        <p:nvGrpSpPr>
          <p:cNvPr id="4" name="Group 3"/>
          <p:cNvGrpSpPr/>
          <p:nvPr/>
        </p:nvGrpSpPr>
        <p:grpSpPr>
          <a:xfrm>
            <a:off x="50887" y="6456477"/>
            <a:ext cx="4454270" cy="339720"/>
            <a:chOff x="50887" y="6456477"/>
            <a:chExt cx="4454270" cy="339720"/>
          </a:xfrm>
        </p:grpSpPr>
        <p:sp>
          <p:nvSpPr>
            <p:cNvPr id="40" name="圓角矩形 67"/>
            <p:cNvSpPr/>
            <p:nvPr/>
          </p:nvSpPr>
          <p:spPr>
            <a:xfrm>
              <a:off x="1661940" y="6456477"/>
              <a:ext cx="1232164" cy="339720"/>
            </a:xfrm>
            <a:prstGeom prst="roundRect">
              <a:avLst/>
            </a:prstGeom>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CN" sz="2000" dirty="0">
                  <a:solidFill>
                    <a:schemeClr val="bg1"/>
                  </a:solidFill>
                  <a:latin typeface="Calibri" pitchFamily="34" charset="0"/>
                  <a:cs typeface="Times New Roman" pitchFamily="18" charset="0"/>
                </a:rPr>
                <a:t>Analyzers</a:t>
              </a:r>
            </a:p>
          </p:txBody>
        </p:sp>
        <p:sp>
          <p:nvSpPr>
            <p:cNvPr id="41" name="圓角矩形 67"/>
            <p:cNvSpPr/>
            <p:nvPr/>
          </p:nvSpPr>
          <p:spPr>
            <a:xfrm>
              <a:off x="50887" y="6456477"/>
              <a:ext cx="1232164" cy="339720"/>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a:solidFill>
                    <a:schemeClr val="bg1"/>
                  </a:solidFill>
                  <a:latin typeface="Calibri" pitchFamily="34" charset="0"/>
                  <a:cs typeface="Times New Roman" pitchFamily="18" charset="0"/>
                </a:rPr>
                <a:t>Monitor</a:t>
              </a:r>
            </a:p>
          </p:txBody>
        </p:sp>
        <p:sp>
          <p:nvSpPr>
            <p:cNvPr id="42" name="圓角矩形 67"/>
            <p:cNvSpPr/>
            <p:nvPr/>
          </p:nvSpPr>
          <p:spPr>
            <a:xfrm>
              <a:off x="3272993" y="6456477"/>
              <a:ext cx="1232164" cy="339720"/>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a:solidFill>
                    <a:schemeClr val="bg1"/>
                  </a:solidFill>
                  <a:latin typeface="Calibri" pitchFamily="34" charset="0"/>
                  <a:cs typeface="Times New Roman" pitchFamily="18" charset="0"/>
                </a:rPr>
                <a:t>API</a:t>
              </a:r>
            </a:p>
          </p:txBody>
        </p:sp>
        <p:sp>
          <p:nvSpPr>
            <p:cNvPr id="43" name="Right Arrow 42"/>
            <p:cNvSpPr/>
            <p:nvPr/>
          </p:nvSpPr>
          <p:spPr>
            <a:xfrm>
              <a:off x="1334933" y="6482865"/>
              <a:ext cx="275125" cy="297452"/>
            </a:xfrm>
            <a:prstGeom prst="rightArrow">
              <a:avLst/>
            </a:prstGeom>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solidFill>
                  <a:schemeClr val="bg1"/>
                </a:solidFill>
                <a:latin typeface="Calibri" pitchFamily="34" charset="0"/>
                <a:cs typeface="Times New Roman" pitchFamily="18" charset="0"/>
              </a:endParaRPr>
            </a:p>
          </p:txBody>
        </p:sp>
        <p:sp>
          <p:nvSpPr>
            <p:cNvPr id="44" name="Right Arrow 43"/>
            <p:cNvSpPr/>
            <p:nvPr/>
          </p:nvSpPr>
          <p:spPr>
            <a:xfrm>
              <a:off x="2945986" y="6477593"/>
              <a:ext cx="275125" cy="297452"/>
            </a:xfrm>
            <a:prstGeom prst="rightArrow">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000">
                <a:solidFill>
                  <a:schemeClr val="bg1"/>
                </a:solidFill>
                <a:latin typeface="Calibri" pitchFamily="34" charset="0"/>
                <a:cs typeface="Times New Roman" pitchFamily="18" charset="0"/>
              </a:endParaRPr>
            </a:p>
          </p:txBody>
        </p:sp>
      </p:grpSp>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053" y="3364325"/>
            <a:ext cx="4246016" cy="1365906"/>
          </a:xfrm>
          <a:prstGeom prst="rect">
            <a:avLst/>
          </a:prstGeom>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3052" y="3364325"/>
            <a:ext cx="4246015" cy="1365904"/>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3051" y="3361883"/>
            <a:ext cx="4246010" cy="1365904"/>
          </a:xfrm>
          <a:prstGeom prst="rect">
            <a:avLst/>
          </a:prstGeom>
        </p:spPr>
      </p:pic>
      <p:pic>
        <p:nvPicPr>
          <p:cNvPr id="22" name="Picture 21"/>
          <p:cNvPicPr>
            <a:picLocks noChangeAspect="1"/>
          </p:cNvPicPr>
          <p:nvPr/>
        </p:nvPicPr>
        <p:blipFill>
          <a:blip r:embed="rId6"/>
          <a:stretch>
            <a:fillRect/>
          </a:stretch>
        </p:blipFill>
        <p:spPr>
          <a:xfrm flipH="1">
            <a:off x="5301149" y="4328739"/>
            <a:ext cx="591152" cy="1077885"/>
          </a:xfrm>
          <a:prstGeom prst="rect">
            <a:avLst/>
          </a:prstGeom>
        </p:spPr>
      </p:pic>
      <p:pic>
        <p:nvPicPr>
          <p:cNvPr id="23" name="Picture 6"/>
          <p:cNvPicPr>
            <a:picLocks noChangeAspect="1"/>
          </p:cNvPicPr>
          <p:nvPr/>
        </p:nvPicPr>
        <p:blipFill>
          <a:blip r:embed="rId7"/>
          <a:stretch>
            <a:fillRect/>
          </a:stretch>
        </p:blipFill>
        <p:spPr>
          <a:xfrm flipH="1">
            <a:off x="7062019" y="4281030"/>
            <a:ext cx="1169469" cy="1169469"/>
          </a:xfrm>
          <a:prstGeom prst="rect">
            <a:avLst/>
          </a:prstGeom>
        </p:spPr>
      </p:pic>
      <p:cxnSp>
        <p:nvCxnSpPr>
          <p:cNvPr id="26" name="Straight Connector 25"/>
          <p:cNvCxnSpPr>
            <a:stCxn id="23" idx="1"/>
          </p:cNvCxnSpPr>
          <p:nvPr/>
        </p:nvCxnSpPr>
        <p:spPr>
          <a:xfrm flipV="1">
            <a:off x="8231488" y="3677988"/>
            <a:ext cx="3131707" cy="118777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8"/>
          <a:stretch>
            <a:fillRect/>
          </a:stretch>
        </p:blipFill>
        <p:spPr>
          <a:xfrm>
            <a:off x="7884256" y="3023973"/>
            <a:ext cx="3490514" cy="684071"/>
          </a:xfrm>
          <a:prstGeom prst="rect">
            <a:avLst/>
          </a:prstGeom>
        </p:spPr>
      </p:pic>
      <p:cxnSp>
        <p:nvCxnSpPr>
          <p:cNvPr id="27" name="Straight Connector 26"/>
          <p:cNvCxnSpPr/>
          <p:nvPr/>
        </p:nvCxnSpPr>
        <p:spPr>
          <a:xfrm flipV="1">
            <a:off x="7247575" y="3669161"/>
            <a:ext cx="697017" cy="6595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BF49A075-DFF4-2045-8324-40BF310EB4D7}" type="slidenum">
              <a:rPr lang="en-US" smtClean="0"/>
              <a:t>16</a:t>
            </a:fld>
            <a:endParaRPr lang="en-US"/>
          </a:p>
        </p:txBody>
      </p:sp>
    </p:spTree>
    <p:extLst>
      <p:ext uri="{BB962C8B-B14F-4D97-AF65-F5344CB8AC3E}">
        <p14:creationId xmlns:p14="http://schemas.microsoft.com/office/powerpoint/2010/main" val="129385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300"/>
                                  </p:stCondLst>
                                  <p:childTnLst>
                                    <p:set>
                                      <p:cBhvr>
                                        <p:cTn id="15" dur="1" fill="hold">
                                          <p:stCondLst>
                                            <p:cond delay="0"/>
                                          </p:stCondLst>
                                        </p:cTn>
                                        <p:tgtEl>
                                          <p:spTgt spid="29"/>
                                        </p:tgtEl>
                                        <p:attrNameLst>
                                          <p:attrName>style.visibility</p:attrName>
                                        </p:attrNameLst>
                                      </p:cBhvr>
                                      <p:to>
                                        <p:strVal val="visible"/>
                                      </p:to>
                                    </p:set>
                                  </p:childTnLst>
                                </p:cTn>
                              </p:par>
                            </p:childTnLst>
                          </p:cTn>
                        </p:par>
                        <p:par>
                          <p:cTn id="16" fill="hold">
                            <p:stCondLst>
                              <p:cond delay="300"/>
                            </p:stCondLst>
                            <p:childTnLst>
                              <p:par>
                                <p:cTn id="17" presetID="1" presetClass="entr" presetSubtype="0" fill="hold" nodeType="afterEffect">
                                  <p:stCondLst>
                                    <p:cond delay="30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1999" cy="1325563"/>
          </a:xfrm>
        </p:spPr>
        <p:txBody>
          <a:bodyPr/>
          <a:lstStyle/>
          <a:p>
            <a:pPr algn="ctr"/>
            <a:r>
              <a:rPr lang="en-US" altLang="zh-CN" dirty="0" smtClean="0">
                <a:latin typeface="Helvetica Neue" charset="0"/>
                <a:ea typeface="Helvetica Neue" charset="0"/>
                <a:cs typeface="Helvetica Neue" charset="0"/>
              </a:rPr>
              <a:t>Protocol</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Analytics:</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Tracking</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State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Dynamics</a:t>
            </a:r>
            <a:endParaRPr lang="en-US" dirty="0">
              <a:latin typeface="Helvetica Neue" charset="0"/>
              <a:ea typeface="Helvetica Neue" charset="0"/>
              <a:cs typeface="Helvetica Neue" charset="0"/>
            </a:endParaRPr>
          </a:p>
        </p:txBody>
      </p:sp>
      <p:sp>
        <p:nvSpPr>
          <p:cNvPr id="3" name="Content Placeholder 2"/>
          <p:cNvSpPr>
            <a:spLocks noGrp="1"/>
          </p:cNvSpPr>
          <p:nvPr>
            <p:ph idx="1"/>
          </p:nvPr>
        </p:nvSpPr>
        <p:spPr>
          <a:xfrm>
            <a:off x="838200" y="1645745"/>
            <a:ext cx="10657114" cy="4357490"/>
          </a:xfrm>
        </p:spPr>
        <p:txBody>
          <a:bodyPr>
            <a:normAutofit/>
          </a:bodyPr>
          <a:lstStyle/>
          <a:p>
            <a:r>
              <a:rPr lang="en-US" altLang="zh-CN" dirty="0" smtClean="0">
                <a:latin typeface="Helvetica Neue" charset="0"/>
                <a:ea typeface="Helvetica Neue" charset="0"/>
                <a:cs typeface="Helvetica Neue" charset="0"/>
              </a:rPr>
              <a:t>Current</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protocol</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state,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transition</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events</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and</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causes</a:t>
            </a:r>
          </a:p>
          <a:p>
            <a:pPr lvl="1"/>
            <a:r>
              <a:rPr lang="en-US" altLang="zh-CN" b="1" dirty="0" smtClean="0">
                <a:latin typeface="Helvetica Neue" charset="0"/>
                <a:ea typeface="Helvetica Neue" charset="0"/>
                <a:cs typeface="Helvetica Neue" charset="0"/>
              </a:rPr>
              <a:t>RRC</a:t>
            </a:r>
            <a:r>
              <a:rPr lang="en-US" altLang="zh-CN" dirty="0" smtClean="0">
                <a:latin typeface="Helvetica Neue" charset="0"/>
                <a:ea typeface="Helvetica Neue" charset="0"/>
                <a:cs typeface="Helvetica Neue" charset="0"/>
              </a:rPr>
              <a:t>:</a:t>
            </a:r>
            <a:r>
              <a:rPr lang="zh-CN" altLang="en-US" dirty="0" smtClean="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R</a:t>
            </a:r>
            <a:r>
              <a:rPr lang="en-US" altLang="zh-CN" dirty="0" smtClean="0">
                <a:latin typeface="Helvetica Neue" charset="0"/>
                <a:ea typeface="Helvetica Neue" charset="0"/>
                <a:cs typeface="Helvetica Neue" charset="0"/>
              </a:rPr>
              <a:t>adio</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connectivity</a:t>
            </a:r>
            <a:r>
              <a:rPr lang="zh-CN" altLang="en-US" dirty="0" smtClean="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status </a:t>
            </a:r>
            <a:r>
              <a:rPr lang="en-US" altLang="zh-CN" dirty="0" smtClean="0">
                <a:latin typeface="Helvetica Neue" charset="0"/>
                <a:ea typeface="Helvetica Neue" charset="0"/>
                <a:cs typeface="Helvetica Neue" charset="0"/>
              </a:rPr>
              <a:t>and power-saving </a:t>
            </a:r>
            <a:r>
              <a:rPr lang="en-US" altLang="zh-CN" dirty="0">
                <a:latin typeface="Helvetica Neue" charset="0"/>
                <a:ea typeface="Helvetica Neue" charset="0"/>
                <a:cs typeface="Helvetica Neue" charset="0"/>
              </a:rPr>
              <a:t>mode</a:t>
            </a:r>
            <a:endParaRPr lang="en-US" altLang="zh-CN" dirty="0" smtClean="0">
              <a:latin typeface="Helvetica Neue" charset="0"/>
              <a:ea typeface="Helvetica Neue" charset="0"/>
              <a:cs typeface="Helvetica Neue" charset="0"/>
            </a:endParaRPr>
          </a:p>
          <a:p>
            <a:pPr lvl="1"/>
            <a:r>
              <a:rPr lang="en-US" altLang="zh-CN" b="1" dirty="0" smtClean="0">
                <a:latin typeface="Helvetica Neue" charset="0"/>
                <a:ea typeface="Helvetica Neue" charset="0"/>
                <a:cs typeface="Helvetica Neue" charset="0"/>
              </a:rPr>
              <a:t>MM</a:t>
            </a:r>
            <a:r>
              <a:rPr lang="en-US" altLang="zh-CN" dirty="0" smtClean="0">
                <a:latin typeface="Helvetica Neue" charset="0"/>
                <a:ea typeface="Helvetica Neue" charset="0"/>
                <a:cs typeface="Helvetica Neue" charset="0"/>
              </a:rPr>
              <a:t>:</a:t>
            </a:r>
            <a:r>
              <a:rPr lang="zh-CN" altLang="en-US" dirty="0" smtClean="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D</a:t>
            </a:r>
            <a:r>
              <a:rPr lang="en-US" altLang="zh-CN" dirty="0" smtClean="0">
                <a:latin typeface="Helvetica Neue" charset="0"/>
                <a:ea typeface="Helvetica Neue" charset="0"/>
                <a:cs typeface="Helvetica Neue" charset="0"/>
              </a:rPr>
              <a:t>evice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registration</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status</a:t>
            </a:r>
          </a:p>
          <a:p>
            <a:pPr lvl="1"/>
            <a:r>
              <a:rPr lang="en-US" altLang="zh-CN" b="1" dirty="0" smtClean="0">
                <a:latin typeface="Helvetica Neue" charset="0"/>
                <a:ea typeface="Helvetica Neue" charset="0"/>
                <a:cs typeface="Helvetica Neue" charset="0"/>
              </a:rPr>
              <a:t>SM</a:t>
            </a:r>
            <a:r>
              <a:rPr lang="en-US" altLang="zh-CN" dirty="0" smtClean="0">
                <a:latin typeface="Helvetica Neue" charset="0"/>
                <a:ea typeface="Helvetica Neue" charset="0"/>
                <a:cs typeface="Helvetica Neue" charset="0"/>
              </a:rPr>
              <a:t>:</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Data</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session</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activity</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and</a:t>
            </a:r>
            <a:r>
              <a:rPr lang="zh-CN" altLang="en-US" dirty="0" smtClean="0">
                <a:latin typeface="Helvetica Neue" charset="0"/>
                <a:ea typeface="Helvetica Neue" charset="0"/>
                <a:cs typeface="Helvetica Neue" charset="0"/>
              </a:rPr>
              <a:t> </a:t>
            </a:r>
            <a:r>
              <a:rPr lang="en-US" altLang="zh-CN" dirty="0" err="1" smtClean="0">
                <a:latin typeface="Helvetica Neue" charset="0"/>
                <a:ea typeface="Helvetica Neue" charset="0"/>
                <a:cs typeface="Helvetica Neue" charset="0"/>
              </a:rPr>
              <a:t>QoS</a:t>
            </a:r>
            <a:r>
              <a:rPr lang="zh-CN" altLang="en-US" dirty="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status</a:t>
            </a:r>
          </a:p>
        </p:txBody>
      </p:sp>
      <p:grpSp>
        <p:nvGrpSpPr>
          <p:cNvPr id="4" name="Group 3"/>
          <p:cNvGrpSpPr/>
          <p:nvPr/>
        </p:nvGrpSpPr>
        <p:grpSpPr>
          <a:xfrm>
            <a:off x="50887" y="6456477"/>
            <a:ext cx="4454270" cy="339720"/>
            <a:chOff x="50887" y="6456477"/>
            <a:chExt cx="4454270" cy="339720"/>
          </a:xfrm>
        </p:grpSpPr>
        <p:sp>
          <p:nvSpPr>
            <p:cNvPr id="40" name="圓角矩形 67"/>
            <p:cNvSpPr/>
            <p:nvPr/>
          </p:nvSpPr>
          <p:spPr>
            <a:xfrm>
              <a:off x="1661940" y="6456477"/>
              <a:ext cx="1232164" cy="339720"/>
            </a:xfrm>
            <a:prstGeom prst="roundRect">
              <a:avLst/>
            </a:prstGeom>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CN" sz="2000" dirty="0">
                  <a:solidFill>
                    <a:schemeClr val="bg1"/>
                  </a:solidFill>
                  <a:latin typeface="Calibri" pitchFamily="34" charset="0"/>
                  <a:cs typeface="Times New Roman" pitchFamily="18" charset="0"/>
                </a:rPr>
                <a:t>Analyzers</a:t>
              </a:r>
            </a:p>
          </p:txBody>
        </p:sp>
        <p:sp>
          <p:nvSpPr>
            <p:cNvPr id="41" name="圓角矩形 67"/>
            <p:cNvSpPr/>
            <p:nvPr/>
          </p:nvSpPr>
          <p:spPr>
            <a:xfrm>
              <a:off x="50887" y="6456477"/>
              <a:ext cx="1232164" cy="339720"/>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a:solidFill>
                    <a:schemeClr val="bg1"/>
                  </a:solidFill>
                  <a:latin typeface="Calibri" pitchFamily="34" charset="0"/>
                  <a:cs typeface="Times New Roman" pitchFamily="18" charset="0"/>
                </a:rPr>
                <a:t>Monitor</a:t>
              </a:r>
            </a:p>
          </p:txBody>
        </p:sp>
        <p:sp>
          <p:nvSpPr>
            <p:cNvPr id="42" name="圓角矩形 67"/>
            <p:cNvSpPr/>
            <p:nvPr/>
          </p:nvSpPr>
          <p:spPr>
            <a:xfrm>
              <a:off x="3272993" y="6456477"/>
              <a:ext cx="1232164" cy="339720"/>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a:solidFill>
                    <a:schemeClr val="bg1"/>
                  </a:solidFill>
                  <a:latin typeface="Calibri" pitchFamily="34" charset="0"/>
                  <a:cs typeface="Times New Roman" pitchFamily="18" charset="0"/>
                </a:rPr>
                <a:t>API</a:t>
              </a:r>
            </a:p>
          </p:txBody>
        </p:sp>
        <p:sp>
          <p:nvSpPr>
            <p:cNvPr id="43" name="Right Arrow 42"/>
            <p:cNvSpPr/>
            <p:nvPr/>
          </p:nvSpPr>
          <p:spPr>
            <a:xfrm>
              <a:off x="1334933" y="6482865"/>
              <a:ext cx="275125" cy="297452"/>
            </a:xfrm>
            <a:prstGeom prst="rightArrow">
              <a:avLst/>
            </a:prstGeom>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solidFill>
                  <a:schemeClr val="bg1"/>
                </a:solidFill>
                <a:latin typeface="Calibri" pitchFamily="34" charset="0"/>
                <a:cs typeface="Times New Roman" pitchFamily="18" charset="0"/>
              </a:endParaRPr>
            </a:p>
          </p:txBody>
        </p:sp>
        <p:sp>
          <p:nvSpPr>
            <p:cNvPr id="44" name="Right Arrow 43"/>
            <p:cNvSpPr/>
            <p:nvPr/>
          </p:nvSpPr>
          <p:spPr>
            <a:xfrm>
              <a:off x="2945986" y="6477593"/>
              <a:ext cx="275125" cy="297452"/>
            </a:xfrm>
            <a:prstGeom prst="rightArrow">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000">
                <a:solidFill>
                  <a:schemeClr val="bg1"/>
                </a:solidFill>
                <a:latin typeface="Calibri" pitchFamily="34" charset="0"/>
                <a:cs typeface="Times New Roman" pitchFamily="18" charset="0"/>
              </a:endParaRPr>
            </a:p>
          </p:txBody>
        </p:sp>
      </p:gr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5987" y="3827923"/>
            <a:ext cx="3839464" cy="2548257"/>
          </a:xfrm>
          <a:prstGeom prst="rect">
            <a:avLst/>
          </a:prstGeom>
        </p:spPr>
      </p:pic>
      <p:sp>
        <p:nvSpPr>
          <p:cNvPr id="5" name="Slide Number Placeholder 4"/>
          <p:cNvSpPr>
            <a:spLocks noGrp="1"/>
          </p:cNvSpPr>
          <p:nvPr>
            <p:ph type="sldNum" sz="quarter" idx="12"/>
          </p:nvPr>
        </p:nvSpPr>
        <p:spPr/>
        <p:txBody>
          <a:bodyPr/>
          <a:lstStyle/>
          <a:p>
            <a:fld id="{BF49A075-DFF4-2045-8324-40BF310EB4D7}" type="slidenum">
              <a:rPr lang="en-US" smtClean="0"/>
              <a:t>17</a:t>
            </a:fld>
            <a:endParaRPr lang="en-US"/>
          </a:p>
        </p:txBody>
      </p:sp>
    </p:spTree>
    <p:extLst>
      <p:ext uri="{BB962C8B-B14F-4D97-AF65-F5344CB8AC3E}">
        <p14:creationId xmlns:p14="http://schemas.microsoft.com/office/powerpoint/2010/main" val="138598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5987" y="3827923"/>
            <a:ext cx="3839464" cy="2548257"/>
          </a:xfrm>
          <a:prstGeom prst="rect">
            <a:avLst/>
          </a:prstGeom>
        </p:spPr>
      </p:pic>
      <p:pic>
        <p:nvPicPr>
          <p:cNvPr id="58" name="Picture 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5986" y="3827923"/>
            <a:ext cx="3839464" cy="2548256"/>
          </a:xfrm>
          <a:prstGeom prst="rect">
            <a:avLst/>
          </a:prstGeom>
        </p:spPr>
      </p:pic>
      <p:sp>
        <p:nvSpPr>
          <p:cNvPr id="2" name="Title 1"/>
          <p:cNvSpPr>
            <a:spLocks noGrp="1"/>
          </p:cNvSpPr>
          <p:nvPr>
            <p:ph type="title"/>
          </p:nvPr>
        </p:nvSpPr>
        <p:spPr>
          <a:xfrm>
            <a:off x="0" y="365125"/>
            <a:ext cx="12191999" cy="1325563"/>
          </a:xfrm>
        </p:spPr>
        <p:txBody>
          <a:bodyPr/>
          <a:lstStyle/>
          <a:p>
            <a:pPr algn="ctr"/>
            <a:r>
              <a:rPr lang="en-US" altLang="zh-CN" dirty="0" smtClean="0">
                <a:latin typeface="Helvetica Neue" charset="0"/>
                <a:ea typeface="Helvetica Neue" charset="0"/>
                <a:cs typeface="Helvetica Neue" charset="0"/>
              </a:rPr>
              <a:t>Protocol</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Analytics:</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Tracking State Dynamics</a:t>
            </a:r>
            <a:endParaRPr lang="en-US" dirty="0">
              <a:latin typeface="Helvetica Neue" charset="0"/>
              <a:ea typeface="Helvetica Neue" charset="0"/>
              <a:cs typeface="Helvetica Neue" charset="0"/>
            </a:endParaRPr>
          </a:p>
        </p:txBody>
      </p:sp>
      <p:sp>
        <p:nvSpPr>
          <p:cNvPr id="3" name="Content Placeholder 2"/>
          <p:cNvSpPr>
            <a:spLocks noGrp="1"/>
          </p:cNvSpPr>
          <p:nvPr>
            <p:ph idx="1"/>
          </p:nvPr>
        </p:nvSpPr>
        <p:spPr>
          <a:xfrm>
            <a:off x="838200" y="1645745"/>
            <a:ext cx="10515600" cy="4357490"/>
          </a:xfrm>
        </p:spPr>
        <p:txBody>
          <a:bodyPr>
            <a:normAutofit/>
          </a:bodyPr>
          <a:lstStyle/>
          <a:p>
            <a:r>
              <a:rPr lang="en-US" altLang="zh-CN" b="1" dirty="0" smtClean="0">
                <a:latin typeface="Helvetica Neue" charset="0"/>
                <a:ea typeface="Helvetica Neue" charset="0"/>
                <a:cs typeface="Helvetica Neue" charset="0"/>
              </a:rPr>
              <a:t>Observation</a:t>
            </a:r>
            <a:r>
              <a:rPr lang="en-US" altLang="zh-CN" dirty="0" smtClean="0">
                <a:latin typeface="Helvetica Neue" charset="0"/>
                <a:ea typeface="Helvetica Neue" charset="0"/>
                <a:cs typeface="Helvetica Neue" charset="0"/>
              </a:rPr>
              <a:t>: regulated</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by</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the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cellular</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standards</a:t>
            </a:r>
          </a:p>
        </p:txBody>
      </p:sp>
      <p:grpSp>
        <p:nvGrpSpPr>
          <p:cNvPr id="8" name="Group 7"/>
          <p:cNvGrpSpPr/>
          <p:nvPr/>
        </p:nvGrpSpPr>
        <p:grpSpPr>
          <a:xfrm>
            <a:off x="50887" y="6456477"/>
            <a:ext cx="4454270" cy="339720"/>
            <a:chOff x="50887" y="6456477"/>
            <a:chExt cx="4454270" cy="339720"/>
          </a:xfrm>
        </p:grpSpPr>
        <p:sp>
          <p:nvSpPr>
            <p:cNvPr id="40" name="圓角矩形 67"/>
            <p:cNvSpPr/>
            <p:nvPr/>
          </p:nvSpPr>
          <p:spPr>
            <a:xfrm>
              <a:off x="1661940" y="6456477"/>
              <a:ext cx="1232164" cy="339720"/>
            </a:xfrm>
            <a:prstGeom prst="roundRect">
              <a:avLst/>
            </a:prstGeom>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CN" sz="2000" dirty="0">
                  <a:solidFill>
                    <a:schemeClr val="bg1"/>
                  </a:solidFill>
                  <a:latin typeface="Calibri" pitchFamily="34" charset="0"/>
                  <a:cs typeface="Times New Roman" pitchFamily="18" charset="0"/>
                </a:rPr>
                <a:t>Analyzers</a:t>
              </a:r>
            </a:p>
          </p:txBody>
        </p:sp>
        <p:sp>
          <p:nvSpPr>
            <p:cNvPr id="41" name="圓角矩形 67"/>
            <p:cNvSpPr/>
            <p:nvPr/>
          </p:nvSpPr>
          <p:spPr>
            <a:xfrm>
              <a:off x="50887" y="6456477"/>
              <a:ext cx="1232164" cy="339720"/>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a:solidFill>
                    <a:schemeClr val="bg1"/>
                  </a:solidFill>
                  <a:latin typeface="Calibri" pitchFamily="34" charset="0"/>
                  <a:cs typeface="Times New Roman" pitchFamily="18" charset="0"/>
                </a:rPr>
                <a:t>Monitor</a:t>
              </a:r>
            </a:p>
          </p:txBody>
        </p:sp>
        <p:sp>
          <p:nvSpPr>
            <p:cNvPr id="42" name="圓角矩形 67"/>
            <p:cNvSpPr/>
            <p:nvPr/>
          </p:nvSpPr>
          <p:spPr>
            <a:xfrm>
              <a:off x="3272993" y="6456477"/>
              <a:ext cx="1232164" cy="339720"/>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a:solidFill>
                    <a:schemeClr val="bg1"/>
                  </a:solidFill>
                  <a:latin typeface="Calibri" pitchFamily="34" charset="0"/>
                  <a:cs typeface="Times New Roman" pitchFamily="18" charset="0"/>
                </a:rPr>
                <a:t>API</a:t>
              </a:r>
            </a:p>
          </p:txBody>
        </p:sp>
        <p:sp>
          <p:nvSpPr>
            <p:cNvPr id="43" name="Right Arrow 42"/>
            <p:cNvSpPr/>
            <p:nvPr/>
          </p:nvSpPr>
          <p:spPr>
            <a:xfrm>
              <a:off x="1334933" y="6482865"/>
              <a:ext cx="275125" cy="297452"/>
            </a:xfrm>
            <a:prstGeom prst="rightArrow">
              <a:avLst/>
            </a:prstGeom>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solidFill>
                  <a:schemeClr val="bg1"/>
                </a:solidFill>
                <a:latin typeface="Calibri" pitchFamily="34" charset="0"/>
                <a:cs typeface="Times New Roman" pitchFamily="18" charset="0"/>
              </a:endParaRPr>
            </a:p>
          </p:txBody>
        </p:sp>
        <p:sp>
          <p:nvSpPr>
            <p:cNvPr id="44" name="Right Arrow 43"/>
            <p:cNvSpPr/>
            <p:nvPr/>
          </p:nvSpPr>
          <p:spPr>
            <a:xfrm>
              <a:off x="2945986" y="6477593"/>
              <a:ext cx="275125" cy="297452"/>
            </a:xfrm>
            <a:prstGeom prst="rightArrow">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000">
                <a:solidFill>
                  <a:schemeClr val="bg1"/>
                </a:solidFill>
                <a:latin typeface="Calibri" pitchFamily="34" charset="0"/>
                <a:cs typeface="Times New Roman" pitchFamily="18" charset="0"/>
              </a:endParaRPr>
            </a:p>
          </p:txBody>
        </p:sp>
      </p:grpSp>
      <p:sp>
        <p:nvSpPr>
          <p:cNvPr id="22" name="Right Arrow 21"/>
          <p:cNvSpPr/>
          <p:nvPr/>
        </p:nvSpPr>
        <p:spPr>
          <a:xfrm>
            <a:off x="2276563" y="4805847"/>
            <a:ext cx="455974" cy="492977"/>
          </a:xfrm>
          <a:prstGeom prst="rightArrow">
            <a:avLst/>
          </a:prstGeom>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solidFill>
                <a:schemeClr val="bg1"/>
              </a:solidFill>
              <a:latin typeface="Calibri" pitchFamily="34" charset="0"/>
              <a:cs typeface="Times New Roman" pitchFamily="18" charset="0"/>
            </a:endParaRPr>
          </a:p>
        </p:txBody>
      </p:sp>
      <p:cxnSp>
        <p:nvCxnSpPr>
          <p:cNvPr id="25" name="直接连接符 53"/>
          <p:cNvCxnSpPr/>
          <p:nvPr/>
        </p:nvCxnSpPr>
        <p:spPr>
          <a:xfrm flipH="1">
            <a:off x="8417582" y="4221265"/>
            <a:ext cx="3367154" cy="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直接连接符 61"/>
          <p:cNvCxnSpPr/>
          <p:nvPr/>
        </p:nvCxnSpPr>
        <p:spPr>
          <a:xfrm flipH="1">
            <a:off x="8417583" y="3775786"/>
            <a:ext cx="3367153" cy="0"/>
          </a:xfrm>
          <a:prstGeom prst="line">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TextBox 83"/>
          <p:cNvSpPr txBox="1"/>
          <p:nvPr/>
        </p:nvSpPr>
        <p:spPr>
          <a:xfrm>
            <a:off x="8387399" y="3935138"/>
            <a:ext cx="3527970" cy="482055"/>
          </a:xfrm>
          <a:prstGeom prst="rect">
            <a:avLst/>
          </a:prstGeom>
          <a:noFill/>
          <a:ln>
            <a:noFill/>
            <a:prstDash val="dash"/>
          </a:ln>
        </p:spPr>
        <p:txBody>
          <a:bodyPr wrap="square" rtlCol="0">
            <a:spAutoFit/>
          </a:bodyPr>
          <a:lstStyle/>
          <a:p>
            <a:pPr algn="ctr">
              <a:lnSpc>
                <a:spcPct val="70000"/>
              </a:lnSpc>
            </a:pPr>
            <a:r>
              <a:rPr lang="en-US" b="1" dirty="0">
                <a:latin typeface="Helvetica Neue" charset="0"/>
                <a:ea typeface="Helvetica Neue" charset="0"/>
                <a:cs typeface="Helvetica Neue" charset="0"/>
              </a:rPr>
              <a:t>RRC c</a:t>
            </a:r>
            <a:r>
              <a:rPr lang="en-US" b="1" dirty="0" smtClean="0">
                <a:latin typeface="Helvetica Neue" charset="0"/>
                <a:ea typeface="Helvetica Neue" charset="0"/>
                <a:cs typeface="Helvetica Neue" charset="0"/>
              </a:rPr>
              <a:t>onn. setup </a:t>
            </a:r>
            <a:r>
              <a:rPr lang="en-US" b="1" dirty="0">
                <a:latin typeface="Helvetica Neue" charset="0"/>
                <a:ea typeface="Helvetica Neue" charset="0"/>
                <a:cs typeface="Helvetica Neue" charset="0"/>
              </a:rPr>
              <a:t>a</a:t>
            </a:r>
            <a:r>
              <a:rPr lang="en-US" b="1" dirty="0" smtClean="0">
                <a:latin typeface="Helvetica Neue" charset="0"/>
                <a:ea typeface="Helvetica Neue" charset="0"/>
                <a:cs typeface="Helvetica Neue" charset="0"/>
              </a:rPr>
              <a:t>ccept</a:t>
            </a:r>
            <a:endParaRPr lang="en-US" b="1" dirty="0">
              <a:latin typeface="Helvetica Neue" charset="0"/>
              <a:ea typeface="Helvetica Neue" charset="0"/>
              <a:cs typeface="Helvetica Neue" charset="0"/>
            </a:endParaRPr>
          </a:p>
          <a:p>
            <a:pPr algn="ctr">
              <a:lnSpc>
                <a:spcPct val="70000"/>
              </a:lnSpc>
            </a:pPr>
            <a:endParaRPr lang="en-US" b="1" dirty="0">
              <a:latin typeface="Helvetica Neue" charset="0"/>
              <a:ea typeface="Helvetica Neue" charset="0"/>
              <a:cs typeface="Helvetica Neue" charset="0"/>
            </a:endParaRPr>
          </a:p>
        </p:txBody>
      </p:sp>
      <p:sp>
        <p:nvSpPr>
          <p:cNvPr id="28" name="TextBox 83"/>
          <p:cNvSpPr txBox="1"/>
          <p:nvPr/>
        </p:nvSpPr>
        <p:spPr>
          <a:xfrm>
            <a:off x="8424860" y="3481672"/>
            <a:ext cx="3520692" cy="482055"/>
          </a:xfrm>
          <a:prstGeom prst="rect">
            <a:avLst/>
          </a:prstGeom>
          <a:noFill/>
          <a:ln>
            <a:noFill/>
            <a:prstDash val="dash"/>
          </a:ln>
        </p:spPr>
        <p:txBody>
          <a:bodyPr wrap="square" rtlCol="0">
            <a:spAutoFit/>
          </a:bodyPr>
          <a:lstStyle/>
          <a:p>
            <a:pPr algn="ctr">
              <a:lnSpc>
                <a:spcPct val="70000"/>
              </a:lnSpc>
            </a:pPr>
            <a:r>
              <a:rPr lang="en-US" b="1" dirty="0">
                <a:latin typeface="Helvetica Neue" charset="0"/>
                <a:ea typeface="Helvetica Neue" charset="0"/>
                <a:cs typeface="Helvetica Neue" charset="0"/>
              </a:rPr>
              <a:t>RRC c</a:t>
            </a:r>
            <a:r>
              <a:rPr lang="en-US" b="1" dirty="0" smtClean="0">
                <a:latin typeface="Helvetica Neue" charset="0"/>
                <a:ea typeface="Helvetica Neue" charset="0"/>
                <a:cs typeface="Helvetica Neue" charset="0"/>
              </a:rPr>
              <a:t>onn. setup </a:t>
            </a:r>
            <a:r>
              <a:rPr lang="en-US" b="1" dirty="0">
                <a:latin typeface="Helvetica Neue" charset="0"/>
                <a:ea typeface="Helvetica Neue" charset="0"/>
                <a:cs typeface="Helvetica Neue" charset="0"/>
              </a:rPr>
              <a:t>r</a:t>
            </a:r>
            <a:r>
              <a:rPr lang="en-US" b="1" dirty="0" smtClean="0">
                <a:latin typeface="Helvetica Neue" charset="0"/>
                <a:ea typeface="Helvetica Neue" charset="0"/>
                <a:cs typeface="Helvetica Neue" charset="0"/>
              </a:rPr>
              <a:t>equest </a:t>
            </a:r>
            <a:endParaRPr lang="en-US" b="1" dirty="0">
              <a:latin typeface="Helvetica Neue" charset="0"/>
              <a:ea typeface="Helvetica Neue" charset="0"/>
              <a:cs typeface="Helvetica Neue" charset="0"/>
            </a:endParaRPr>
          </a:p>
          <a:p>
            <a:pPr algn="ctr">
              <a:lnSpc>
                <a:spcPct val="70000"/>
              </a:lnSpc>
            </a:pPr>
            <a:endParaRPr lang="en-US" b="1" dirty="0">
              <a:latin typeface="Helvetica Neue" charset="0"/>
              <a:ea typeface="Helvetica Neue" charset="0"/>
              <a:cs typeface="Helvetica Neue" charset="0"/>
            </a:endParaRPr>
          </a:p>
        </p:txBody>
      </p:sp>
      <p:cxnSp>
        <p:nvCxnSpPr>
          <p:cNvPr id="29" name="直接连接符 82"/>
          <p:cNvCxnSpPr/>
          <p:nvPr/>
        </p:nvCxnSpPr>
        <p:spPr>
          <a:xfrm flipH="1">
            <a:off x="8417582" y="4919190"/>
            <a:ext cx="3367154" cy="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直接连接符 109"/>
          <p:cNvCxnSpPr/>
          <p:nvPr/>
        </p:nvCxnSpPr>
        <p:spPr>
          <a:xfrm>
            <a:off x="8417582" y="2772992"/>
            <a:ext cx="0" cy="3846167"/>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直接连接符 111"/>
          <p:cNvCxnSpPr/>
          <p:nvPr/>
        </p:nvCxnSpPr>
        <p:spPr>
          <a:xfrm>
            <a:off x="11784736" y="3346687"/>
            <a:ext cx="0" cy="3272472"/>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直接连接符 115"/>
          <p:cNvCxnSpPr/>
          <p:nvPr/>
        </p:nvCxnSpPr>
        <p:spPr>
          <a:xfrm flipH="1">
            <a:off x="8417582" y="6230132"/>
            <a:ext cx="3367154" cy="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3" name="TextBox 83"/>
          <p:cNvSpPr txBox="1"/>
          <p:nvPr/>
        </p:nvSpPr>
        <p:spPr>
          <a:xfrm>
            <a:off x="8424860" y="5961203"/>
            <a:ext cx="3367153" cy="480773"/>
          </a:xfrm>
          <a:prstGeom prst="rect">
            <a:avLst/>
          </a:prstGeom>
          <a:noFill/>
          <a:ln>
            <a:noFill/>
            <a:prstDash val="dash"/>
          </a:ln>
        </p:spPr>
        <p:txBody>
          <a:bodyPr wrap="square" rtlCol="0">
            <a:spAutoFit/>
          </a:bodyPr>
          <a:lstStyle/>
          <a:p>
            <a:pPr algn="ctr">
              <a:lnSpc>
                <a:spcPct val="70000"/>
              </a:lnSpc>
            </a:pPr>
            <a:r>
              <a:rPr lang="en-US" b="1" dirty="0">
                <a:latin typeface="Helvetica Neue" charset="0"/>
                <a:ea typeface="Helvetica Neue" charset="0"/>
                <a:cs typeface="Helvetica Neue" charset="0"/>
              </a:rPr>
              <a:t>Downlink data</a:t>
            </a:r>
          </a:p>
          <a:p>
            <a:pPr algn="ctr">
              <a:lnSpc>
                <a:spcPct val="70000"/>
              </a:lnSpc>
            </a:pPr>
            <a:endParaRPr lang="en-US" b="1" dirty="0">
              <a:latin typeface="Helvetica Neue" charset="0"/>
              <a:ea typeface="Helvetica Neue" charset="0"/>
              <a:cs typeface="Helvetica Neue" charset="0"/>
            </a:endParaRPr>
          </a:p>
        </p:txBody>
      </p:sp>
      <p:sp>
        <p:nvSpPr>
          <p:cNvPr id="34" name="TextBox 83"/>
          <p:cNvSpPr txBox="1"/>
          <p:nvPr/>
        </p:nvSpPr>
        <p:spPr>
          <a:xfrm>
            <a:off x="8424860" y="6326963"/>
            <a:ext cx="3520692" cy="292196"/>
          </a:xfrm>
          <a:prstGeom prst="rect">
            <a:avLst/>
          </a:prstGeom>
          <a:noFill/>
          <a:ln>
            <a:noFill/>
            <a:prstDash val="dash"/>
          </a:ln>
        </p:spPr>
        <p:txBody>
          <a:bodyPr wrap="square" rtlCol="0">
            <a:spAutoFit/>
          </a:bodyPr>
          <a:lstStyle/>
          <a:p>
            <a:pPr algn="ctr">
              <a:lnSpc>
                <a:spcPct val="70000"/>
              </a:lnSpc>
            </a:pPr>
            <a:r>
              <a:rPr lang="en-US" sz="1803" b="1" dirty="0" smtClean="0">
                <a:latin typeface="Times New Roman" panose="02020603050405020304" pitchFamily="18" charset="0"/>
                <a:cs typeface="Times New Roman" panose="02020603050405020304" pitchFamily="18" charset="0"/>
              </a:rPr>
              <a:t>……</a:t>
            </a:r>
            <a:endParaRPr lang="en-US" sz="1803" b="1" dirty="0">
              <a:latin typeface="Times New Roman" panose="02020603050405020304" pitchFamily="18" charset="0"/>
              <a:cs typeface="Times New Roman" panose="02020603050405020304" pitchFamily="18" charset="0"/>
            </a:endParaRPr>
          </a:p>
        </p:txBody>
      </p:sp>
      <p:pic>
        <p:nvPicPr>
          <p:cNvPr id="37" name="Picture 36"/>
          <p:cNvPicPr>
            <a:picLocks noChangeAspect="1"/>
          </p:cNvPicPr>
          <p:nvPr/>
        </p:nvPicPr>
        <p:blipFill>
          <a:blip r:embed="rId5"/>
          <a:stretch>
            <a:fillRect/>
          </a:stretch>
        </p:blipFill>
        <p:spPr>
          <a:xfrm flipH="1">
            <a:off x="8198334" y="2691211"/>
            <a:ext cx="445776" cy="812812"/>
          </a:xfrm>
          <a:prstGeom prst="rect">
            <a:avLst/>
          </a:prstGeom>
        </p:spPr>
      </p:pic>
      <p:pic>
        <p:nvPicPr>
          <p:cNvPr id="38" name="Picture 6"/>
          <p:cNvPicPr>
            <a:picLocks noChangeAspect="1"/>
          </p:cNvPicPr>
          <p:nvPr/>
        </p:nvPicPr>
        <p:blipFill>
          <a:blip r:embed="rId6"/>
          <a:stretch>
            <a:fillRect/>
          </a:stretch>
        </p:blipFill>
        <p:spPr>
          <a:xfrm flipH="1">
            <a:off x="11374624" y="2646235"/>
            <a:ext cx="852202" cy="852202"/>
          </a:xfrm>
          <a:prstGeom prst="rect">
            <a:avLst/>
          </a:prstGeom>
        </p:spPr>
      </p:pic>
      <p:sp>
        <p:nvSpPr>
          <p:cNvPr id="39" name="TextBox 38"/>
          <p:cNvSpPr txBox="1"/>
          <p:nvPr/>
        </p:nvSpPr>
        <p:spPr>
          <a:xfrm>
            <a:off x="8012023" y="4592097"/>
            <a:ext cx="4361278" cy="1477328"/>
          </a:xfrm>
          <a:prstGeom prst="rect">
            <a:avLst/>
          </a:prstGeom>
          <a:noFill/>
          <a:ln>
            <a:noFill/>
            <a:prstDash val="dash"/>
          </a:ln>
        </p:spPr>
        <p:txBody>
          <a:bodyPr wrap="square" rtlCol="0">
            <a:spAutoFit/>
          </a:bodyPr>
          <a:lstStyle/>
          <a:p>
            <a:pPr algn="ctr"/>
            <a:r>
              <a:rPr lang="en-US" b="1" dirty="0">
                <a:latin typeface="Helvetica Neue" charset="0"/>
                <a:ea typeface="Helvetica Neue" charset="0"/>
                <a:cs typeface="Helvetica Neue" charset="0"/>
              </a:rPr>
              <a:t>RRC c</a:t>
            </a:r>
            <a:r>
              <a:rPr lang="en-US" b="1" dirty="0" smtClean="0">
                <a:latin typeface="Helvetica Neue" charset="0"/>
                <a:ea typeface="Helvetica Neue" charset="0"/>
                <a:cs typeface="Helvetica Neue" charset="0"/>
              </a:rPr>
              <a:t>onn. reconfiguration</a:t>
            </a:r>
            <a:endParaRPr lang="en-US" b="1" dirty="0">
              <a:latin typeface="Helvetica Neue" charset="0"/>
              <a:ea typeface="Helvetica Neue" charset="0"/>
              <a:cs typeface="Helvetica Neue" charset="0"/>
            </a:endParaRPr>
          </a:p>
          <a:p>
            <a:pPr algn="ctr"/>
            <a:r>
              <a:rPr lang="en-US" b="1" dirty="0" smtClean="0">
                <a:solidFill>
                  <a:srgbClr val="FF0000"/>
                </a:solidFill>
                <a:latin typeface="Helvetica Neue" charset="0"/>
                <a:ea typeface="Helvetica Neue" charset="0"/>
                <a:cs typeface="Helvetica Neue" charset="0"/>
              </a:rPr>
              <a:t>Parameters</a:t>
            </a:r>
            <a:r>
              <a:rPr lang="en-US" b="1" dirty="0">
                <a:solidFill>
                  <a:srgbClr val="FF0000"/>
                </a:solidFill>
                <a:latin typeface="Helvetica Neue" charset="0"/>
                <a:ea typeface="Helvetica Neue" charset="0"/>
                <a:cs typeface="Helvetica Neue" charset="0"/>
              </a:rPr>
              <a:t>: </a:t>
            </a:r>
            <a:r>
              <a:rPr lang="en-US" b="1" dirty="0" smtClean="0">
                <a:solidFill>
                  <a:srgbClr val="FF0000"/>
                </a:solidFill>
                <a:latin typeface="Helvetica Neue" charset="0"/>
                <a:ea typeface="Helvetica Neue" charset="0"/>
                <a:cs typeface="Helvetica Neue" charset="0"/>
              </a:rPr>
              <a:t>T</a:t>
            </a:r>
            <a:r>
              <a:rPr lang="en-US" b="1" baseline="-25000" dirty="0" smtClean="0">
                <a:solidFill>
                  <a:srgbClr val="FF0000"/>
                </a:solidFill>
                <a:latin typeface="Helvetica Neue" charset="0"/>
                <a:ea typeface="Helvetica Neue" charset="0"/>
                <a:cs typeface="Helvetica Neue" charset="0"/>
              </a:rPr>
              <a:t>1</a:t>
            </a:r>
            <a:r>
              <a:rPr lang="en-US" b="1" dirty="0" smtClean="0">
                <a:solidFill>
                  <a:srgbClr val="FF0000"/>
                </a:solidFill>
                <a:latin typeface="Helvetica Neue" charset="0"/>
                <a:ea typeface="Helvetica Neue" charset="0"/>
                <a:cs typeface="Helvetica Neue" charset="0"/>
              </a:rPr>
              <a:t>=100ms, </a:t>
            </a:r>
          </a:p>
          <a:p>
            <a:pPr algn="ctr"/>
            <a:r>
              <a:rPr lang="en-US" b="1" dirty="0" err="1" smtClean="0">
                <a:solidFill>
                  <a:srgbClr val="FF0000"/>
                </a:solidFill>
                <a:latin typeface="Helvetica Neue" charset="0"/>
                <a:ea typeface="Helvetica Neue" charset="0"/>
                <a:cs typeface="Helvetica Neue" charset="0"/>
              </a:rPr>
              <a:t>T</a:t>
            </a:r>
            <a:r>
              <a:rPr lang="en-US" b="1" baseline="-25000" dirty="0" err="1" smtClean="0">
                <a:solidFill>
                  <a:srgbClr val="FF0000"/>
                </a:solidFill>
                <a:latin typeface="Helvetica Neue" charset="0"/>
                <a:ea typeface="Helvetica Neue" charset="0"/>
                <a:cs typeface="Helvetica Neue" charset="0"/>
              </a:rPr>
              <a:t>shortDRX</a:t>
            </a:r>
            <a:r>
              <a:rPr lang="en-US" b="1" dirty="0" smtClean="0">
                <a:solidFill>
                  <a:srgbClr val="FF0000"/>
                </a:solidFill>
                <a:latin typeface="Helvetica Neue" charset="0"/>
                <a:ea typeface="Helvetica Neue" charset="0"/>
                <a:cs typeface="Helvetica Neue" charset="0"/>
              </a:rPr>
              <a:t>=20ms</a:t>
            </a:r>
          </a:p>
          <a:p>
            <a:pPr algn="ctr"/>
            <a:r>
              <a:rPr lang="en-US" b="1" dirty="0" smtClean="0">
                <a:solidFill>
                  <a:srgbClr val="FF0000"/>
                </a:solidFill>
                <a:latin typeface="Helvetica Neue" charset="0"/>
                <a:ea typeface="Helvetica Neue" charset="0"/>
                <a:cs typeface="Helvetica Neue" charset="0"/>
              </a:rPr>
              <a:t>T</a:t>
            </a:r>
            <a:r>
              <a:rPr lang="en-US" b="1" baseline="-25000" dirty="0" smtClean="0">
                <a:solidFill>
                  <a:srgbClr val="FF0000"/>
                </a:solidFill>
                <a:latin typeface="Helvetica Neue" charset="0"/>
                <a:ea typeface="Helvetica Neue" charset="0"/>
                <a:cs typeface="Helvetica Neue" charset="0"/>
              </a:rPr>
              <a:t>2</a:t>
            </a:r>
            <a:r>
              <a:rPr lang="en-US" b="1" dirty="0">
                <a:solidFill>
                  <a:srgbClr val="FF0000"/>
                </a:solidFill>
                <a:latin typeface="Helvetica Neue" charset="0"/>
                <a:ea typeface="Helvetica Neue" charset="0"/>
                <a:cs typeface="Helvetica Neue" charset="0"/>
              </a:rPr>
              <a:t>=2 </a:t>
            </a:r>
            <a:r>
              <a:rPr lang="en-US" b="1" dirty="0" err="1" smtClean="0">
                <a:solidFill>
                  <a:srgbClr val="FF0000"/>
                </a:solidFill>
                <a:latin typeface="Helvetica Neue" charset="0"/>
                <a:ea typeface="Helvetica Neue" charset="0"/>
                <a:cs typeface="Helvetica Neue" charset="0"/>
              </a:rPr>
              <a:t>T</a:t>
            </a:r>
            <a:r>
              <a:rPr lang="en-US" b="1" baseline="-25000" dirty="0" err="1" smtClean="0">
                <a:solidFill>
                  <a:srgbClr val="FF0000"/>
                </a:solidFill>
                <a:latin typeface="Helvetica Neue" charset="0"/>
                <a:ea typeface="Helvetica Neue" charset="0"/>
                <a:cs typeface="Helvetica Neue" charset="0"/>
              </a:rPr>
              <a:t>shortDRX</a:t>
            </a:r>
            <a:endParaRPr lang="en-US" b="1" dirty="0" smtClean="0">
              <a:solidFill>
                <a:srgbClr val="FF0000"/>
              </a:solidFill>
              <a:latin typeface="Helvetica Neue" charset="0"/>
              <a:ea typeface="Helvetica Neue" charset="0"/>
              <a:cs typeface="Helvetica Neue" charset="0"/>
            </a:endParaRPr>
          </a:p>
          <a:p>
            <a:pPr algn="ctr"/>
            <a:endParaRPr lang="en-US" b="1" dirty="0" smtClean="0">
              <a:solidFill>
                <a:srgbClr val="FF0000"/>
              </a:solidFill>
              <a:latin typeface="Helvetica Neue" charset="0"/>
              <a:ea typeface="Helvetica Neue" charset="0"/>
              <a:cs typeface="Helvetica Neue" charset="0"/>
            </a:endParaRPr>
          </a:p>
        </p:txBody>
      </p:sp>
      <p:grpSp>
        <p:nvGrpSpPr>
          <p:cNvPr id="7" name="Group 6"/>
          <p:cNvGrpSpPr/>
          <p:nvPr/>
        </p:nvGrpSpPr>
        <p:grpSpPr>
          <a:xfrm>
            <a:off x="272285" y="4485902"/>
            <a:ext cx="1756259" cy="1327946"/>
            <a:chOff x="504186" y="2847909"/>
            <a:chExt cx="1846747" cy="1396367"/>
          </a:xfrm>
          <a:solidFill>
            <a:schemeClr val="bg1"/>
          </a:solidFill>
        </p:grpSpPr>
        <p:pic>
          <p:nvPicPr>
            <p:cNvPr id="4" name="Picture 3"/>
            <p:cNvPicPr>
              <a:picLocks noChangeAspect="1"/>
            </p:cNvPicPr>
            <p:nvPr/>
          </p:nvPicPr>
          <p:blipFill>
            <a:blip r:embed="rId7"/>
            <a:stretch>
              <a:fillRect/>
            </a:stretch>
          </p:blipFill>
          <p:spPr>
            <a:xfrm>
              <a:off x="1334933" y="3155176"/>
              <a:ext cx="1016000" cy="800100"/>
            </a:xfrm>
            <a:prstGeom prst="rect">
              <a:avLst/>
            </a:prstGeom>
            <a:grpFill/>
          </p:spPr>
        </p:pic>
        <p:pic>
          <p:nvPicPr>
            <p:cNvPr id="16" name="Picture 15" descr="3GPP_TM_RD.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4186" y="2847909"/>
              <a:ext cx="1007480" cy="586857"/>
            </a:xfrm>
            <a:prstGeom prst="rect">
              <a:avLst/>
            </a:prstGeom>
            <a:grpFill/>
          </p:spPr>
        </p:pic>
        <p:pic>
          <p:nvPicPr>
            <p:cNvPr id="5" name="Picture 4"/>
            <p:cNvPicPr>
              <a:picLocks noChangeAspect="1"/>
            </p:cNvPicPr>
            <p:nvPr/>
          </p:nvPicPr>
          <p:blipFill>
            <a:blip r:embed="rId9"/>
            <a:stretch>
              <a:fillRect/>
            </a:stretch>
          </p:blipFill>
          <p:spPr>
            <a:xfrm>
              <a:off x="596491" y="3520730"/>
              <a:ext cx="723546" cy="723546"/>
            </a:xfrm>
            <a:prstGeom prst="rect">
              <a:avLst/>
            </a:prstGeom>
            <a:grpFill/>
          </p:spPr>
        </p:pic>
      </p:grpSp>
      <p:sp>
        <p:nvSpPr>
          <p:cNvPr id="50" name="文本框 120"/>
          <p:cNvSpPr txBox="1"/>
          <p:nvPr/>
        </p:nvSpPr>
        <p:spPr>
          <a:xfrm>
            <a:off x="3973181" y="5613487"/>
            <a:ext cx="3504258" cy="369332"/>
          </a:xfrm>
          <a:prstGeom prst="rect">
            <a:avLst/>
          </a:prstGeom>
          <a:noFill/>
        </p:spPr>
        <p:txBody>
          <a:bodyPr wrap="square" rtlCol="0">
            <a:spAutoFit/>
          </a:bodyPr>
          <a:lstStyle/>
          <a:p>
            <a:pPr algn="ctr"/>
            <a:r>
              <a:rPr lang="en-US" altLang="zh-CN" b="1" dirty="0" smtClean="0">
                <a:latin typeface="Helvetica" charset="0"/>
                <a:ea typeface="Helvetica" charset="0"/>
                <a:cs typeface="Helvetica" charset="0"/>
              </a:rPr>
              <a:t>Conn. setup</a:t>
            </a:r>
            <a:endParaRPr lang="zh-CN" altLang="en-US" b="1" dirty="0">
              <a:latin typeface="Helvetica" charset="0"/>
              <a:ea typeface="Helvetica" charset="0"/>
              <a:cs typeface="Helvetica" charset="0"/>
            </a:endParaRPr>
          </a:p>
        </p:txBody>
      </p:sp>
      <p:sp>
        <p:nvSpPr>
          <p:cNvPr id="57" name="Right Arrow 56"/>
          <p:cNvSpPr/>
          <p:nvPr/>
        </p:nvSpPr>
        <p:spPr>
          <a:xfrm flipH="1">
            <a:off x="7127391" y="4799562"/>
            <a:ext cx="447950" cy="492977"/>
          </a:xfrm>
          <a:prstGeom prst="rightArrow">
            <a:avLst/>
          </a:prstGeom>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solidFill>
                <a:schemeClr val="bg1"/>
              </a:solidFill>
              <a:latin typeface="Calibri" pitchFamily="34" charset="0"/>
              <a:cs typeface="Times New Roman" pitchFamily="18" charset="0"/>
            </a:endParaRPr>
          </a:p>
        </p:txBody>
      </p:sp>
      <p:pic>
        <p:nvPicPr>
          <p:cNvPr id="60" name="Picture 5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45987" y="3827923"/>
            <a:ext cx="3839463" cy="2548256"/>
          </a:xfrm>
          <a:prstGeom prst="rect">
            <a:avLst/>
          </a:prstGeom>
        </p:spPr>
      </p:pic>
      <p:sp>
        <p:nvSpPr>
          <p:cNvPr id="52" name="文本框 120"/>
          <p:cNvSpPr txBox="1"/>
          <p:nvPr/>
        </p:nvSpPr>
        <p:spPr>
          <a:xfrm>
            <a:off x="4413034" y="4582517"/>
            <a:ext cx="629724" cy="369332"/>
          </a:xfrm>
          <a:prstGeom prst="rect">
            <a:avLst/>
          </a:prstGeom>
          <a:noFill/>
        </p:spPr>
        <p:txBody>
          <a:bodyPr wrap="square" rtlCol="0">
            <a:spAutoFit/>
          </a:bodyPr>
          <a:lstStyle/>
          <a:p>
            <a:pPr algn="ctr"/>
            <a:r>
              <a:rPr lang="en-US" altLang="zh-CN" b="1" dirty="0" smtClean="0">
                <a:latin typeface="Helvetica" charset="0"/>
                <a:ea typeface="Helvetica" charset="0"/>
                <a:cs typeface="Helvetica" charset="0"/>
              </a:rPr>
              <a:t>T</a:t>
            </a:r>
            <a:r>
              <a:rPr lang="en-US" altLang="zh-CN" b="1" baseline="-25000" dirty="0" smtClean="0">
                <a:latin typeface="Helvetica" charset="0"/>
                <a:ea typeface="Helvetica" charset="0"/>
                <a:cs typeface="Helvetica" charset="0"/>
              </a:rPr>
              <a:t>1</a:t>
            </a:r>
            <a:endParaRPr lang="zh-CN" altLang="en-US" b="1" baseline="-25000" dirty="0">
              <a:latin typeface="Helvetica" charset="0"/>
              <a:ea typeface="Helvetica" charset="0"/>
              <a:cs typeface="Helvetica" charset="0"/>
            </a:endParaRPr>
          </a:p>
        </p:txBody>
      </p:sp>
      <p:pic>
        <p:nvPicPr>
          <p:cNvPr id="62" name="Picture 6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46847" y="3827922"/>
            <a:ext cx="3839463" cy="2548255"/>
          </a:xfrm>
          <a:prstGeom prst="rect">
            <a:avLst/>
          </a:prstGeom>
        </p:spPr>
      </p:pic>
      <p:sp>
        <p:nvSpPr>
          <p:cNvPr id="51" name="文本框 120"/>
          <p:cNvSpPr txBox="1"/>
          <p:nvPr/>
        </p:nvSpPr>
        <p:spPr>
          <a:xfrm>
            <a:off x="2107788" y="5599162"/>
            <a:ext cx="3504258" cy="369332"/>
          </a:xfrm>
          <a:prstGeom prst="rect">
            <a:avLst/>
          </a:prstGeom>
          <a:noFill/>
        </p:spPr>
        <p:txBody>
          <a:bodyPr wrap="square" rtlCol="0">
            <a:spAutoFit/>
          </a:bodyPr>
          <a:lstStyle/>
          <a:p>
            <a:pPr algn="ctr"/>
            <a:r>
              <a:rPr lang="en-US" altLang="zh-CN" b="1" dirty="0" smtClean="0">
                <a:latin typeface="Helvetica" charset="0"/>
                <a:ea typeface="Helvetica" charset="0"/>
                <a:cs typeface="Helvetica" charset="0"/>
              </a:rPr>
              <a:t>Conn. release</a:t>
            </a:r>
            <a:endParaRPr lang="zh-CN" altLang="en-US" b="1" dirty="0">
              <a:latin typeface="Helvetica" charset="0"/>
              <a:ea typeface="Helvetica" charset="0"/>
              <a:cs typeface="Helvetica" charset="0"/>
            </a:endParaRPr>
          </a:p>
        </p:txBody>
      </p:sp>
      <p:sp>
        <p:nvSpPr>
          <p:cNvPr id="53" name="文本框 120"/>
          <p:cNvSpPr txBox="1"/>
          <p:nvPr/>
        </p:nvSpPr>
        <p:spPr>
          <a:xfrm>
            <a:off x="5600005" y="4576297"/>
            <a:ext cx="465841" cy="369332"/>
          </a:xfrm>
          <a:prstGeom prst="rect">
            <a:avLst/>
          </a:prstGeom>
          <a:noFill/>
        </p:spPr>
        <p:txBody>
          <a:bodyPr wrap="square" rtlCol="0">
            <a:spAutoFit/>
          </a:bodyPr>
          <a:lstStyle/>
          <a:p>
            <a:pPr algn="ctr"/>
            <a:r>
              <a:rPr lang="en-US" altLang="zh-CN" b="1" dirty="0" smtClean="0">
                <a:latin typeface="Helvetica" charset="0"/>
                <a:ea typeface="Helvetica" charset="0"/>
                <a:cs typeface="Helvetica" charset="0"/>
              </a:rPr>
              <a:t>T</a:t>
            </a:r>
            <a:r>
              <a:rPr lang="en-US" altLang="zh-CN" b="1" baseline="-25000" dirty="0" smtClean="0">
                <a:latin typeface="Helvetica" charset="0"/>
                <a:ea typeface="Helvetica" charset="0"/>
                <a:cs typeface="Helvetica" charset="0"/>
              </a:rPr>
              <a:t>2</a:t>
            </a:r>
            <a:endParaRPr lang="zh-CN" altLang="en-US" b="1" baseline="-25000" dirty="0">
              <a:latin typeface="Helvetica" charset="0"/>
              <a:ea typeface="Helvetica" charset="0"/>
              <a:cs typeface="Helvetica" charset="0"/>
            </a:endParaRPr>
          </a:p>
        </p:txBody>
      </p:sp>
      <p:sp>
        <p:nvSpPr>
          <p:cNvPr id="55" name="文本框 120"/>
          <p:cNvSpPr txBox="1"/>
          <p:nvPr/>
        </p:nvSpPr>
        <p:spPr>
          <a:xfrm>
            <a:off x="4423232" y="4850794"/>
            <a:ext cx="844065" cy="369332"/>
          </a:xfrm>
          <a:prstGeom prst="rect">
            <a:avLst/>
          </a:prstGeom>
          <a:noFill/>
        </p:spPr>
        <p:txBody>
          <a:bodyPr wrap="square" rtlCol="0">
            <a:spAutoFit/>
          </a:bodyPr>
          <a:lstStyle/>
          <a:p>
            <a:pPr algn="ctr"/>
            <a:r>
              <a:rPr lang="en-US" altLang="zh-CN" b="1" dirty="0" smtClean="0">
                <a:latin typeface="Helvetica" charset="0"/>
                <a:ea typeface="Helvetica" charset="0"/>
                <a:cs typeface="Helvetica" charset="0"/>
              </a:rPr>
              <a:t>Data</a:t>
            </a:r>
            <a:endParaRPr lang="zh-CN" altLang="en-US" b="1" baseline="-25000" dirty="0">
              <a:latin typeface="Helvetica" charset="0"/>
              <a:ea typeface="Helvetica" charset="0"/>
              <a:cs typeface="Helvetica" charset="0"/>
            </a:endParaRPr>
          </a:p>
        </p:txBody>
      </p:sp>
      <p:sp>
        <p:nvSpPr>
          <p:cNvPr id="56" name="文本框 120"/>
          <p:cNvSpPr txBox="1"/>
          <p:nvPr/>
        </p:nvSpPr>
        <p:spPr>
          <a:xfrm>
            <a:off x="3252412" y="4584074"/>
            <a:ext cx="844065" cy="369332"/>
          </a:xfrm>
          <a:prstGeom prst="rect">
            <a:avLst/>
          </a:prstGeom>
          <a:noFill/>
        </p:spPr>
        <p:txBody>
          <a:bodyPr wrap="square" rtlCol="0">
            <a:spAutoFit/>
          </a:bodyPr>
          <a:lstStyle/>
          <a:p>
            <a:pPr algn="ctr"/>
            <a:r>
              <a:rPr lang="en-US" altLang="zh-CN" b="1" dirty="0" smtClean="0">
                <a:latin typeface="Helvetica" charset="0"/>
                <a:ea typeface="Helvetica" charset="0"/>
                <a:cs typeface="Helvetica" charset="0"/>
              </a:rPr>
              <a:t>Data</a:t>
            </a:r>
            <a:endParaRPr lang="zh-CN" altLang="en-US" b="1" baseline="-25000" dirty="0">
              <a:latin typeface="Helvetica" charset="0"/>
              <a:ea typeface="Helvetica" charset="0"/>
              <a:cs typeface="Helvetica" charset="0"/>
            </a:endParaRPr>
          </a:p>
        </p:txBody>
      </p:sp>
      <p:sp>
        <p:nvSpPr>
          <p:cNvPr id="59" name="文本框 120"/>
          <p:cNvSpPr txBox="1"/>
          <p:nvPr/>
        </p:nvSpPr>
        <p:spPr>
          <a:xfrm>
            <a:off x="3973181" y="5613486"/>
            <a:ext cx="3504258" cy="369332"/>
          </a:xfrm>
          <a:prstGeom prst="rect">
            <a:avLst/>
          </a:prstGeom>
          <a:noFill/>
        </p:spPr>
        <p:txBody>
          <a:bodyPr wrap="square" rtlCol="0">
            <a:spAutoFit/>
          </a:bodyPr>
          <a:lstStyle/>
          <a:p>
            <a:pPr algn="ctr"/>
            <a:r>
              <a:rPr lang="en-US" altLang="zh-CN" b="1" dirty="0" smtClean="0">
                <a:solidFill>
                  <a:srgbClr val="DEB849"/>
                </a:solidFill>
                <a:latin typeface="Helvetica" charset="0"/>
                <a:ea typeface="Helvetica" charset="0"/>
                <a:cs typeface="Helvetica" charset="0"/>
              </a:rPr>
              <a:t>Conn. setup</a:t>
            </a:r>
            <a:endParaRPr lang="zh-CN" altLang="en-US" b="1" dirty="0">
              <a:solidFill>
                <a:srgbClr val="DEB849"/>
              </a:solidFill>
              <a:latin typeface="Helvetica" charset="0"/>
              <a:ea typeface="Helvetica" charset="0"/>
              <a:cs typeface="Helvetica" charset="0"/>
            </a:endParaRPr>
          </a:p>
        </p:txBody>
      </p:sp>
      <p:sp>
        <p:nvSpPr>
          <p:cNvPr id="61" name="文本框 120"/>
          <p:cNvSpPr txBox="1"/>
          <p:nvPr/>
        </p:nvSpPr>
        <p:spPr>
          <a:xfrm>
            <a:off x="4413034" y="4582517"/>
            <a:ext cx="629724" cy="369332"/>
          </a:xfrm>
          <a:prstGeom prst="rect">
            <a:avLst/>
          </a:prstGeom>
          <a:noFill/>
        </p:spPr>
        <p:txBody>
          <a:bodyPr wrap="square" rtlCol="0">
            <a:spAutoFit/>
          </a:bodyPr>
          <a:lstStyle/>
          <a:p>
            <a:pPr algn="ctr"/>
            <a:r>
              <a:rPr lang="en-US" altLang="zh-CN" b="1" dirty="0" smtClean="0">
                <a:solidFill>
                  <a:srgbClr val="DEB849"/>
                </a:solidFill>
                <a:latin typeface="Helvetica" charset="0"/>
                <a:ea typeface="Helvetica" charset="0"/>
                <a:cs typeface="Helvetica" charset="0"/>
              </a:rPr>
              <a:t>T</a:t>
            </a:r>
            <a:r>
              <a:rPr lang="en-US" altLang="zh-CN" b="1" baseline="-25000" dirty="0" smtClean="0">
                <a:solidFill>
                  <a:srgbClr val="DEB849"/>
                </a:solidFill>
                <a:latin typeface="Helvetica" charset="0"/>
                <a:ea typeface="Helvetica" charset="0"/>
                <a:cs typeface="Helvetica" charset="0"/>
              </a:rPr>
              <a:t>1</a:t>
            </a:r>
            <a:endParaRPr lang="zh-CN" altLang="en-US" b="1" baseline="-25000" dirty="0">
              <a:solidFill>
                <a:srgbClr val="DEB849"/>
              </a:solidFill>
              <a:latin typeface="Helvetica" charset="0"/>
              <a:ea typeface="Helvetica" charset="0"/>
              <a:cs typeface="Helvetica" charset="0"/>
            </a:endParaRPr>
          </a:p>
        </p:txBody>
      </p:sp>
      <p:sp>
        <p:nvSpPr>
          <p:cNvPr id="63" name="文本框 120"/>
          <p:cNvSpPr txBox="1"/>
          <p:nvPr/>
        </p:nvSpPr>
        <p:spPr>
          <a:xfrm>
            <a:off x="3253960" y="4584073"/>
            <a:ext cx="844065" cy="369332"/>
          </a:xfrm>
          <a:prstGeom prst="rect">
            <a:avLst/>
          </a:prstGeom>
          <a:noFill/>
        </p:spPr>
        <p:txBody>
          <a:bodyPr wrap="square" rtlCol="0">
            <a:spAutoFit/>
          </a:bodyPr>
          <a:lstStyle/>
          <a:p>
            <a:pPr algn="ctr"/>
            <a:r>
              <a:rPr lang="en-US" altLang="zh-CN" b="1" dirty="0" smtClean="0">
                <a:solidFill>
                  <a:srgbClr val="DEB849"/>
                </a:solidFill>
                <a:latin typeface="Helvetica" charset="0"/>
                <a:ea typeface="Helvetica" charset="0"/>
                <a:cs typeface="Helvetica" charset="0"/>
              </a:rPr>
              <a:t>Data</a:t>
            </a:r>
            <a:endParaRPr lang="zh-CN" altLang="en-US" b="1" baseline="-25000" dirty="0">
              <a:solidFill>
                <a:srgbClr val="DEB849"/>
              </a:solidFill>
              <a:latin typeface="Helvetica" charset="0"/>
              <a:ea typeface="Helvetica" charset="0"/>
              <a:cs typeface="Helvetica" charset="0"/>
            </a:endParaRPr>
          </a:p>
        </p:txBody>
      </p:sp>
      <p:sp>
        <p:nvSpPr>
          <p:cNvPr id="64" name="文本框 120"/>
          <p:cNvSpPr txBox="1"/>
          <p:nvPr/>
        </p:nvSpPr>
        <p:spPr>
          <a:xfrm>
            <a:off x="4413787" y="4583973"/>
            <a:ext cx="629724" cy="369332"/>
          </a:xfrm>
          <a:prstGeom prst="rect">
            <a:avLst/>
          </a:prstGeom>
          <a:noFill/>
        </p:spPr>
        <p:txBody>
          <a:bodyPr wrap="square" rtlCol="0">
            <a:spAutoFit/>
          </a:bodyPr>
          <a:lstStyle/>
          <a:p>
            <a:pPr algn="ctr"/>
            <a:r>
              <a:rPr lang="en-US" altLang="zh-CN" b="1" dirty="0" smtClean="0">
                <a:latin typeface="Helvetica" charset="0"/>
                <a:ea typeface="Helvetica" charset="0"/>
                <a:cs typeface="Helvetica" charset="0"/>
              </a:rPr>
              <a:t>T</a:t>
            </a:r>
            <a:r>
              <a:rPr lang="en-US" altLang="zh-CN" b="1" baseline="-25000" dirty="0" smtClean="0">
                <a:latin typeface="Helvetica" charset="0"/>
                <a:ea typeface="Helvetica" charset="0"/>
                <a:cs typeface="Helvetica" charset="0"/>
              </a:rPr>
              <a:t>1</a:t>
            </a:r>
            <a:endParaRPr lang="zh-CN" altLang="en-US" b="1" baseline="-25000" dirty="0">
              <a:latin typeface="Helvetica" charset="0"/>
              <a:ea typeface="Helvetica" charset="0"/>
              <a:cs typeface="Helvetica" charset="0"/>
            </a:endParaRPr>
          </a:p>
        </p:txBody>
      </p:sp>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35742" y="2570874"/>
            <a:ext cx="639035" cy="639035"/>
          </a:xfrm>
          <a:prstGeom prst="rect">
            <a:avLst/>
          </a:prstGeom>
        </p:spPr>
      </p:pic>
      <p:sp>
        <p:nvSpPr>
          <p:cNvPr id="48" name="Content Placeholder 2"/>
          <p:cNvSpPr txBox="1">
            <a:spLocks/>
          </p:cNvSpPr>
          <p:nvPr/>
        </p:nvSpPr>
        <p:spPr>
          <a:xfrm>
            <a:off x="837254" y="2125207"/>
            <a:ext cx="4427832" cy="47178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zh-CN" dirty="0" smtClean="0">
                <a:latin typeface="Helvetica Neue" charset="0"/>
                <a:ea typeface="Helvetica Neue" charset="0"/>
                <a:cs typeface="Helvetica Neue" charset="0"/>
              </a:rPr>
              <a:t>Reference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state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machine</a:t>
            </a:r>
            <a:endParaRPr lang="en-US" dirty="0" smtClean="0">
              <a:latin typeface="Helvetica Neue" charset="0"/>
              <a:ea typeface="Helvetica Neue" charset="0"/>
              <a:cs typeface="Helvetica Neue" charset="0"/>
            </a:endParaRPr>
          </a:p>
        </p:txBody>
      </p:sp>
      <p:sp>
        <p:nvSpPr>
          <p:cNvPr id="49" name="Content Placeholder 2"/>
          <p:cNvSpPr txBox="1">
            <a:spLocks/>
          </p:cNvSpPr>
          <p:nvPr/>
        </p:nvSpPr>
        <p:spPr>
          <a:xfrm>
            <a:off x="4615522" y="2080009"/>
            <a:ext cx="4346142" cy="3620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1" indent="0">
              <a:buNone/>
            </a:pPr>
            <a:r>
              <a:rPr lang="en-US" altLang="zh-CN" sz="2800" dirty="0" smtClean="0">
                <a:latin typeface="Helvetica Neue" charset="0"/>
                <a:ea typeface="Helvetica Neue" charset="0"/>
                <a:cs typeface="Helvetica Neue" charset="0"/>
              </a:rPr>
              <a:t>+</a:t>
            </a:r>
            <a:r>
              <a:rPr lang="zh-CN" altLang="en-US" sz="2800" dirty="0" smtClean="0">
                <a:latin typeface="Helvetica Neue" charset="0"/>
                <a:ea typeface="Helvetica Neue" charset="0"/>
                <a:cs typeface="Helvetica Neue" charset="0"/>
              </a:rPr>
              <a:t> </a:t>
            </a:r>
            <a:r>
              <a:rPr lang="en-US" altLang="zh-CN" sz="2800" dirty="0" smtClean="0">
                <a:latin typeface="Helvetica Neue" charset="0"/>
                <a:ea typeface="Helvetica Neue" charset="0"/>
                <a:cs typeface="Helvetica Neue" charset="0"/>
              </a:rPr>
              <a:t>runtime</a:t>
            </a:r>
            <a:r>
              <a:rPr lang="zh-CN" altLang="en-US" sz="2800" dirty="0" smtClean="0">
                <a:latin typeface="Helvetica Neue" charset="0"/>
                <a:ea typeface="Helvetica Neue" charset="0"/>
                <a:cs typeface="Helvetica Neue" charset="0"/>
              </a:rPr>
              <a:t> </a:t>
            </a:r>
            <a:r>
              <a:rPr lang="en-US" altLang="zh-CN" sz="2800" dirty="0" smtClean="0">
                <a:latin typeface="Helvetica Neue" charset="0"/>
                <a:ea typeface="Helvetica Neue" charset="0"/>
                <a:cs typeface="Helvetica Neue" charset="0"/>
              </a:rPr>
              <a:t>message</a:t>
            </a:r>
            <a:endParaRPr lang="en-US" sz="2800" dirty="0" smtClean="0">
              <a:latin typeface="Helvetica Neue" charset="0"/>
              <a:ea typeface="Helvetica Neue" charset="0"/>
              <a:cs typeface="Helvetica Neue" charset="0"/>
            </a:endParaRPr>
          </a:p>
        </p:txBody>
      </p:sp>
      <p:sp>
        <p:nvSpPr>
          <p:cNvPr id="9" name="Slide Number Placeholder 8"/>
          <p:cNvSpPr>
            <a:spLocks noGrp="1"/>
          </p:cNvSpPr>
          <p:nvPr>
            <p:ph type="sldNum" sz="quarter" idx="12"/>
          </p:nvPr>
        </p:nvSpPr>
        <p:spPr/>
        <p:txBody>
          <a:bodyPr/>
          <a:lstStyle/>
          <a:p>
            <a:fld id="{BF49A075-DFF4-2045-8324-40BF310EB4D7}" type="slidenum">
              <a:rPr lang="en-US" smtClean="0"/>
              <a:t>18</a:t>
            </a:fld>
            <a:endParaRPr lang="en-US"/>
          </a:p>
        </p:txBody>
      </p:sp>
    </p:spTree>
    <p:extLst>
      <p:ext uri="{BB962C8B-B14F-4D97-AF65-F5344CB8AC3E}">
        <p14:creationId xmlns:p14="http://schemas.microsoft.com/office/powerpoint/2010/main" val="165753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9">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2" nodeType="clickEffect">
                                  <p:stCondLst>
                                    <p:cond delay="0"/>
                                  </p:stCondLst>
                                  <p:childTnLst>
                                    <p:set>
                                      <p:cBhvr>
                                        <p:cTn id="64" dur="1" fill="hold">
                                          <p:stCondLst>
                                            <p:cond delay="0"/>
                                          </p:stCondLst>
                                        </p:cTn>
                                        <p:tgtEl>
                                          <p:spTgt spid="59"/>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6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2"/>
                                        </p:tgtEl>
                                        <p:attrNameLst>
                                          <p:attrName>style.visibility</p:attrName>
                                        </p:attrNameLst>
                                      </p:cBhvr>
                                      <p:to>
                                        <p:strVal val="visible"/>
                                      </p:to>
                                    </p:set>
                                  </p:childTnLst>
                                </p:cTn>
                              </p:par>
                              <p:par>
                                <p:cTn id="79" presetID="1" presetClass="exit" presetSubtype="0" fill="hold" grpId="1" nodeType="withEffect">
                                  <p:stCondLst>
                                    <p:cond delay="0"/>
                                  </p:stCondLst>
                                  <p:childTnLst>
                                    <p:set>
                                      <p:cBhvr>
                                        <p:cTn id="80" dur="1" fill="hold">
                                          <p:stCondLst>
                                            <p:cond delay="0"/>
                                          </p:stCondLst>
                                        </p:cTn>
                                        <p:tgtEl>
                                          <p:spTgt spid="61"/>
                                        </p:tgtEl>
                                        <p:attrNameLst>
                                          <p:attrName>style.visibility</p:attrName>
                                        </p:attrNameLst>
                                      </p:cBhvr>
                                      <p:to>
                                        <p:strVal val="hidden"/>
                                      </p:to>
                                    </p:set>
                                  </p:childTnLst>
                                </p:cTn>
                              </p:par>
                              <p:par>
                                <p:cTn id="81" presetID="1" presetClass="entr" presetSubtype="0" fill="hold" grpId="0" nodeType="withEffect">
                                  <p:stCondLst>
                                    <p:cond delay="0"/>
                                  </p:stCondLst>
                                  <p:childTnLst>
                                    <p:set>
                                      <p:cBhvr>
                                        <p:cTn id="82" dur="1" fill="hold">
                                          <p:stCondLst>
                                            <p:cond delay="0"/>
                                          </p:stCondLst>
                                        </p:cTn>
                                        <p:tgtEl>
                                          <p:spTgt spid="6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7" grpId="0"/>
      <p:bldP spid="28" grpId="0"/>
      <p:bldP spid="33" grpId="0"/>
      <p:bldP spid="34" grpId="0"/>
      <p:bldP spid="39" grpId="0"/>
      <p:bldP spid="50" grpId="0"/>
      <p:bldP spid="57" grpId="0" animBg="1"/>
      <p:bldP spid="52" grpId="0"/>
      <p:bldP spid="51" grpId="0"/>
      <p:bldP spid="53" grpId="0"/>
      <p:bldP spid="55" grpId="0"/>
      <p:bldP spid="56" grpId="0"/>
      <p:bldP spid="59" grpId="0"/>
      <p:bldP spid="59" grpId="1"/>
      <p:bldP spid="59" grpId="2"/>
      <p:bldP spid="61" grpId="0"/>
      <p:bldP spid="61" grpId="1"/>
      <p:bldP spid="63" grpId="0"/>
      <p:bldP spid="6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1999" cy="1325563"/>
          </a:xfrm>
        </p:spPr>
        <p:txBody>
          <a:bodyPr/>
          <a:lstStyle/>
          <a:p>
            <a:pPr algn="ctr"/>
            <a:r>
              <a:rPr lang="en-US" altLang="zh-CN" dirty="0" smtClean="0">
                <a:latin typeface="Helvetica Neue" charset="0"/>
                <a:ea typeface="Helvetica Neue" charset="0"/>
                <a:cs typeface="Helvetica Neue" charset="0"/>
              </a:rPr>
              <a:t>Protocol</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Analytics:</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Inferring Operation Logic</a:t>
            </a:r>
            <a:endParaRPr lang="en-US" dirty="0">
              <a:latin typeface="Helvetica Neue" charset="0"/>
              <a:ea typeface="Helvetica Neue" charset="0"/>
              <a:cs typeface="Helvetica Neue" charset="0"/>
            </a:endParaRPr>
          </a:p>
        </p:txBody>
      </p:sp>
      <p:sp>
        <p:nvSpPr>
          <p:cNvPr id="3" name="Content Placeholder 2"/>
          <p:cNvSpPr>
            <a:spLocks noGrp="1"/>
          </p:cNvSpPr>
          <p:nvPr>
            <p:ph idx="1"/>
          </p:nvPr>
        </p:nvSpPr>
        <p:spPr>
          <a:xfrm>
            <a:off x="838200" y="1645745"/>
            <a:ext cx="10657114" cy="4357490"/>
          </a:xfrm>
        </p:spPr>
        <p:txBody>
          <a:bodyPr>
            <a:normAutofit/>
          </a:bodyPr>
          <a:lstStyle/>
          <a:p>
            <a:r>
              <a:rPr lang="en-US" altLang="zh-CN" dirty="0" smtClean="0">
                <a:latin typeface="Helvetica Neue" charset="0"/>
                <a:ea typeface="Helvetica Neue" charset="0"/>
                <a:cs typeface="Helvetica Neue" charset="0"/>
              </a:rPr>
              <a:t>Algorithm</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to</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determine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protocol</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configurations</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and</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actions</a:t>
            </a:r>
          </a:p>
          <a:p>
            <a:pPr lvl="1"/>
            <a:r>
              <a:rPr lang="en-US" altLang="zh-CN" dirty="0" smtClean="0">
                <a:latin typeface="Helvetica Neue" charset="0"/>
                <a:ea typeface="Helvetica Neue" charset="0"/>
                <a:cs typeface="Helvetica Neue" charset="0"/>
              </a:rPr>
              <a:t>Example: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handoff</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decision</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logic</a:t>
            </a:r>
          </a:p>
        </p:txBody>
      </p:sp>
      <p:grpSp>
        <p:nvGrpSpPr>
          <p:cNvPr id="4" name="Group 3"/>
          <p:cNvGrpSpPr/>
          <p:nvPr/>
        </p:nvGrpSpPr>
        <p:grpSpPr>
          <a:xfrm>
            <a:off x="50887" y="6456477"/>
            <a:ext cx="4454270" cy="339720"/>
            <a:chOff x="50887" y="6456477"/>
            <a:chExt cx="4454270" cy="339720"/>
          </a:xfrm>
        </p:grpSpPr>
        <p:sp>
          <p:nvSpPr>
            <p:cNvPr id="40" name="圓角矩形 67"/>
            <p:cNvSpPr/>
            <p:nvPr/>
          </p:nvSpPr>
          <p:spPr>
            <a:xfrm>
              <a:off x="1661940" y="6456477"/>
              <a:ext cx="1232164" cy="339720"/>
            </a:xfrm>
            <a:prstGeom prst="roundRect">
              <a:avLst/>
            </a:prstGeom>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CN" sz="2000" dirty="0">
                  <a:solidFill>
                    <a:schemeClr val="bg1"/>
                  </a:solidFill>
                  <a:latin typeface="Calibri" pitchFamily="34" charset="0"/>
                  <a:cs typeface="Times New Roman" pitchFamily="18" charset="0"/>
                </a:rPr>
                <a:t>Analyzers</a:t>
              </a:r>
            </a:p>
          </p:txBody>
        </p:sp>
        <p:sp>
          <p:nvSpPr>
            <p:cNvPr id="41" name="圓角矩形 67"/>
            <p:cNvSpPr/>
            <p:nvPr/>
          </p:nvSpPr>
          <p:spPr>
            <a:xfrm>
              <a:off x="50887" y="6456477"/>
              <a:ext cx="1232164" cy="339720"/>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a:solidFill>
                    <a:schemeClr val="bg1"/>
                  </a:solidFill>
                  <a:latin typeface="Calibri" pitchFamily="34" charset="0"/>
                  <a:cs typeface="Times New Roman" pitchFamily="18" charset="0"/>
                </a:rPr>
                <a:t>Monitor</a:t>
              </a:r>
            </a:p>
          </p:txBody>
        </p:sp>
        <p:sp>
          <p:nvSpPr>
            <p:cNvPr id="42" name="圓角矩形 67"/>
            <p:cNvSpPr/>
            <p:nvPr/>
          </p:nvSpPr>
          <p:spPr>
            <a:xfrm>
              <a:off x="3272993" y="6456477"/>
              <a:ext cx="1232164" cy="339720"/>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a:solidFill>
                    <a:schemeClr val="bg1"/>
                  </a:solidFill>
                  <a:latin typeface="Calibri" pitchFamily="34" charset="0"/>
                  <a:cs typeface="Times New Roman" pitchFamily="18" charset="0"/>
                </a:rPr>
                <a:t>API</a:t>
              </a:r>
            </a:p>
          </p:txBody>
        </p:sp>
        <p:sp>
          <p:nvSpPr>
            <p:cNvPr id="43" name="Right Arrow 42"/>
            <p:cNvSpPr/>
            <p:nvPr/>
          </p:nvSpPr>
          <p:spPr>
            <a:xfrm>
              <a:off x="1334933" y="6482865"/>
              <a:ext cx="275125" cy="297452"/>
            </a:xfrm>
            <a:prstGeom prst="rightArrow">
              <a:avLst/>
            </a:prstGeom>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solidFill>
                  <a:schemeClr val="bg1"/>
                </a:solidFill>
                <a:latin typeface="Calibri" pitchFamily="34" charset="0"/>
                <a:cs typeface="Times New Roman" pitchFamily="18" charset="0"/>
              </a:endParaRPr>
            </a:p>
          </p:txBody>
        </p:sp>
        <p:sp>
          <p:nvSpPr>
            <p:cNvPr id="44" name="Right Arrow 43"/>
            <p:cNvSpPr/>
            <p:nvPr/>
          </p:nvSpPr>
          <p:spPr>
            <a:xfrm>
              <a:off x="2945986" y="6477593"/>
              <a:ext cx="275125" cy="297452"/>
            </a:xfrm>
            <a:prstGeom prst="rightArrow">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000">
                <a:solidFill>
                  <a:schemeClr val="bg1"/>
                </a:solidFill>
                <a:latin typeface="Calibri" pitchFamily="34" charset="0"/>
                <a:cs typeface="Times New Roman" pitchFamily="18" charset="0"/>
              </a:endParaRPr>
            </a:p>
          </p:txBody>
        </p:sp>
      </p:grpSp>
      <p:pic>
        <p:nvPicPr>
          <p:cNvPr id="33" name="Picture 32"/>
          <p:cNvPicPr>
            <a:picLocks noChangeAspect="1"/>
          </p:cNvPicPr>
          <p:nvPr/>
        </p:nvPicPr>
        <p:blipFill>
          <a:blip r:embed="rId3"/>
          <a:stretch>
            <a:fillRect/>
          </a:stretch>
        </p:blipFill>
        <p:spPr>
          <a:xfrm>
            <a:off x="5633364" y="2865614"/>
            <a:ext cx="5461000" cy="1333500"/>
          </a:xfrm>
          <a:prstGeom prst="rect">
            <a:avLst/>
          </a:prstGeom>
        </p:spPr>
      </p:pic>
      <p:cxnSp>
        <p:nvCxnSpPr>
          <p:cNvPr id="48" name="Straight Connector 47"/>
          <p:cNvCxnSpPr/>
          <p:nvPr/>
        </p:nvCxnSpPr>
        <p:spPr>
          <a:xfrm flipV="1">
            <a:off x="4237722" y="2928094"/>
            <a:ext cx="1395642" cy="7915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4502088" y="4199114"/>
            <a:ext cx="1131276" cy="240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51" name="Picture 50"/>
          <p:cNvPicPr>
            <a:picLocks noChangeAspect="1"/>
          </p:cNvPicPr>
          <p:nvPr/>
        </p:nvPicPr>
        <p:blipFill>
          <a:blip r:embed="rId4"/>
          <a:stretch>
            <a:fillRect/>
          </a:stretch>
        </p:blipFill>
        <p:spPr>
          <a:xfrm>
            <a:off x="1283051" y="3201217"/>
            <a:ext cx="4013200" cy="1282700"/>
          </a:xfrm>
          <a:prstGeom prst="rect">
            <a:avLst/>
          </a:prstGeom>
        </p:spPr>
      </p:pic>
      <p:pic>
        <p:nvPicPr>
          <p:cNvPr id="52" name="Picture 51"/>
          <p:cNvPicPr>
            <a:picLocks noChangeAspect="1"/>
          </p:cNvPicPr>
          <p:nvPr/>
        </p:nvPicPr>
        <p:blipFill>
          <a:blip r:embed="rId5"/>
          <a:stretch>
            <a:fillRect/>
          </a:stretch>
        </p:blipFill>
        <p:spPr>
          <a:xfrm flipH="1">
            <a:off x="3116109" y="3751013"/>
            <a:ext cx="283996" cy="517829"/>
          </a:xfrm>
          <a:prstGeom prst="rect">
            <a:avLst/>
          </a:prstGeom>
        </p:spPr>
      </p:pic>
      <p:pic>
        <p:nvPicPr>
          <p:cNvPr id="53" name="Picture 52"/>
          <p:cNvPicPr>
            <a:picLocks noChangeAspect="1"/>
          </p:cNvPicPr>
          <p:nvPr/>
        </p:nvPicPr>
        <p:blipFill>
          <a:blip r:embed="rId6"/>
          <a:stretch>
            <a:fillRect/>
          </a:stretch>
        </p:blipFill>
        <p:spPr>
          <a:xfrm flipH="1">
            <a:off x="2063353" y="3753163"/>
            <a:ext cx="528731" cy="528731"/>
          </a:xfrm>
          <a:prstGeom prst="rect">
            <a:avLst/>
          </a:prstGeom>
        </p:spPr>
      </p:pic>
      <p:pic>
        <p:nvPicPr>
          <p:cNvPr id="54" name="Picture 6"/>
          <p:cNvPicPr>
            <a:picLocks noChangeAspect="1"/>
          </p:cNvPicPr>
          <p:nvPr/>
        </p:nvPicPr>
        <p:blipFill>
          <a:blip r:embed="rId6"/>
          <a:stretch>
            <a:fillRect/>
          </a:stretch>
        </p:blipFill>
        <p:spPr>
          <a:xfrm flipH="1">
            <a:off x="3025285" y="3190889"/>
            <a:ext cx="528731" cy="528731"/>
          </a:xfrm>
          <a:prstGeom prst="rect">
            <a:avLst/>
          </a:prstGeom>
        </p:spPr>
      </p:pic>
      <p:pic>
        <p:nvPicPr>
          <p:cNvPr id="55" name="Picture 6"/>
          <p:cNvPicPr>
            <a:picLocks noChangeAspect="1"/>
          </p:cNvPicPr>
          <p:nvPr/>
        </p:nvPicPr>
        <p:blipFill>
          <a:blip r:embed="rId6"/>
          <a:stretch>
            <a:fillRect/>
          </a:stretch>
        </p:blipFill>
        <p:spPr>
          <a:xfrm flipH="1">
            <a:off x="3973357" y="3719620"/>
            <a:ext cx="528731" cy="528731"/>
          </a:xfrm>
          <a:prstGeom prst="rect">
            <a:avLst/>
          </a:prstGeom>
        </p:spPr>
      </p:pic>
      <p:sp>
        <p:nvSpPr>
          <p:cNvPr id="56" name="TextBox 55"/>
          <p:cNvSpPr txBox="1"/>
          <p:nvPr/>
        </p:nvSpPr>
        <p:spPr>
          <a:xfrm>
            <a:off x="2762123" y="2902744"/>
            <a:ext cx="1257075"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BS</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3</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(3G)</a:t>
            </a:r>
            <a:r>
              <a:rPr lang="zh-CN" altLang="en-US" b="1" dirty="0" smtClean="0">
                <a:latin typeface="Helvetica Neue" charset="0"/>
                <a:ea typeface="Helvetica Neue" charset="0"/>
                <a:cs typeface="Helvetica Neue" charset="0"/>
              </a:rPr>
              <a:t> </a:t>
            </a:r>
            <a:endParaRPr lang="en-US" b="1" dirty="0">
              <a:latin typeface="Helvetica Neue" charset="0"/>
              <a:ea typeface="Helvetica Neue" charset="0"/>
              <a:cs typeface="Helvetica Neue" charset="0"/>
            </a:endParaRPr>
          </a:p>
        </p:txBody>
      </p:sp>
      <p:sp>
        <p:nvSpPr>
          <p:cNvPr id="57" name="TextBox 56"/>
          <p:cNvSpPr txBox="1"/>
          <p:nvPr/>
        </p:nvSpPr>
        <p:spPr>
          <a:xfrm>
            <a:off x="1699180" y="4397696"/>
            <a:ext cx="1257075"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BS</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2</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(4G)</a:t>
            </a:r>
            <a:r>
              <a:rPr lang="zh-CN" altLang="en-US" b="1" dirty="0" smtClean="0">
                <a:latin typeface="Helvetica Neue" charset="0"/>
                <a:ea typeface="Helvetica Neue" charset="0"/>
                <a:cs typeface="Helvetica Neue" charset="0"/>
              </a:rPr>
              <a:t> </a:t>
            </a:r>
            <a:endParaRPr lang="en-US" b="1" dirty="0">
              <a:latin typeface="Helvetica Neue" charset="0"/>
              <a:ea typeface="Helvetica Neue" charset="0"/>
              <a:cs typeface="Helvetica Neue" charset="0"/>
            </a:endParaRPr>
          </a:p>
        </p:txBody>
      </p:sp>
      <p:sp>
        <p:nvSpPr>
          <p:cNvPr id="58" name="TextBox 57"/>
          <p:cNvSpPr txBox="1"/>
          <p:nvPr/>
        </p:nvSpPr>
        <p:spPr>
          <a:xfrm>
            <a:off x="3609184" y="4397422"/>
            <a:ext cx="1257075"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BS</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1</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(4G)</a:t>
            </a:r>
            <a:r>
              <a:rPr lang="zh-CN" altLang="en-US" b="1" dirty="0" smtClean="0">
                <a:latin typeface="Helvetica Neue" charset="0"/>
                <a:ea typeface="Helvetica Neue" charset="0"/>
                <a:cs typeface="Helvetica Neue" charset="0"/>
              </a:rPr>
              <a:t> </a:t>
            </a:r>
            <a:endParaRPr lang="en-US" b="1" dirty="0">
              <a:latin typeface="Helvetica Neue" charset="0"/>
              <a:ea typeface="Helvetica Neue" charset="0"/>
              <a:cs typeface="Helvetica Neue" charset="0"/>
            </a:endParaRPr>
          </a:p>
        </p:txBody>
      </p:sp>
      <p:sp>
        <p:nvSpPr>
          <p:cNvPr id="5" name="Slide Number Placeholder 4"/>
          <p:cNvSpPr>
            <a:spLocks noGrp="1"/>
          </p:cNvSpPr>
          <p:nvPr>
            <p:ph type="sldNum" sz="quarter" idx="12"/>
          </p:nvPr>
        </p:nvSpPr>
        <p:spPr/>
        <p:txBody>
          <a:bodyPr/>
          <a:lstStyle/>
          <a:p>
            <a:fld id="{BF49A075-DFF4-2045-8324-40BF310EB4D7}" type="slidenum">
              <a:rPr lang="en-US" smtClean="0"/>
              <a:t>19</a:t>
            </a:fld>
            <a:endParaRPr lang="en-US"/>
          </a:p>
        </p:txBody>
      </p:sp>
    </p:spTree>
    <p:extLst>
      <p:ext uri="{BB962C8B-B14F-4D97-AF65-F5344CB8AC3E}">
        <p14:creationId xmlns:p14="http://schemas.microsoft.com/office/powerpoint/2010/main" val="168511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1999" cy="1325563"/>
          </a:xfrm>
        </p:spPr>
        <p:txBody>
          <a:bodyPr/>
          <a:lstStyle/>
          <a:p>
            <a:pPr algn="ctr"/>
            <a:r>
              <a:rPr lang="en-US" altLang="zh-CN" dirty="0" smtClean="0">
                <a:latin typeface="Helvetica Neue" charset="0"/>
                <a:ea typeface="Helvetica Neue" charset="0"/>
                <a:cs typeface="Helvetica Neue" charset="0"/>
              </a:rPr>
              <a:t>Ubiquitous</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Cellular</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Network</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Services</a:t>
            </a:r>
            <a:endParaRPr lang="en-US" dirty="0">
              <a:latin typeface="Helvetica Neue" charset="0"/>
              <a:ea typeface="Helvetica Neue" charset="0"/>
              <a:cs typeface="Helvetica Neue" charset="0"/>
            </a:endParaRPr>
          </a:p>
        </p:txBody>
      </p:sp>
      <p:sp>
        <p:nvSpPr>
          <p:cNvPr id="25" name="TextBox 24"/>
          <p:cNvSpPr txBox="1"/>
          <p:nvPr/>
        </p:nvSpPr>
        <p:spPr>
          <a:xfrm>
            <a:off x="2575775" y="437891"/>
            <a:ext cx="184731" cy="369332"/>
          </a:xfrm>
          <a:prstGeom prst="rect">
            <a:avLst/>
          </a:prstGeom>
          <a:noFill/>
        </p:spPr>
        <p:txBody>
          <a:bodyPr wrap="none" rtlCol="0">
            <a:spAutoFit/>
          </a:bodyPr>
          <a:lstStyle/>
          <a:p>
            <a:endParaRPr lang="en-US" dirty="0"/>
          </a:p>
        </p:txBody>
      </p:sp>
      <p:sp>
        <p:nvSpPr>
          <p:cNvPr id="13" name="Slide Number Placeholder 12"/>
          <p:cNvSpPr>
            <a:spLocks noGrp="1"/>
          </p:cNvSpPr>
          <p:nvPr>
            <p:ph type="sldNum" sz="quarter" idx="12"/>
          </p:nvPr>
        </p:nvSpPr>
        <p:spPr/>
        <p:txBody>
          <a:bodyPr/>
          <a:lstStyle/>
          <a:p>
            <a:fld id="{BF49A075-DFF4-2045-8324-40BF310EB4D7}" type="slidenum">
              <a:rPr lang="en-US" smtClean="0"/>
              <a:t>2</a:t>
            </a:fld>
            <a:endParaRPr lang="en-US"/>
          </a:p>
        </p:txBody>
      </p:sp>
      <p:grpSp>
        <p:nvGrpSpPr>
          <p:cNvPr id="6" name="Group 5"/>
          <p:cNvGrpSpPr/>
          <p:nvPr/>
        </p:nvGrpSpPr>
        <p:grpSpPr>
          <a:xfrm>
            <a:off x="8406872" y="3612407"/>
            <a:ext cx="1620981" cy="2514599"/>
            <a:chOff x="3603277" y="2119745"/>
            <a:chExt cx="1620981" cy="2514599"/>
          </a:xfrm>
        </p:grpSpPr>
        <p:grpSp>
          <p:nvGrpSpPr>
            <p:cNvPr id="7" name="Group 6"/>
            <p:cNvGrpSpPr/>
            <p:nvPr/>
          </p:nvGrpSpPr>
          <p:grpSpPr>
            <a:xfrm>
              <a:off x="3603277" y="2119745"/>
              <a:ext cx="1620981" cy="2514599"/>
              <a:chOff x="3603277" y="2119745"/>
              <a:chExt cx="1620981" cy="2514599"/>
            </a:xfrm>
          </p:grpSpPr>
          <p:sp>
            <p:nvSpPr>
              <p:cNvPr id="23" name="Rectangle 22"/>
              <p:cNvSpPr/>
              <p:nvPr/>
            </p:nvSpPr>
            <p:spPr>
              <a:xfrm>
                <a:off x="3603277" y="3090845"/>
                <a:ext cx="1620981" cy="1543499"/>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154571" y="2119745"/>
                <a:ext cx="1069687" cy="971100"/>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4272725" y="2361437"/>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793970" y="2361437"/>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272725" y="2772355"/>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793970" y="2772355"/>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272725" y="3201531"/>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793970" y="3201531"/>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733293" y="3201531"/>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272725" y="3646914"/>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793970" y="3646914"/>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733293" y="3646914"/>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272725" y="4109480"/>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793970" y="4109480"/>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733293" y="4109480"/>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Slide Number Placeholder 1"/>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49A075-DFF4-2045-8324-40BF310EB4D7}" type="slidenum">
              <a:rPr lang="en-US" smtClean="0"/>
              <a:pPr/>
              <a:t>2</a:t>
            </a:fld>
            <a:endParaRPr lang="en-US"/>
          </a:p>
        </p:txBody>
      </p:sp>
      <p:grpSp>
        <p:nvGrpSpPr>
          <p:cNvPr id="27" name="Group 26"/>
          <p:cNvGrpSpPr/>
          <p:nvPr/>
        </p:nvGrpSpPr>
        <p:grpSpPr>
          <a:xfrm>
            <a:off x="1077850" y="4175858"/>
            <a:ext cx="1620981" cy="2514599"/>
            <a:chOff x="3603277" y="2119745"/>
            <a:chExt cx="1620981" cy="2514599"/>
          </a:xfrm>
        </p:grpSpPr>
        <p:grpSp>
          <p:nvGrpSpPr>
            <p:cNvPr id="28" name="Group 27"/>
            <p:cNvGrpSpPr/>
            <p:nvPr/>
          </p:nvGrpSpPr>
          <p:grpSpPr>
            <a:xfrm>
              <a:off x="3603277" y="2119745"/>
              <a:ext cx="1620981" cy="2514599"/>
              <a:chOff x="3603277" y="2119745"/>
              <a:chExt cx="1620981" cy="2514599"/>
            </a:xfrm>
          </p:grpSpPr>
          <p:sp>
            <p:nvSpPr>
              <p:cNvPr id="42" name="Rectangle 41"/>
              <p:cNvSpPr/>
              <p:nvPr/>
            </p:nvSpPr>
            <p:spPr>
              <a:xfrm>
                <a:off x="3603277" y="3090845"/>
                <a:ext cx="1620981" cy="1543499"/>
              </a:xfrm>
              <a:prstGeom prst="rect">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4154571" y="2119745"/>
                <a:ext cx="1069687" cy="971100"/>
              </a:xfrm>
              <a:prstGeom prst="rect">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p:cNvSpPr/>
            <p:nvPr/>
          </p:nvSpPr>
          <p:spPr>
            <a:xfrm>
              <a:off x="4272725" y="2361437"/>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4793970" y="2361437"/>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4272725" y="2772355"/>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4793970" y="2772355"/>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272725" y="3201531"/>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793970" y="3201531"/>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733293" y="3201531"/>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4272725" y="3646914"/>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4793970" y="3646914"/>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733293" y="3646914"/>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272725" y="4109480"/>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4793970" y="4109480"/>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3733293" y="4109480"/>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2789788" y="4175858"/>
            <a:ext cx="1620981" cy="2514599"/>
            <a:chOff x="3603277" y="2119745"/>
            <a:chExt cx="1620981" cy="2514599"/>
          </a:xfrm>
        </p:grpSpPr>
        <p:grpSp>
          <p:nvGrpSpPr>
            <p:cNvPr id="45" name="Group 44"/>
            <p:cNvGrpSpPr/>
            <p:nvPr/>
          </p:nvGrpSpPr>
          <p:grpSpPr>
            <a:xfrm>
              <a:off x="3603277" y="2119745"/>
              <a:ext cx="1620981" cy="2514599"/>
              <a:chOff x="3603277" y="2119745"/>
              <a:chExt cx="1620981" cy="2514599"/>
            </a:xfrm>
          </p:grpSpPr>
          <p:sp>
            <p:nvSpPr>
              <p:cNvPr id="59" name="Rectangle 58"/>
              <p:cNvSpPr/>
              <p:nvPr/>
            </p:nvSpPr>
            <p:spPr>
              <a:xfrm>
                <a:off x="3603277" y="3090845"/>
                <a:ext cx="1620981" cy="1543499"/>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4154571" y="2119745"/>
                <a:ext cx="1069687" cy="971100"/>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272725" y="2361437"/>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793970" y="2361437"/>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4272725" y="2772355"/>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4793970" y="2772355"/>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4272725" y="3201531"/>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4793970" y="3201531"/>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3733293" y="3201531"/>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4272725" y="3646914"/>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4793970" y="3646914"/>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3733293" y="3646914"/>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4272725" y="4109480"/>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793970" y="4109480"/>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3733293" y="4109480"/>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5510691" y="4397764"/>
            <a:ext cx="1173683" cy="709814"/>
            <a:chOff x="7895364" y="3897206"/>
            <a:chExt cx="1173683" cy="709814"/>
          </a:xfrm>
        </p:grpSpPr>
        <p:sp>
          <p:nvSpPr>
            <p:cNvPr id="62" name="Rectangle 61"/>
            <p:cNvSpPr/>
            <p:nvPr/>
          </p:nvSpPr>
          <p:spPr>
            <a:xfrm>
              <a:off x="8023347" y="4226312"/>
              <a:ext cx="917719" cy="380708"/>
            </a:xfrm>
            <a:prstGeom prst="rect">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iangle 62"/>
            <p:cNvSpPr/>
            <p:nvPr/>
          </p:nvSpPr>
          <p:spPr>
            <a:xfrm>
              <a:off x="7895364" y="3897206"/>
              <a:ext cx="1173683" cy="336928"/>
            </a:xfrm>
            <a:prstGeom prst="triangle">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8322176" y="4322525"/>
              <a:ext cx="320057" cy="284495"/>
            </a:xfrm>
            <a:prstGeom prst="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4710732" y="4859348"/>
            <a:ext cx="1173683" cy="709814"/>
            <a:chOff x="7895364" y="3897206"/>
            <a:chExt cx="1173683" cy="709814"/>
          </a:xfrm>
        </p:grpSpPr>
        <p:sp>
          <p:nvSpPr>
            <p:cNvPr id="66" name="Rectangle 65"/>
            <p:cNvSpPr/>
            <p:nvPr/>
          </p:nvSpPr>
          <p:spPr>
            <a:xfrm>
              <a:off x="8023347" y="4226312"/>
              <a:ext cx="917719" cy="380708"/>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iangle 66"/>
            <p:cNvSpPr/>
            <p:nvPr/>
          </p:nvSpPr>
          <p:spPr>
            <a:xfrm>
              <a:off x="7895364" y="3897206"/>
              <a:ext cx="1173683" cy="336928"/>
            </a:xfrm>
            <a:prstGeom prst="triangle">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8322176" y="4322525"/>
              <a:ext cx="320057" cy="284495"/>
            </a:xfrm>
            <a:prstGeom prst="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5268599" y="6083071"/>
            <a:ext cx="1265834" cy="554043"/>
            <a:chOff x="7399794" y="-3593265"/>
            <a:chExt cx="1748118" cy="765134"/>
          </a:xfrm>
        </p:grpSpPr>
        <p:sp>
          <p:nvSpPr>
            <p:cNvPr id="70" name="Rounded Rectangle 69"/>
            <p:cNvSpPr/>
            <p:nvPr/>
          </p:nvSpPr>
          <p:spPr>
            <a:xfrm>
              <a:off x="7399794" y="-3593265"/>
              <a:ext cx="1748118" cy="617813"/>
            </a:xfrm>
            <a:prstGeom prst="roundRect">
              <a:avLst/>
            </a:prstGeom>
            <a:solidFill>
              <a:schemeClr val="bg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7535534" y="-3122771"/>
              <a:ext cx="294640" cy="294640"/>
            </a:xfrm>
            <a:prstGeom prst="ellipse">
              <a:avLst/>
            </a:prstGeom>
            <a:solidFill>
              <a:schemeClr val="bg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8650072" y="-3122771"/>
              <a:ext cx="294640" cy="294640"/>
            </a:xfrm>
            <a:prstGeom prst="ellipse">
              <a:avLst/>
            </a:prstGeom>
            <a:solidFill>
              <a:schemeClr val="bg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72"/>
            <p:cNvSpPr/>
            <p:nvPr/>
          </p:nvSpPr>
          <p:spPr>
            <a:xfrm>
              <a:off x="7600849" y="-3472606"/>
              <a:ext cx="251556" cy="202515"/>
            </a:xfrm>
            <a:prstGeom prst="round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p:cNvSpPr/>
            <p:nvPr/>
          </p:nvSpPr>
          <p:spPr>
            <a:xfrm>
              <a:off x="7955786" y="-3472606"/>
              <a:ext cx="251556" cy="202515"/>
            </a:xfrm>
            <a:prstGeom prst="round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p:cNvSpPr/>
            <p:nvPr/>
          </p:nvSpPr>
          <p:spPr>
            <a:xfrm>
              <a:off x="8310723" y="-3472606"/>
              <a:ext cx="251556" cy="202515"/>
            </a:xfrm>
            <a:prstGeom prst="round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p:cNvSpPr/>
            <p:nvPr/>
          </p:nvSpPr>
          <p:spPr>
            <a:xfrm>
              <a:off x="8665659" y="-3472606"/>
              <a:ext cx="251556" cy="202515"/>
            </a:xfrm>
            <a:prstGeom prst="round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7" name="Picture 76"/>
          <p:cNvPicPr>
            <a:picLocks noChangeAspect="1"/>
          </p:cNvPicPr>
          <p:nvPr/>
        </p:nvPicPr>
        <p:blipFill rotWithShape="1">
          <a:blip r:embed="rId3"/>
          <a:srcRect b="49065"/>
          <a:stretch/>
        </p:blipFill>
        <p:spPr>
          <a:xfrm>
            <a:off x="253877" y="4301569"/>
            <a:ext cx="4669445" cy="2386975"/>
          </a:xfrm>
          <a:prstGeom prst="rect">
            <a:avLst/>
          </a:prstGeom>
        </p:spPr>
      </p:pic>
      <p:grpSp>
        <p:nvGrpSpPr>
          <p:cNvPr id="79" name="Group 78"/>
          <p:cNvGrpSpPr/>
          <p:nvPr/>
        </p:nvGrpSpPr>
        <p:grpSpPr>
          <a:xfrm>
            <a:off x="6245107" y="5001845"/>
            <a:ext cx="1173683" cy="709814"/>
            <a:chOff x="7895364" y="3897206"/>
            <a:chExt cx="1173683" cy="709814"/>
          </a:xfrm>
        </p:grpSpPr>
        <p:sp>
          <p:nvSpPr>
            <p:cNvPr id="80" name="Rectangle 79"/>
            <p:cNvSpPr/>
            <p:nvPr/>
          </p:nvSpPr>
          <p:spPr>
            <a:xfrm>
              <a:off x="8023347" y="4226312"/>
              <a:ext cx="917719" cy="380708"/>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riangle 80"/>
            <p:cNvSpPr/>
            <p:nvPr/>
          </p:nvSpPr>
          <p:spPr>
            <a:xfrm>
              <a:off x="7895364" y="3897206"/>
              <a:ext cx="1173683" cy="336928"/>
            </a:xfrm>
            <a:prstGeom prst="triangle">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8322176" y="4322525"/>
              <a:ext cx="320057" cy="284495"/>
            </a:xfrm>
            <a:prstGeom prst="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3" name="Picture 82"/>
          <p:cNvPicPr>
            <a:picLocks noChangeAspect="1"/>
          </p:cNvPicPr>
          <p:nvPr/>
        </p:nvPicPr>
        <p:blipFill rotWithShape="1">
          <a:blip r:embed="rId4"/>
          <a:srcRect b="48693"/>
          <a:stretch/>
        </p:blipFill>
        <p:spPr>
          <a:xfrm>
            <a:off x="7001432" y="4290634"/>
            <a:ext cx="4730841" cy="2397910"/>
          </a:xfrm>
          <a:prstGeom prst="rect">
            <a:avLst/>
          </a:prstGeom>
        </p:spPr>
      </p:pic>
      <p:grpSp>
        <p:nvGrpSpPr>
          <p:cNvPr id="85" name="Group 84"/>
          <p:cNvGrpSpPr/>
          <p:nvPr/>
        </p:nvGrpSpPr>
        <p:grpSpPr>
          <a:xfrm>
            <a:off x="1468223" y="6165593"/>
            <a:ext cx="220515" cy="513929"/>
            <a:chOff x="7298031" y="544985"/>
            <a:chExt cx="563685" cy="1313714"/>
          </a:xfrm>
          <a:solidFill>
            <a:schemeClr val="bg1">
              <a:lumMod val="50000"/>
            </a:schemeClr>
          </a:solidFill>
        </p:grpSpPr>
        <p:sp>
          <p:nvSpPr>
            <p:cNvPr id="86" name="Oval 85"/>
            <p:cNvSpPr/>
            <p:nvPr/>
          </p:nvSpPr>
          <p:spPr>
            <a:xfrm>
              <a:off x="7418790" y="544985"/>
              <a:ext cx="325413" cy="3254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ed Rectangle 86"/>
            <p:cNvSpPr/>
            <p:nvPr/>
          </p:nvSpPr>
          <p:spPr>
            <a:xfrm>
              <a:off x="7418790" y="875871"/>
              <a:ext cx="325413" cy="640262"/>
            </a:xfrm>
            <a:prstGeom prst="roundRect">
              <a:avLst>
                <a:gd name="adj" fmla="val 255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87"/>
            <p:cNvSpPr/>
            <p:nvPr/>
          </p:nvSpPr>
          <p:spPr>
            <a:xfrm rot="2422063">
              <a:off x="7298031" y="848724"/>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88"/>
            <p:cNvSpPr/>
            <p:nvPr/>
          </p:nvSpPr>
          <p:spPr>
            <a:xfrm rot="8438639">
              <a:off x="7673767" y="847283"/>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89"/>
            <p:cNvSpPr/>
            <p:nvPr/>
          </p:nvSpPr>
          <p:spPr>
            <a:xfrm rot="740291">
              <a:off x="7376803" y="1378929"/>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90"/>
            <p:cNvSpPr/>
            <p:nvPr/>
          </p:nvSpPr>
          <p:spPr>
            <a:xfrm rot="20736593">
              <a:off x="7610942" y="1377641"/>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p:cNvGrpSpPr/>
          <p:nvPr/>
        </p:nvGrpSpPr>
        <p:grpSpPr>
          <a:xfrm>
            <a:off x="10108099" y="5157079"/>
            <a:ext cx="650545" cy="790911"/>
            <a:chOff x="6197689" y="1120974"/>
            <a:chExt cx="650545" cy="790911"/>
          </a:xfrm>
          <a:solidFill>
            <a:schemeClr val="bg1">
              <a:lumMod val="50000"/>
            </a:schemeClr>
          </a:solidFill>
        </p:grpSpPr>
        <p:grpSp>
          <p:nvGrpSpPr>
            <p:cNvPr id="93" name="Group 92"/>
            <p:cNvGrpSpPr/>
            <p:nvPr/>
          </p:nvGrpSpPr>
          <p:grpSpPr>
            <a:xfrm>
              <a:off x="6197689" y="1120974"/>
              <a:ext cx="335647" cy="782253"/>
              <a:chOff x="7298031" y="544985"/>
              <a:chExt cx="563685" cy="1313714"/>
            </a:xfrm>
            <a:grpFill/>
          </p:grpSpPr>
          <p:sp>
            <p:nvSpPr>
              <p:cNvPr id="101" name="Oval 100"/>
              <p:cNvSpPr/>
              <p:nvPr/>
            </p:nvSpPr>
            <p:spPr>
              <a:xfrm>
                <a:off x="7418790" y="544985"/>
                <a:ext cx="325413" cy="3254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101"/>
              <p:cNvSpPr/>
              <p:nvPr/>
            </p:nvSpPr>
            <p:spPr>
              <a:xfrm>
                <a:off x="7418790" y="875871"/>
                <a:ext cx="325413" cy="640262"/>
              </a:xfrm>
              <a:prstGeom prst="roundRect">
                <a:avLst>
                  <a:gd name="adj" fmla="val 255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102"/>
              <p:cNvSpPr/>
              <p:nvPr/>
            </p:nvSpPr>
            <p:spPr>
              <a:xfrm rot="2422063">
                <a:off x="7298031" y="848724"/>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103"/>
              <p:cNvSpPr/>
              <p:nvPr/>
            </p:nvSpPr>
            <p:spPr>
              <a:xfrm rot="8438639">
                <a:off x="7673767" y="847283"/>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104"/>
              <p:cNvSpPr/>
              <p:nvPr/>
            </p:nvSpPr>
            <p:spPr>
              <a:xfrm rot="740291">
                <a:off x="7376803" y="1378929"/>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ounded Rectangle 105"/>
              <p:cNvSpPr/>
              <p:nvPr/>
            </p:nvSpPr>
            <p:spPr>
              <a:xfrm rot="20736593">
                <a:off x="7610942" y="1377641"/>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p:cNvGrpSpPr/>
            <p:nvPr/>
          </p:nvGrpSpPr>
          <p:grpSpPr>
            <a:xfrm>
              <a:off x="6516143" y="1376088"/>
              <a:ext cx="332091" cy="535797"/>
              <a:chOff x="7047463" y="544985"/>
              <a:chExt cx="814253" cy="1313714"/>
            </a:xfrm>
            <a:grpFill/>
          </p:grpSpPr>
          <p:sp>
            <p:nvSpPr>
              <p:cNvPr id="95" name="Oval 94"/>
              <p:cNvSpPr/>
              <p:nvPr/>
            </p:nvSpPr>
            <p:spPr>
              <a:xfrm>
                <a:off x="7418790" y="544985"/>
                <a:ext cx="325413" cy="3254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95"/>
              <p:cNvSpPr/>
              <p:nvPr/>
            </p:nvSpPr>
            <p:spPr>
              <a:xfrm>
                <a:off x="7418790" y="875871"/>
                <a:ext cx="325413" cy="640262"/>
              </a:xfrm>
              <a:prstGeom prst="roundRect">
                <a:avLst>
                  <a:gd name="adj" fmla="val 255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96"/>
              <p:cNvSpPr/>
              <p:nvPr/>
            </p:nvSpPr>
            <p:spPr>
              <a:xfrm rot="6239655">
                <a:off x="7193375" y="698040"/>
                <a:ext cx="187949" cy="479773"/>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ed Rectangle 97"/>
              <p:cNvSpPr/>
              <p:nvPr/>
            </p:nvSpPr>
            <p:spPr>
              <a:xfrm rot="8438639">
                <a:off x="7673767" y="847283"/>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98"/>
              <p:cNvSpPr/>
              <p:nvPr/>
            </p:nvSpPr>
            <p:spPr>
              <a:xfrm rot="740291">
                <a:off x="7376803" y="1378929"/>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99"/>
              <p:cNvSpPr/>
              <p:nvPr/>
            </p:nvSpPr>
            <p:spPr>
              <a:xfrm rot="20736593">
                <a:off x="7610942" y="1377641"/>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8" name="Group 107"/>
          <p:cNvGrpSpPr/>
          <p:nvPr/>
        </p:nvGrpSpPr>
        <p:grpSpPr>
          <a:xfrm>
            <a:off x="10125213" y="6056500"/>
            <a:ext cx="1265834" cy="554043"/>
            <a:chOff x="7399794" y="-3593265"/>
            <a:chExt cx="1748118" cy="765134"/>
          </a:xfrm>
        </p:grpSpPr>
        <p:sp>
          <p:nvSpPr>
            <p:cNvPr id="109" name="Rounded Rectangle 108"/>
            <p:cNvSpPr/>
            <p:nvPr/>
          </p:nvSpPr>
          <p:spPr>
            <a:xfrm>
              <a:off x="7399794" y="-3593265"/>
              <a:ext cx="1748118" cy="617813"/>
            </a:xfrm>
            <a:prstGeom prst="round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7535534" y="-3122771"/>
              <a:ext cx="294640" cy="294640"/>
            </a:xfrm>
            <a:prstGeom prst="ellipse">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8650072" y="-3122771"/>
              <a:ext cx="294640" cy="294640"/>
            </a:xfrm>
            <a:prstGeom prst="ellipse">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ounded Rectangle 111"/>
            <p:cNvSpPr/>
            <p:nvPr/>
          </p:nvSpPr>
          <p:spPr>
            <a:xfrm>
              <a:off x="7600849" y="-3472606"/>
              <a:ext cx="251556" cy="202515"/>
            </a:xfrm>
            <a:prstGeom prst="round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ed Rectangle 112"/>
            <p:cNvSpPr/>
            <p:nvPr/>
          </p:nvSpPr>
          <p:spPr>
            <a:xfrm>
              <a:off x="7955786" y="-3472606"/>
              <a:ext cx="251556" cy="202515"/>
            </a:xfrm>
            <a:prstGeom prst="round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ounded Rectangle 113"/>
            <p:cNvSpPr/>
            <p:nvPr/>
          </p:nvSpPr>
          <p:spPr>
            <a:xfrm>
              <a:off x="8310723" y="-3472606"/>
              <a:ext cx="251556" cy="202515"/>
            </a:xfrm>
            <a:prstGeom prst="round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ounded Rectangle 114"/>
            <p:cNvSpPr/>
            <p:nvPr/>
          </p:nvSpPr>
          <p:spPr>
            <a:xfrm>
              <a:off x="8665659" y="-3472606"/>
              <a:ext cx="251556" cy="202515"/>
            </a:xfrm>
            <a:prstGeom prst="round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p:cNvGrpSpPr/>
          <p:nvPr/>
        </p:nvGrpSpPr>
        <p:grpSpPr>
          <a:xfrm>
            <a:off x="10642485" y="4952988"/>
            <a:ext cx="166456" cy="387939"/>
            <a:chOff x="7298031" y="544985"/>
            <a:chExt cx="563685" cy="1313714"/>
          </a:xfrm>
          <a:solidFill>
            <a:schemeClr val="bg1">
              <a:lumMod val="75000"/>
            </a:schemeClr>
          </a:solidFill>
        </p:grpSpPr>
        <p:sp>
          <p:nvSpPr>
            <p:cNvPr id="118" name="Oval 117"/>
            <p:cNvSpPr/>
            <p:nvPr/>
          </p:nvSpPr>
          <p:spPr>
            <a:xfrm>
              <a:off x="7418790" y="544985"/>
              <a:ext cx="325413" cy="3254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ounded Rectangle 118"/>
            <p:cNvSpPr/>
            <p:nvPr/>
          </p:nvSpPr>
          <p:spPr>
            <a:xfrm>
              <a:off x="7418790" y="875871"/>
              <a:ext cx="325413" cy="640262"/>
            </a:xfrm>
            <a:prstGeom prst="roundRect">
              <a:avLst>
                <a:gd name="adj" fmla="val 255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119"/>
            <p:cNvSpPr/>
            <p:nvPr/>
          </p:nvSpPr>
          <p:spPr>
            <a:xfrm rot="2422063">
              <a:off x="7298031" y="848724"/>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120"/>
            <p:cNvSpPr/>
            <p:nvPr/>
          </p:nvSpPr>
          <p:spPr>
            <a:xfrm rot="8438639">
              <a:off x="7673767" y="847283"/>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121"/>
            <p:cNvSpPr/>
            <p:nvPr/>
          </p:nvSpPr>
          <p:spPr>
            <a:xfrm rot="740291">
              <a:off x="7376803" y="1378929"/>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ounded Rectangle 122"/>
            <p:cNvSpPr/>
            <p:nvPr/>
          </p:nvSpPr>
          <p:spPr>
            <a:xfrm rot="20736593">
              <a:off x="7610942" y="1377641"/>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p:cNvGrpSpPr/>
          <p:nvPr/>
        </p:nvGrpSpPr>
        <p:grpSpPr>
          <a:xfrm>
            <a:off x="5911185" y="5150088"/>
            <a:ext cx="166456" cy="387939"/>
            <a:chOff x="7298031" y="544985"/>
            <a:chExt cx="563685" cy="1313714"/>
          </a:xfrm>
          <a:solidFill>
            <a:schemeClr val="bg1">
              <a:lumMod val="75000"/>
            </a:schemeClr>
          </a:solidFill>
        </p:grpSpPr>
        <p:sp>
          <p:nvSpPr>
            <p:cNvPr id="125" name="Oval 124"/>
            <p:cNvSpPr/>
            <p:nvPr/>
          </p:nvSpPr>
          <p:spPr>
            <a:xfrm>
              <a:off x="7418790" y="544985"/>
              <a:ext cx="325413" cy="3254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ounded Rectangle 125"/>
            <p:cNvSpPr/>
            <p:nvPr/>
          </p:nvSpPr>
          <p:spPr>
            <a:xfrm>
              <a:off x="7418790" y="875871"/>
              <a:ext cx="325413" cy="640262"/>
            </a:xfrm>
            <a:prstGeom prst="roundRect">
              <a:avLst>
                <a:gd name="adj" fmla="val 255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ounded Rectangle 126"/>
            <p:cNvSpPr/>
            <p:nvPr/>
          </p:nvSpPr>
          <p:spPr>
            <a:xfrm rot="2422063">
              <a:off x="7298031" y="848724"/>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ounded Rectangle 127"/>
            <p:cNvSpPr/>
            <p:nvPr/>
          </p:nvSpPr>
          <p:spPr>
            <a:xfrm rot="8438639">
              <a:off x="7673767" y="847283"/>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ounded Rectangle 128"/>
            <p:cNvSpPr/>
            <p:nvPr/>
          </p:nvSpPr>
          <p:spPr>
            <a:xfrm rot="740291">
              <a:off x="7376803" y="1378929"/>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ounded Rectangle 129"/>
            <p:cNvSpPr/>
            <p:nvPr/>
          </p:nvSpPr>
          <p:spPr>
            <a:xfrm rot="20736593">
              <a:off x="7610942" y="1377641"/>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 name="Group 130"/>
          <p:cNvGrpSpPr/>
          <p:nvPr/>
        </p:nvGrpSpPr>
        <p:grpSpPr>
          <a:xfrm>
            <a:off x="11020882" y="5119956"/>
            <a:ext cx="166456" cy="387939"/>
            <a:chOff x="7298031" y="544985"/>
            <a:chExt cx="563685" cy="1313714"/>
          </a:xfrm>
          <a:solidFill>
            <a:schemeClr val="bg1">
              <a:lumMod val="75000"/>
            </a:schemeClr>
          </a:solidFill>
        </p:grpSpPr>
        <p:sp>
          <p:nvSpPr>
            <p:cNvPr id="132" name="Oval 131"/>
            <p:cNvSpPr/>
            <p:nvPr/>
          </p:nvSpPr>
          <p:spPr>
            <a:xfrm>
              <a:off x="7418790" y="544985"/>
              <a:ext cx="325413" cy="3254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ounded Rectangle 132"/>
            <p:cNvSpPr/>
            <p:nvPr/>
          </p:nvSpPr>
          <p:spPr>
            <a:xfrm>
              <a:off x="7418790" y="875871"/>
              <a:ext cx="325413" cy="640262"/>
            </a:xfrm>
            <a:prstGeom prst="roundRect">
              <a:avLst>
                <a:gd name="adj" fmla="val 255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ounded Rectangle 133"/>
            <p:cNvSpPr/>
            <p:nvPr/>
          </p:nvSpPr>
          <p:spPr>
            <a:xfrm rot="2422063">
              <a:off x="7298031" y="848724"/>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ounded Rectangle 134"/>
            <p:cNvSpPr/>
            <p:nvPr/>
          </p:nvSpPr>
          <p:spPr>
            <a:xfrm rot="8438639">
              <a:off x="7673767" y="847283"/>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ounded Rectangle 135"/>
            <p:cNvSpPr/>
            <p:nvPr/>
          </p:nvSpPr>
          <p:spPr>
            <a:xfrm rot="740291">
              <a:off x="7376803" y="1378929"/>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ed Rectangle 136"/>
            <p:cNvSpPr/>
            <p:nvPr/>
          </p:nvSpPr>
          <p:spPr>
            <a:xfrm rot="20736593">
              <a:off x="7610942" y="1377641"/>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9" name="Picture 138"/>
          <p:cNvPicPr>
            <a:picLocks noChangeAspect="1"/>
          </p:cNvPicPr>
          <p:nvPr/>
        </p:nvPicPr>
        <p:blipFill rotWithShape="1">
          <a:blip r:embed="rId5"/>
          <a:srcRect b="44712"/>
          <a:stretch/>
        </p:blipFill>
        <p:spPr>
          <a:xfrm>
            <a:off x="4097614" y="4286830"/>
            <a:ext cx="4698872" cy="2401714"/>
          </a:xfrm>
          <a:prstGeom prst="rect">
            <a:avLst/>
          </a:prstGeom>
        </p:spPr>
      </p:pic>
      <p:grpSp>
        <p:nvGrpSpPr>
          <p:cNvPr id="140" name="Group 139"/>
          <p:cNvGrpSpPr/>
          <p:nvPr/>
        </p:nvGrpSpPr>
        <p:grpSpPr>
          <a:xfrm>
            <a:off x="7368760" y="4502414"/>
            <a:ext cx="335647" cy="782253"/>
            <a:chOff x="7298031" y="544985"/>
            <a:chExt cx="563685" cy="1313714"/>
          </a:xfrm>
          <a:solidFill>
            <a:schemeClr val="bg1">
              <a:lumMod val="50000"/>
            </a:schemeClr>
          </a:solidFill>
        </p:grpSpPr>
        <p:sp>
          <p:nvSpPr>
            <p:cNvPr id="141" name="Oval 140"/>
            <p:cNvSpPr/>
            <p:nvPr/>
          </p:nvSpPr>
          <p:spPr>
            <a:xfrm>
              <a:off x="7418790" y="544985"/>
              <a:ext cx="325413" cy="3254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ounded Rectangle 141"/>
            <p:cNvSpPr/>
            <p:nvPr/>
          </p:nvSpPr>
          <p:spPr>
            <a:xfrm>
              <a:off x="7418790" y="875871"/>
              <a:ext cx="325413" cy="640262"/>
            </a:xfrm>
            <a:prstGeom prst="roundRect">
              <a:avLst>
                <a:gd name="adj" fmla="val 255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ounded Rectangle 142"/>
            <p:cNvSpPr/>
            <p:nvPr/>
          </p:nvSpPr>
          <p:spPr>
            <a:xfrm rot="2422063">
              <a:off x="7298031" y="848724"/>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ounded Rectangle 143"/>
            <p:cNvSpPr/>
            <p:nvPr/>
          </p:nvSpPr>
          <p:spPr>
            <a:xfrm rot="8438639">
              <a:off x="7673767" y="847283"/>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ounded Rectangle 144"/>
            <p:cNvSpPr/>
            <p:nvPr/>
          </p:nvSpPr>
          <p:spPr>
            <a:xfrm rot="740291">
              <a:off x="7376803" y="1378929"/>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ounded Rectangle 145"/>
            <p:cNvSpPr/>
            <p:nvPr/>
          </p:nvSpPr>
          <p:spPr>
            <a:xfrm rot="20736593">
              <a:off x="7610942" y="1377641"/>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8" name="Picture 6"/>
          <p:cNvPicPr>
            <a:picLocks noChangeAspect="1"/>
          </p:cNvPicPr>
          <p:nvPr/>
        </p:nvPicPr>
        <p:blipFill>
          <a:blip r:embed="rId6"/>
          <a:stretch>
            <a:fillRect/>
          </a:stretch>
        </p:blipFill>
        <p:spPr>
          <a:xfrm flipH="1">
            <a:off x="417776" y="5996544"/>
            <a:ext cx="692000" cy="692000"/>
          </a:xfrm>
          <a:prstGeom prst="rect">
            <a:avLst/>
          </a:prstGeom>
        </p:spPr>
      </p:pic>
      <p:pic>
        <p:nvPicPr>
          <p:cNvPr id="84" name="Picture 6"/>
          <p:cNvPicPr>
            <a:picLocks noChangeAspect="1"/>
          </p:cNvPicPr>
          <p:nvPr/>
        </p:nvPicPr>
        <p:blipFill>
          <a:blip r:embed="rId6"/>
          <a:stretch>
            <a:fillRect/>
          </a:stretch>
        </p:blipFill>
        <p:spPr>
          <a:xfrm flipH="1">
            <a:off x="7310865" y="5996544"/>
            <a:ext cx="692000" cy="692000"/>
          </a:xfrm>
          <a:prstGeom prst="rect">
            <a:avLst/>
          </a:prstGeom>
        </p:spPr>
      </p:pic>
      <p:pic>
        <p:nvPicPr>
          <p:cNvPr id="138" name="Picture 6"/>
          <p:cNvPicPr>
            <a:picLocks noChangeAspect="1"/>
          </p:cNvPicPr>
          <p:nvPr/>
        </p:nvPicPr>
        <p:blipFill>
          <a:blip r:embed="rId6"/>
          <a:stretch>
            <a:fillRect/>
          </a:stretch>
        </p:blipFill>
        <p:spPr>
          <a:xfrm flipH="1">
            <a:off x="4456499" y="5996544"/>
            <a:ext cx="692000" cy="692000"/>
          </a:xfrm>
          <a:prstGeom prst="rect">
            <a:avLst/>
          </a:prstGeom>
        </p:spPr>
      </p:pic>
      <p:pic>
        <p:nvPicPr>
          <p:cNvPr id="148" name="Picture 147"/>
          <p:cNvPicPr>
            <a:picLocks noChangeAspect="1"/>
          </p:cNvPicPr>
          <p:nvPr/>
        </p:nvPicPr>
        <p:blipFill>
          <a:blip r:embed="rId7"/>
          <a:stretch>
            <a:fillRect/>
          </a:stretch>
        </p:blipFill>
        <p:spPr>
          <a:xfrm>
            <a:off x="7354311" y="1491546"/>
            <a:ext cx="1402667" cy="2909236"/>
          </a:xfrm>
          <a:prstGeom prst="rect">
            <a:avLst/>
          </a:prstGeom>
        </p:spPr>
      </p:pic>
      <p:sp>
        <p:nvSpPr>
          <p:cNvPr id="149" name="Rounded Rectangle 148"/>
          <p:cNvSpPr/>
          <p:nvPr/>
        </p:nvSpPr>
        <p:spPr>
          <a:xfrm>
            <a:off x="7415986" y="1792320"/>
            <a:ext cx="1304879" cy="2281870"/>
          </a:xfrm>
          <a:prstGeom prst="roundRect">
            <a:avLst>
              <a:gd name="adj" fmla="val 2009"/>
            </a:avLst>
          </a:prstGeom>
          <a:solidFill>
            <a:schemeClr val="accent4">
              <a:lumMod val="20000"/>
              <a:lumOff val="80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sz="2800" dirty="0">
              <a:solidFill>
                <a:sysClr val="windowText" lastClr="000000"/>
              </a:solidFill>
              <a:latin typeface="Times New Roman" panose="02020603050405020304" pitchFamily="18" charset="0"/>
              <a:cs typeface="Times New Roman" panose="02020603050405020304" pitchFamily="18" charset="0"/>
            </a:endParaRPr>
          </a:p>
        </p:txBody>
      </p:sp>
      <p:pic>
        <p:nvPicPr>
          <p:cNvPr id="152" name="Picture 15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01273" y="2546530"/>
            <a:ext cx="501201" cy="501201"/>
          </a:xfrm>
          <a:prstGeom prst="rect">
            <a:avLst/>
          </a:prstGeom>
        </p:spPr>
      </p:pic>
      <p:pic>
        <p:nvPicPr>
          <p:cNvPr id="153" name="Picture 152"/>
          <p:cNvPicPr>
            <a:picLocks noChangeAspect="1"/>
          </p:cNvPicPr>
          <p:nvPr/>
        </p:nvPicPr>
        <p:blipFill>
          <a:blip r:embed="rId9"/>
          <a:stretch>
            <a:fillRect/>
          </a:stretch>
        </p:blipFill>
        <p:spPr>
          <a:xfrm>
            <a:off x="8140254" y="2553904"/>
            <a:ext cx="493120" cy="493120"/>
          </a:xfrm>
          <a:prstGeom prst="rect">
            <a:avLst/>
          </a:prstGeom>
        </p:spPr>
      </p:pic>
      <p:sp>
        <p:nvSpPr>
          <p:cNvPr id="154" name="TextBox 153"/>
          <p:cNvSpPr txBox="1"/>
          <p:nvPr/>
        </p:nvSpPr>
        <p:spPr>
          <a:xfrm>
            <a:off x="7369844" y="2775161"/>
            <a:ext cx="1371600" cy="769441"/>
          </a:xfrm>
          <a:prstGeom prst="rect">
            <a:avLst/>
          </a:prstGeom>
          <a:noFill/>
        </p:spPr>
        <p:txBody>
          <a:bodyPr wrap="square" rtlCol="0">
            <a:spAutoFit/>
          </a:bodyPr>
          <a:lstStyle/>
          <a:p>
            <a:pPr algn="ctr"/>
            <a:r>
              <a:rPr lang="is-IS" sz="4400" b="1" dirty="0" smtClean="0">
                <a:latin typeface="Helvetica Neue" charset="0"/>
                <a:ea typeface="Helvetica Neue" charset="0"/>
                <a:cs typeface="Helvetica Neue" charset="0"/>
              </a:rPr>
              <a:t>…</a:t>
            </a:r>
            <a:endParaRPr lang="en-US" sz="4400" b="1" dirty="0" smtClean="0">
              <a:latin typeface="Helvetica Neue" charset="0"/>
              <a:ea typeface="Helvetica Neue" charset="0"/>
              <a:cs typeface="Helvetica Neue" charset="0"/>
            </a:endParaRPr>
          </a:p>
        </p:txBody>
      </p:sp>
      <p:pic>
        <p:nvPicPr>
          <p:cNvPr id="156" name="Picture 15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06305" y="1951071"/>
            <a:ext cx="501201" cy="501201"/>
          </a:xfrm>
          <a:prstGeom prst="rect">
            <a:avLst/>
          </a:prstGeom>
        </p:spPr>
      </p:pic>
      <p:pic>
        <p:nvPicPr>
          <p:cNvPr id="157" name="Picture 15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35145" y="1943363"/>
            <a:ext cx="497423" cy="497423"/>
          </a:xfrm>
          <a:prstGeom prst="rect">
            <a:avLst/>
          </a:prstGeom>
        </p:spPr>
      </p:pic>
    </p:spTree>
    <p:extLst>
      <p:ext uri="{BB962C8B-B14F-4D97-AF65-F5344CB8AC3E}">
        <p14:creationId xmlns:p14="http://schemas.microsoft.com/office/powerpoint/2010/main" val="21183474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1999" cy="1325563"/>
          </a:xfrm>
        </p:spPr>
        <p:txBody>
          <a:bodyPr/>
          <a:lstStyle/>
          <a:p>
            <a:pPr algn="ctr"/>
            <a:r>
              <a:rPr lang="en-US" altLang="zh-CN" dirty="0" smtClean="0">
                <a:latin typeface="Helvetica Neue" charset="0"/>
                <a:ea typeface="Helvetica Neue" charset="0"/>
                <a:cs typeface="Helvetica Neue" charset="0"/>
              </a:rPr>
              <a:t>Inferring</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Operation</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Logic</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is</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Not</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Simple</a:t>
            </a:r>
            <a:endParaRPr lang="en-US" dirty="0">
              <a:latin typeface="Helvetica Neue" charset="0"/>
              <a:ea typeface="Helvetica Neue" charset="0"/>
              <a:cs typeface="Helvetica Neue" charset="0"/>
            </a:endParaRPr>
          </a:p>
        </p:txBody>
      </p:sp>
      <p:sp>
        <p:nvSpPr>
          <p:cNvPr id="3" name="Content Placeholder 2"/>
          <p:cNvSpPr>
            <a:spLocks noGrp="1"/>
          </p:cNvSpPr>
          <p:nvPr>
            <p:ph idx="1"/>
          </p:nvPr>
        </p:nvSpPr>
        <p:spPr>
          <a:xfrm>
            <a:off x="838200" y="1645745"/>
            <a:ext cx="10515600" cy="4357490"/>
          </a:xfrm>
        </p:spPr>
        <p:txBody>
          <a:bodyPr>
            <a:normAutofit/>
          </a:bodyPr>
          <a:lstStyle/>
          <a:p>
            <a:r>
              <a:rPr lang="en-US" b="1" dirty="0" smtClean="0">
                <a:latin typeface="Helvetica Neue" charset="0"/>
                <a:ea typeface="Helvetica Neue" charset="0"/>
                <a:cs typeface="Helvetica Neue" charset="0"/>
              </a:rPr>
              <a:t>Challenge #1:</a:t>
            </a:r>
            <a:r>
              <a:rPr lang="en-US" b="1" dirty="0">
                <a:latin typeface="Helvetica Neue" charset="0"/>
                <a:ea typeface="Helvetica Neue" charset="0"/>
                <a:cs typeface="Helvetica Neue" charset="0"/>
              </a:rPr>
              <a:t> </a:t>
            </a:r>
            <a:r>
              <a:rPr lang="en-US" dirty="0" smtClean="0">
                <a:latin typeface="Helvetica Neue" charset="0"/>
                <a:ea typeface="Helvetica Neue" charset="0"/>
                <a:cs typeface="Helvetica Neue" charset="0"/>
              </a:rPr>
              <a:t>Non-standardized, carrier-specific operations</a:t>
            </a:r>
          </a:p>
          <a:p>
            <a:r>
              <a:rPr lang="en-US" b="1" dirty="0" smtClean="0">
                <a:latin typeface="Helvetica Neue" charset="0"/>
                <a:ea typeface="Helvetica Neue" charset="0"/>
                <a:cs typeface="Helvetica Neue" charset="0"/>
              </a:rPr>
              <a:t>Challenge #2:</a:t>
            </a:r>
            <a:r>
              <a:rPr 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Internal</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logic,</a:t>
            </a:r>
            <a:r>
              <a:rPr lang="zh-CN" altLang="en-US" dirty="0" smtClean="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n</a:t>
            </a:r>
            <a:r>
              <a:rPr lang="en-US" altLang="zh-CN" dirty="0" smtClean="0">
                <a:latin typeface="Helvetica Neue" charset="0"/>
                <a:ea typeface="Helvetica Neue" charset="0"/>
                <a:cs typeface="Helvetica Neue" charset="0"/>
              </a:rPr>
              <a:t>ot</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visible</a:t>
            </a:r>
            <a:r>
              <a:rPr lang="zh-CN" altLang="en-US" dirty="0" smtClean="0">
                <a:latin typeface="Helvetica Neue" charset="0"/>
                <a:ea typeface="Helvetica Neue" charset="0"/>
                <a:cs typeface="Helvetica Neue" charset="0"/>
              </a:rPr>
              <a:t> </a:t>
            </a:r>
            <a:r>
              <a:rPr lang="en-US" dirty="0" smtClean="0">
                <a:latin typeface="Helvetica Neue" charset="0"/>
                <a:ea typeface="Helvetica Neue" charset="0"/>
                <a:cs typeface="Helvetica Neue" charset="0"/>
              </a:rPr>
              <a:t>by end device</a:t>
            </a:r>
          </a:p>
        </p:txBody>
      </p:sp>
      <p:grpSp>
        <p:nvGrpSpPr>
          <p:cNvPr id="4" name="Group 3"/>
          <p:cNvGrpSpPr/>
          <p:nvPr/>
        </p:nvGrpSpPr>
        <p:grpSpPr>
          <a:xfrm>
            <a:off x="50887" y="6456477"/>
            <a:ext cx="4454270" cy="339720"/>
            <a:chOff x="50887" y="6456477"/>
            <a:chExt cx="4454270" cy="339720"/>
          </a:xfrm>
        </p:grpSpPr>
        <p:sp>
          <p:nvSpPr>
            <p:cNvPr id="40" name="圓角矩形 67"/>
            <p:cNvSpPr/>
            <p:nvPr/>
          </p:nvSpPr>
          <p:spPr>
            <a:xfrm>
              <a:off x="1661940" y="6456477"/>
              <a:ext cx="1232164" cy="339720"/>
            </a:xfrm>
            <a:prstGeom prst="roundRect">
              <a:avLst/>
            </a:prstGeom>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CN" sz="2000" dirty="0">
                  <a:solidFill>
                    <a:schemeClr val="bg1"/>
                  </a:solidFill>
                  <a:latin typeface="Calibri" pitchFamily="34" charset="0"/>
                  <a:cs typeface="Times New Roman" pitchFamily="18" charset="0"/>
                </a:rPr>
                <a:t>Analyzers</a:t>
              </a:r>
            </a:p>
          </p:txBody>
        </p:sp>
        <p:sp>
          <p:nvSpPr>
            <p:cNvPr id="41" name="圓角矩形 67"/>
            <p:cNvSpPr/>
            <p:nvPr/>
          </p:nvSpPr>
          <p:spPr>
            <a:xfrm>
              <a:off x="50887" y="6456477"/>
              <a:ext cx="1232164" cy="339720"/>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a:solidFill>
                    <a:schemeClr val="bg1"/>
                  </a:solidFill>
                  <a:latin typeface="Calibri" pitchFamily="34" charset="0"/>
                  <a:cs typeface="Times New Roman" pitchFamily="18" charset="0"/>
                </a:rPr>
                <a:t>Monitor</a:t>
              </a:r>
            </a:p>
          </p:txBody>
        </p:sp>
        <p:sp>
          <p:nvSpPr>
            <p:cNvPr id="42" name="圓角矩形 67"/>
            <p:cNvSpPr/>
            <p:nvPr/>
          </p:nvSpPr>
          <p:spPr>
            <a:xfrm>
              <a:off x="3272993" y="6456477"/>
              <a:ext cx="1232164" cy="339720"/>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a:solidFill>
                    <a:schemeClr val="bg1"/>
                  </a:solidFill>
                  <a:latin typeface="Calibri" pitchFamily="34" charset="0"/>
                  <a:cs typeface="Times New Roman" pitchFamily="18" charset="0"/>
                </a:rPr>
                <a:t>API</a:t>
              </a:r>
            </a:p>
          </p:txBody>
        </p:sp>
        <p:sp>
          <p:nvSpPr>
            <p:cNvPr id="43" name="Right Arrow 42"/>
            <p:cNvSpPr/>
            <p:nvPr/>
          </p:nvSpPr>
          <p:spPr>
            <a:xfrm>
              <a:off x="1334933" y="6482865"/>
              <a:ext cx="275125" cy="297452"/>
            </a:xfrm>
            <a:prstGeom prst="rightArrow">
              <a:avLst/>
            </a:prstGeom>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solidFill>
                  <a:schemeClr val="bg1"/>
                </a:solidFill>
                <a:latin typeface="Calibri" pitchFamily="34" charset="0"/>
                <a:cs typeface="Times New Roman" pitchFamily="18" charset="0"/>
              </a:endParaRPr>
            </a:p>
          </p:txBody>
        </p:sp>
        <p:sp>
          <p:nvSpPr>
            <p:cNvPr id="44" name="Right Arrow 43"/>
            <p:cNvSpPr/>
            <p:nvPr/>
          </p:nvSpPr>
          <p:spPr>
            <a:xfrm>
              <a:off x="2945986" y="6477593"/>
              <a:ext cx="275125" cy="297452"/>
            </a:xfrm>
            <a:prstGeom prst="rightArrow">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000">
                <a:solidFill>
                  <a:schemeClr val="bg1"/>
                </a:solidFill>
                <a:latin typeface="Calibri" pitchFamily="34" charset="0"/>
                <a:cs typeface="Times New Roman" pitchFamily="18" charset="0"/>
              </a:endParaRPr>
            </a:p>
          </p:txBody>
        </p:sp>
      </p:grpSp>
      <p:pic>
        <p:nvPicPr>
          <p:cNvPr id="33" name="Picture 32"/>
          <p:cNvPicPr>
            <a:picLocks noChangeAspect="1"/>
          </p:cNvPicPr>
          <p:nvPr/>
        </p:nvPicPr>
        <p:blipFill>
          <a:blip r:embed="rId3"/>
          <a:stretch>
            <a:fillRect/>
          </a:stretch>
        </p:blipFill>
        <p:spPr>
          <a:xfrm>
            <a:off x="5633364" y="2865614"/>
            <a:ext cx="5461000" cy="1333500"/>
          </a:xfrm>
          <a:prstGeom prst="rect">
            <a:avLst/>
          </a:prstGeom>
        </p:spPr>
      </p:pic>
      <p:sp>
        <p:nvSpPr>
          <p:cNvPr id="45" name="Rounded Rectangle 44"/>
          <p:cNvSpPr/>
          <p:nvPr/>
        </p:nvSpPr>
        <p:spPr>
          <a:xfrm>
            <a:off x="5633364" y="2865614"/>
            <a:ext cx="5461000" cy="1333500"/>
          </a:xfrm>
          <a:prstGeom prst="roundRect">
            <a:avLst>
              <a:gd name="adj" fmla="val 0"/>
            </a:avLst>
          </a:prstGeom>
          <a:solidFill>
            <a:schemeClr val="tx1">
              <a:lumMod val="75000"/>
              <a:lumOff val="25000"/>
              <a:alpha val="93000"/>
            </a:schemeClr>
          </a:solid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7200" b="1" dirty="0" smtClean="0">
                <a:latin typeface="Helvetica" charset="0"/>
                <a:ea typeface="Helvetica" charset="0"/>
                <a:cs typeface="Helvetica" charset="0"/>
              </a:rPr>
              <a:t>?</a:t>
            </a:r>
            <a:endParaRPr lang="en-US" sz="7200" b="1" dirty="0">
              <a:latin typeface="Helvetica" charset="0"/>
              <a:ea typeface="Helvetica" charset="0"/>
              <a:cs typeface="Helvetica" charset="0"/>
            </a:endParaRPr>
          </a:p>
        </p:txBody>
      </p:sp>
      <p:cxnSp>
        <p:nvCxnSpPr>
          <p:cNvPr id="48" name="Straight Connector 47"/>
          <p:cNvCxnSpPr/>
          <p:nvPr/>
        </p:nvCxnSpPr>
        <p:spPr>
          <a:xfrm flipV="1">
            <a:off x="4237722" y="2928094"/>
            <a:ext cx="1395642" cy="7915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4502088" y="4199114"/>
            <a:ext cx="1131276" cy="240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51" name="Picture 50"/>
          <p:cNvPicPr>
            <a:picLocks noChangeAspect="1"/>
          </p:cNvPicPr>
          <p:nvPr/>
        </p:nvPicPr>
        <p:blipFill>
          <a:blip r:embed="rId4"/>
          <a:stretch>
            <a:fillRect/>
          </a:stretch>
        </p:blipFill>
        <p:spPr>
          <a:xfrm>
            <a:off x="1283051" y="3201217"/>
            <a:ext cx="4013200" cy="1282700"/>
          </a:xfrm>
          <a:prstGeom prst="rect">
            <a:avLst/>
          </a:prstGeom>
        </p:spPr>
      </p:pic>
      <p:pic>
        <p:nvPicPr>
          <p:cNvPr id="52" name="Picture 51"/>
          <p:cNvPicPr>
            <a:picLocks noChangeAspect="1"/>
          </p:cNvPicPr>
          <p:nvPr/>
        </p:nvPicPr>
        <p:blipFill>
          <a:blip r:embed="rId5"/>
          <a:stretch>
            <a:fillRect/>
          </a:stretch>
        </p:blipFill>
        <p:spPr>
          <a:xfrm flipH="1">
            <a:off x="3116109" y="3751013"/>
            <a:ext cx="283996" cy="517829"/>
          </a:xfrm>
          <a:prstGeom prst="rect">
            <a:avLst/>
          </a:prstGeom>
        </p:spPr>
      </p:pic>
      <p:pic>
        <p:nvPicPr>
          <p:cNvPr id="53" name="Picture 52"/>
          <p:cNvPicPr>
            <a:picLocks noChangeAspect="1"/>
          </p:cNvPicPr>
          <p:nvPr/>
        </p:nvPicPr>
        <p:blipFill>
          <a:blip r:embed="rId6"/>
          <a:stretch>
            <a:fillRect/>
          </a:stretch>
        </p:blipFill>
        <p:spPr>
          <a:xfrm flipH="1">
            <a:off x="2063353" y="3753163"/>
            <a:ext cx="528731" cy="528731"/>
          </a:xfrm>
          <a:prstGeom prst="rect">
            <a:avLst/>
          </a:prstGeom>
        </p:spPr>
      </p:pic>
      <p:pic>
        <p:nvPicPr>
          <p:cNvPr id="54" name="Picture 6"/>
          <p:cNvPicPr>
            <a:picLocks noChangeAspect="1"/>
          </p:cNvPicPr>
          <p:nvPr/>
        </p:nvPicPr>
        <p:blipFill>
          <a:blip r:embed="rId6"/>
          <a:stretch>
            <a:fillRect/>
          </a:stretch>
        </p:blipFill>
        <p:spPr>
          <a:xfrm flipH="1">
            <a:off x="3025285" y="3190889"/>
            <a:ext cx="528731" cy="528731"/>
          </a:xfrm>
          <a:prstGeom prst="rect">
            <a:avLst/>
          </a:prstGeom>
        </p:spPr>
      </p:pic>
      <p:pic>
        <p:nvPicPr>
          <p:cNvPr id="55" name="Picture 6"/>
          <p:cNvPicPr>
            <a:picLocks noChangeAspect="1"/>
          </p:cNvPicPr>
          <p:nvPr/>
        </p:nvPicPr>
        <p:blipFill>
          <a:blip r:embed="rId6"/>
          <a:stretch>
            <a:fillRect/>
          </a:stretch>
        </p:blipFill>
        <p:spPr>
          <a:xfrm flipH="1">
            <a:off x="3973357" y="3719620"/>
            <a:ext cx="528731" cy="528731"/>
          </a:xfrm>
          <a:prstGeom prst="rect">
            <a:avLst/>
          </a:prstGeom>
        </p:spPr>
      </p:pic>
      <p:sp>
        <p:nvSpPr>
          <p:cNvPr id="56" name="TextBox 55"/>
          <p:cNvSpPr txBox="1"/>
          <p:nvPr/>
        </p:nvSpPr>
        <p:spPr>
          <a:xfrm>
            <a:off x="2762123" y="2902744"/>
            <a:ext cx="1257075"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BS</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3</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(3G)</a:t>
            </a:r>
            <a:r>
              <a:rPr lang="zh-CN" altLang="en-US" b="1" dirty="0" smtClean="0">
                <a:latin typeface="Helvetica Neue" charset="0"/>
                <a:ea typeface="Helvetica Neue" charset="0"/>
                <a:cs typeface="Helvetica Neue" charset="0"/>
              </a:rPr>
              <a:t> </a:t>
            </a:r>
            <a:endParaRPr lang="en-US" b="1" dirty="0">
              <a:latin typeface="Helvetica Neue" charset="0"/>
              <a:ea typeface="Helvetica Neue" charset="0"/>
              <a:cs typeface="Helvetica Neue" charset="0"/>
            </a:endParaRPr>
          </a:p>
        </p:txBody>
      </p:sp>
      <p:sp>
        <p:nvSpPr>
          <p:cNvPr id="57" name="TextBox 56"/>
          <p:cNvSpPr txBox="1"/>
          <p:nvPr/>
        </p:nvSpPr>
        <p:spPr>
          <a:xfrm>
            <a:off x="1699180" y="4397696"/>
            <a:ext cx="1257075"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BS</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2</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(4G)</a:t>
            </a:r>
            <a:r>
              <a:rPr lang="zh-CN" altLang="en-US" b="1" dirty="0" smtClean="0">
                <a:latin typeface="Helvetica Neue" charset="0"/>
                <a:ea typeface="Helvetica Neue" charset="0"/>
                <a:cs typeface="Helvetica Neue" charset="0"/>
              </a:rPr>
              <a:t> </a:t>
            </a:r>
            <a:endParaRPr lang="en-US" b="1" dirty="0">
              <a:latin typeface="Helvetica Neue" charset="0"/>
              <a:ea typeface="Helvetica Neue" charset="0"/>
              <a:cs typeface="Helvetica Neue" charset="0"/>
            </a:endParaRPr>
          </a:p>
        </p:txBody>
      </p:sp>
      <p:sp>
        <p:nvSpPr>
          <p:cNvPr id="58" name="TextBox 57"/>
          <p:cNvSpPr txBox="1"/>
          <p:nvPr/>
        </p:nvSpPr>
        <p:spPr>
          <a:xfrm>
            <a:off x="3609184" y="4397422"/>
            <a:ext cx="1257075"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BS</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1</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(4G)</a:t>
            </a:r>
            <a:r>
              <a:rPr lang="zh-CN" altLang="en-US" b="1" dirty="0" smtClean="0">
                <a:latin typeface="Helvetica Neue" charset="0"/>
                <a:ea typeface="Helvetica Neue" charset="0"/>
                <a:cs typeface="Helvetica Neue" charset="0"/>
              </a:rPr>
              <a:t> </a:t>
            </a:r>
            <a:endParaRPr lang="en-US" b="1" dirty="0">
              <a:latin typeface="Helvetica Neue" charset="0"/>
              <a:ea typeface="Helvetica Neue" charset="0"/>
              <a:cs typeface="Helvetica Neue" charset="0"/>
            </a:endParaRPr>
          </a:p>
        </p:txBody>
      </p:sp>
      <p:grpSp>
        <p:nvGrpSpPr>
          <p:cNvPr id="22" name="Group 21"/>
          <p:cNvGrpSpPr/>
          <p:nvPr/>
        </p:nvGrpSpPr>
        <p:grpSpPr>
          <a:xfrm>
            <a:off x="9994622" y="4223138"/>
            <a:ext cx="1756259" cy="1327946"/>
            <a:chOff x="504186" y="2847909"/>
            <a:chExt cx="1846747" cy="1396367"/>
          </a:xfrm>
          <a:solidFill>
            <a:schemeClr val="bg1"/>
          </a:solidFill>
        </p:grpSpPr>
        <p:pic>
          <p:nvPicPr>
            <p:cNvPr id="23" name="Picture 22"/>
            <p:cNvPicPr>
              <a:picLocks noChangeAspect="1"/>
            </p:cNvPicPr>
            <p:nvPr/>
          </p:nvPicPr>
          <p:blipFill>
            <a:blip r:embed="rId7"/>
            <a:stretch>
              <a:fillRect/>
            </a:stretch>
          </p:blipFill>
          <p:spPr>
            <a:xfrm>
              <a:off x="1334933" y="3155176"/>
              <a:ext cx="1016000" cy="800100"/>
            </a:xfrm>
            <a:prstGeom prst="rect">
              <a:avLst/>
            </a:prstGeom>
            <a:grpFill/>
          </p:spPr>
        </p:pic>
        <p:pic>
          <p:nvPicPr>
            <p:cNvPr id="24" name="Picture 23" descr="3GPP_TM_RD.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4186" y="2847909"/>
              <a:ext cx="1007480" cy="586857"/>
            </a:xfrm>
            <a:prstGeom prst="rect">
              <a:avLst/>
            </a:prstGeom>
            <a:grpFill/>
          </p:spPr>
        </p:pic>
        <p:pic>
          <p:nvPicPr>
            <p:cNvPr id="25" name="Picture 24"/>
            <p:cNvPicPr>
              <a:picLocks noChangeAspect="1"/>
            </p:cNvPicPr>
            <p:nvPr/>
          </p:nvPicPr>
          <p:blipFill>
            <a:blip r:embed="rId9"/>
            <a:stretch>
              <a:fillRect/>
            </a:stretch>
          </p:blipFill>
          <p:spPr>
            <a:xfrm>
              <a:off x="596491" y="3520730"/>
              <a:ext cx="723546" cy="723546"/>
            </a:xfrm>
            <a:prstGeom prst="rect">
              <a:avLst/>
            </a:prstGeom>
            <a:grpFill/>
          </p:spPr>
        </p:pic>
      </p:grpSp>
      <p:sp>
        <p:nvSpPr>
          <p:cNvPr id="5" name="Cross 4"/>
          <p:cNvSpPr/>
          <p:nvPr/>
        </p:nvSpPr>
        <p:spPr>
          <a:xfrm rot="2700000">
            <a:off x="10175646" y="4259441"/>
            <a:ext cx="1168063" cy="1168063"/>
          </a:xfrm>
          <a:prstGeom prst="plus">
            <a:avLst>
              <a:gd name="adj" fmla="val 3923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BF49A075-DFF4-2045-8324-40BF310EB4D7}" type="slidenum">
              <a:rPr lang="en-US" smtClean="0"/>
              <a:t>20</a:t>
            </a:fld>
            <a:endParaRPr lang="en-US"/>
          </a:p>
        </p:txBody>
      </p:sp>
    </p:spTree>
    <p:extLst>
      <p:ext uri="{BB962C8B-B14F-4D97-AF65-F5344CB8AC3E}">
        <p14:creationId xmlns:p14="http://schemas.microsoft.com/office/powerpoint/2010/main" val="51906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1999" cy="1325563"/>
          </a:xfrm>
        </p:spPr>
        <p:txBody>
          <a:bodyPr/>
          <a:lstStyle/>
          <a:p>
            <a:pPr algn="ctr"/>
            <a:r>
              <a:rPr lang="en-US" altLang="zh-CN" dirty="0" smtClean="0">
                <a:latin typeface="Helvetica Neue" charset="0"/>
                <a:ea typeface="Helvetica Neue" charset="0"/>
                <a:cs typeface="Helvetica Neue" charset="0"/>
              </a:rPr>
              <a:t>Observation:</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Operation</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Logic</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is</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Not</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Arbitrary</a:t>
            </a:r>
            <a:endParaRPr lang="en-US" dirty="0">
              <a:latin typeface="Helvetica Neue" charset="0"/>
              <a:ea typeface="Helvetica Neue" charset="0"/>
              <a:cs typeface="Helvetica Neue" charset="0"/>
            </a:endParaRPr>
          </a:p>
        </p:txBody>
      </p:sp>
      <p:sp>
        <p:nvSpPr>
          <p:cNvPr id="3" name="Content Placeholder 2"/>
          <p:cNvSpPr>
            <a:spLocks noGrp="1"/>
          </p:cNvSpPr>
          <p:nvPr>
            <p:ph idx="1"/>
          </p:nvPr>
        </p:nvSpPr>
        <p:spPr>
          <a:xfrm>
            <a:off x="838199" y="1645745"/>
            <a:ext cx="10758055" cy="4357490"/>
          </a:xfrm>
        </p:spPr>
        <p:txBody>
          <a:bodyPr>
            <a:normAutofit/>
          </a:bodyPr>
          <a:lstStyle/>
          <a:p>
            <a:r>
              <a:rPr lang="en-US" altLang="zh-CN" dirty="0" smtClean="0">
                <a:latin typeface="Helvetica Neue" charset="0"/>
                <a:ea typeface="Helvetica Neue" charset="0"/>
                <a:cs typeface="Helvetica Neue" charset="0"/>
              </a:rPr>
              <a:t>Many</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network-side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operations</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are</a:t>
            </a:r>
            <a:r>
              <a:rPr lang="zh-CN" altLang="en-US" dirty="0" smtClean="0">
                <a:latin typeface="Helvetica Neue" charset="0"/>
                <a:ea typeface="Helvetica Neue" charset="0"/>
                <a:cs typeface="Helvetica Neue" charset="0"/>
              </a:rPr>
              <a:t> </a:t>
            </a:r>
            <a:r>
              <a:rPr lang="en-US" altLang="zh-CN" b="1" dirty="0" err="1" smtClean="0">
                <a:latin typeface="Helvetica Neue" charset="0"/>
                <a:ea typeface="Helvetica Neue" charset="0"/>
                <a:cs typeface="Helvetica Neue" charset="0"/>
              </a:rPr>
              <a:t>stateful</a:t>
            </a:r>
            <a:r>
              <a:rPr lang="zh-CN" altLang="en-US" b="1" dirty="0" smtClean="0">
                <a:latin typeface="Helvetica Neue" charset="0"/>
                <a:ea typeface="Helvetica Neue" charset="0"/>
                <a:cs typeface="Helvetica Neue" charset="0"/>
              </a:rPr>
              <a:t> </a:t>
            </a:r>
            <a:endParaRPr lang="en-US" altLang="zh-CN" b="1" dirty="0" smtClean="0">
              <a:latin typeface="Helvetica Neue" charset="0"/>
              <a:ea typeface="Helvetica Neue" charset="0"/>
              <a:cs typeface="Helvetica Neue" charset="0"/>
            </a:endParaRPr>
          </a:p>
        </p:txBody>
      </p:sp>
      <p:grpSp>
        <p:nvGrpSpPr>
          <p:cNvPr id="4" name="Group 3"/>
          <p:cNvGrpSpPr/>
          <p:nvPr/>
        </p:nvGrpSpPr>
        <p:grpSpPr>
          <a:xfrm>
            <a:off x="50887" y="6456477"/>
            <a:ext cx="4454270" cy="339720"/>
            <a:chOff x="50887" y="6456477"/>
            <a:chExt cx="4454270" cy="339720"/>
          </a:xfrm>
        </p:grpSpPr>
        <p:sp>
          <p:nvSpPr>
            <p:cNvPr id="40" name="圓角矩形 67"/>
            <p:cNvSpPr/>
            <p:nvPr/>
          </p:nvSpPr>
          <p:spPr>
            <a:xfrm>
              <a:off x="1661940" y="6456477"/>
              <a:ext cx="1232164" cy="339720"/>
            </a:xfrm>
            <a:prstGeom prst="roundRect">
              <a:avLst/>
            </a:prstGeom>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CN" sz="2000" dirty="0">
                  <a:solidFill>
                    <a:schemeClr val="bg1"/>
                  </a:solidFill>
                  <a:latin typeface="Calibri" pitchFamily="34" charset="0"/>
                  <a:cs typeface="Times New Roman" pitchFamily="18" charset="0"/>
                </a:rPr>
                <a:t>Analyzers</a:t>
              </a:r>
            </a:p>
          </p:txBody>
        </p:sp>
        <p:sp>
          <p:nvSpPr>
            <p:cNvPr id="41" name="圓角矩形 67"/>
            <p:cNvSpPr/>
            <p:nvPr/>
          </p:nvSpPr>
          <p:spPr>
            <a:xfrm>
              <a:off x="50887" y="6456477"/>
              <a:ext cx="1232164" cy="339720"/>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a:solidFill>
                    <a:schemeClr val="bg1"/>
                  </a:solidFill>
                  <a:latin typeface="Calibri" pitchFamily="34" charset="0"/>
                  <a:cs typeface="Times New Roman" pitchFamily="18" charset="0"/>
                </a:rPr>
                <a:t>Monitor</a:t>
              </a:r>
            </a:p>
          </p:txBody>
        </p:sp>
        <p:sp>
          <p:nvSpPr>
            <p:cNvPr id="42" name="圓角矩形 67"/>
            <p:cNvSpPr/>
            <p:nvPr/>
          </p:nvSpPr>
          <p:spPr>
            <a:xfrm>
              <a:off x="3272993" y="6456477"/>
              <a:ext cx="1232164" cy="339720"/>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a:solidFill>
                    <a:schemeClr val="bg1"/>
                  </a:solidFill>
                  <a:latin typeface="Calibri" pitchFamily="34" charset="0"/>
                  <a:cs typeface="Times New Roman" pitchFamily="18" charset="0"/>
                </a:rPr>
                <a:t>API</a:t>
              </a:r>
            </a:p>
          </p:txBody>
        </p:sp>
        <p:sp>
          <p:nvSpPr>
            <p:cNvPr id="43" name="Right Arrow 42"/>
            <p:cNvSpPr/>
            <p:nvPr/>
          </p:nvSpPr>
          <p:spPr>
            <a:xfrm>
              <a:off x="1334933" y="6482865"/>
              <a:ext cx="275125" cy="297452"/>
            </a:xfrm>
            <a:prstGeom prst="rightArrow">
              <a:avLst/>
            </a:prstGeom>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solidFill>
                  <a:schemeClr val="bg1"/>
                </a:solidFill>
                <a:latin typeface="Calibri" pitchFamily="34" charset="0"/>
                <a:cs typeface="Times New Roman" pitchFamily="18" charset="0"/>
              </a:endParaRPr>
            </a:p>
          </p:txBody>
        </p:sp>
        <p:sp>
          <p:nvSpPr>
            <p:cNvPr id="44" name="Right Arrow 43"/>
            <p:cNvSpPr/>
            <p:nvPr/>
          </p:nvSpPr>
          <p:spPr>
            <a:xfrm>
              <a:off x="2945986" y="6477593"/>
              <a:ext cx="275125" cy="297452"/>
            </a:xfrm>
            <a:prstGeom prst="rightArrow">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000">
                <a:solidFill>
                  <a:schemeClr val="bg1"/>
                </a:solidFill>
                <a:latin typeface="Calibri" pitchFamily="34" charset="0"/>
                <a:cs typeface="Times New Roman" pitchFamily="18" charset="0"/>
              </a:endParaRPr>
            </a:p>
          </p:txBody>
        </p:sp>
      </p:gr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9418" y="4693232"/>
            <a:ext cx="5564945" cy="1687040"/>
          </a:xfrm>
          <a:prstGeom prst="rect">
            <a:avLst/>
          </a:prstGeom>
        </p:spPr>
      </p:pic>
      <p:sp>
        <p:nvSpPr>
          <p:cNvPr id="23" name="Up-Down Arrow 22"/>
          <p:cNvSpPr/>
          <p:nvPr/>
        </p:nvSpPr>
        <p:spPr>
          <a:xfrm>
            <a:off x="8150854" y="4167718"/>
            <a:ext cx="348343" cy="576235"/>
          </a:xfrm>
          <a:prstGeom prst="upDownArrow">
            <a:avLst/>
          </a:prstGeom>
          <a:solidFill>
            <a:srgbClr val="4040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flipV="1">
            <a:off x="4237722" y="2928094"/>
            <a:ext cx="1395642" cy="7915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4502088" y="4199114"/>
            <a:ext cx="1131276" cy="240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4"/>
          <a:stretch>
            <a:fillRect/>
          </a:stretch>
        </p:blipFill>
        <p:spPr>
          <a:xfrm>
            <a:off x="5633364" y="2865614"/>
            <a:ext cx="5461000" cy="1333500"/>
          </a:xfrm>
          <a:prstGeom prst="rect">
            <a:avLst/>
          </a:prstGeom>
        </p:spPr>
      </p:pic>
      <p:pic>
        <p:nvPicPr>
          <p:cNvPr id="31" name="Picture 30"/>
          <p:cNvPicPr>
            <a:picLocks noChangeAspect="1"/>
          </p:cNvPicPr>
          <p:nvPr/>
        </p:nvPicPr>
        <p:blipFill>
          <a:blip r:embed="rId5"/>
          <a:stretch>
            <a:fillRect/>
          </a:stretch>
        </p:blipFill>
        <p:spPr>
          <a:xfrm>
            <a:off x="1283051" y="3201217"/>
            <a:ext cx="4013200" cy="1282700"/>
          </a:xfrm>
          <a:prstGeom prst="rect">
            <a:avLst/>
          </a:prstGeom>
        </p:spPr>
      </p:pic>
      <p:pic>
        <p:nvPicPr>
          <p:cNvPr id="32" name="Picture 31"/>
          <p:cNvPicPr>
            <a:picLocks noChangeAspect="1"/>
          </p:cNvPicPr>
          <p:nvPr/>
        </p:nvPicPr>
        <p:blipFill>
          <a:blip r:embed="rId6"/>
          <a:stretch>
            <a:fillRect/>
          </a:stretch>
        </p:blipFill>
        <p:spPr>
          <a:xfrm flipH="1">
            <a:off x="3116109" y="3751013"/>
            <a:ext cx="283996" cy="517829"/>
          </a:xfrm>
          <a:prstGeom prst="rect">
            <a:avLst/>
          </a:prstGeom>
        </p:spPr>
      </p:pic>
      <p:pic>
        <p:nvPicPr>
          <p:cNvPr id="33" name="Picture 32"/>
          <p:cNvPicPr>
            <a:picLocks noChangeAspect="1"/>
          </p:cNvPicPr>
          <p:nvPr/>
        </p:nvPicPr>
        <p:blipFill>
          <a:blip r:embed="rId7"/>
          <a:stretch>
            <a:fillRect/>
          </a:stretch>
        </p:blipFill>
        <p:spPr>
          <a:xfrm flipH="1">
            <a:off x="2063353" y="3753163"/>
            <a:ext cx="528731" cy="528731"/>
          </a:xfrm>
          <a:prstGeom prst="rect">
            <a:avLst/>
          </a:prstGeom>
        </p:spPr>
      </p:pic>
      <p:pic>
        <p:nvPicPr>
          <p:cNvPr id="34" name="Picture 6"/>
          <p:cNvPicPr>
            <a:picLocks noChangeAspect="1"/>
          </p:cNvPicPr>
          <p:nvPr/>
        </p:nvPicPr>
        <p:blipFill>
          <a:blip r:embed="rId7"/>
          <a:stretch>
            <a:fillRect/>
          </a:stretch>
        </p:blipFill>
        <p:spPr>
          <a:xfrm flipH="1">
            <a:off x="3025285" y="3190889"/>
            <a:ext cx="528731" cy="528731"/>
          </a:xfrm>
          <a:prstGeom prst="rect">
            <a:avLst/>
          </a:prstGeom>
        </p:spPr>
      </p:pic>
      <p:pic>
        <p:nvPicPr>
          <p:cNvPr id="35" name="Picture 6"/>
          <p:cNvPicPr>
            <a:picLocks noChangeAspect="1"/>
          </p:cNvPicPr>
          <p:nvPr/>
        </p:nvPicPr>
        <p:blipFill>
          <a:blip r:embed="rId7"/>
          <a:stretch>
            <a:fillRect/>
          </a:stretch>
        </p:blipFill>
        <p:spPr>
          <a:xfrm flipH="1">
            <a:off x="3973357" y="3719620"/>
            <a:ext cx="528731" cy="528731"/>
          </a:xfrm>
          <a:prstGeom prst="rect">
            <a:avLst/>
          </a:prstGeom>
        </p:spPr>
      </p:pic>
      <p:sp>
        <p:nvSpPr>
          <p:cNvPr id="36" name="TextBox 35"/>
          <p:cNvSpPr txBox="1"/>
          <p:nvPr/>
        </p:nvSpPr>
        <p:spPr>
          <a:xfrm>
            <a:off x="2762123" y="2902744"/>
            <a:ext cx="1257075"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BS</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3</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(3G)</a:t>
            </a:r>
            <a:r>
              <a:rPr lang="zh-CN" altLang="en-US" b="1" dirty="0" smtClean="0">
                <a:latin typeface="Helvetica Neue" charset="0"/>
                <a:ea typeface="Helvetica Neue" charset="0"/>
                <a:cs typeface="Helvetica Neue" charset="0"/>
              </a:rPr>
              <a:t> </a:t>
            </a:r>
            <a:endParaRPr lang="en-US" b="1" dirty="0">
              <a:latin typeface="Helvetica Neue" charset="0"/>
              <a:ea typeface="Helvetica Neue" charset="0"/>
              <a:cs typeface="Helvetica Neue" charset="0"/>
            </a:endParaRPr>
          </a:p>
        </p:txBody>
      </p:sp>
      <p:sp>
        <p:nvSpPr>
          <p:cNvPr id="37" name="TextBox 36"/>
          <p:cNvSpPr txBox="1"/>
          <p:nvPr/>
        </p:nvSpPr>
        <p:spPr>
          <a:xfrm>
            <a:off x="1699180" y="4397696"/>
            <a:ext cx="1257075"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BS</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2</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(4G)</a:t>
            </a:r>
            <a:r>
              <a:rPr lang="zh-CN" altLang="en-US" b="1" dirty="0" smtClean="0">
                <a:latin typeface="Helvetica Neue" charset="0"/>
                <a:ea typeface="Helvetica Neue" charset="0"/>
                <a:cs typeface="Helvetica Neue" charset="0"/>
              </a:rPr>
              <a:t> </a:t>
            </a:r>
            <a:endParaRPr lang="en-US" b="1" dirty="0">
              <a:latin typeface="Helvetica Neue" charset="0"/>
              <a:ea typeface="Helvetica Neue" charset="0"/>
              <a:cs typeface="Helvetica Neue" charset="0"/>
            </a:endParaRPr>
          </a:p>
        </p:txBody>
      </p:sp>
      <p:sp>
        <p:nvSpPr>
          <p:cNvPr id="38" name="TextBox 37"/>
          <p:cNvSpPr txBox="1"/>
          <p:nvPr/>
        </p:nvSpPr>
        <p:spPr>
          <a:xfrm>
            <a:off x="3609184" y="4397422"/>
            <a:ext cx="1257075"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BS</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1</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(4G)</a:t>
            </a:r>
            <a:r>
              <a:rPr lang="zh-CN" altLang="en-US" b="1" dirty="0" smtClean="0">
                <a:latin typeface="Helvetica Neue" charset="0"/>
                <a:ea typeface="Helvetica Neue" charset="0"/>
                <a:cs typeface="Helvetica Neue" charset="0"/>
              </a:rPr>
              <a:t> </a:t>
            </a:r>
            <a:endParaRPr lang="en-US" b="1" dirty="0">
              <a:latin typeface="Helvetica Neue" charset="0"/>
              <a:ea typeface="Helvetica Neue" charset="0"/>
              <a:cs typeface="Helvetica Neue" charset="0"/>
            </a:endParaRPr>
          </a:p>
        </p:txBody>
      </p:sp>
      <p:sp>
        <p:nvSpPr>
          <p:cNvPr id="5" name="Slide Number Placeholder 4"/>
          <p:cNvSpPr>
            <a:spLocks noGrp="1"/>
          </p:cNvSpPr>
          <p:nvPr>
            <p:ph type="sldNum" sz="quarter" idx="12"/>
          </p:nvPr>
        </p:nvSpPr>
        <p:spPr/>
        <p:txBody>
          <a:bodyPr/>
          <a:lstStyle/>
          <a:p>
            <a:fld id="{BF49A075-DFF4-2045-8324-40BF310EB4D7}" type="slidenum">
              <a:rPr lang="en-US" smtClean="0"/>
              <a:t>21</a:t>
            </a:fld>
            <a:endParaRPr lang="en-US"/>
          </a:p>
        </p:txBody>
      </p:sp>
    </p:spTree>
    <p:extLst>
      <p:ext uri="{BB962C8B-B14F-4D97-AF65-F5344CB8AC3E}">
        <p14:creationId xmlns:p14="http://schemas.microsoft.com/office/powerpoint/2010/main" val="114921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1999" cy="1325563"/>
          </a:xfrm>
        </p:spPr>
        <p:txBody>
          <a:bodyPr/>
          <a:lstStyle/>
          <a:p>
            <a:pPr algn="ctr"/>
            <a:r>
              <a:rPr lang="en-US" altLang="zh-CN" dirty="0" smtClean="0">
                <a:latin typeface="Helvetica Neue" charset="0"/>
                <a:ea typeface="Helvetica Neue" charset="0"/>
                <a:cs typeface="Helvetica Neue" charset="0"/>
              </a:rPr>
              <a:t>Observation:</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Operation</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Logic</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is</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Not</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Arbitrary</a:t>
            </a:r>
            <a:endParaRPr lang="en-US" dirty="0">
              <a:latin typeface="Helvetica Neue" charset="0"/>
              <a:ea typeface="Helvetica Neue" charset="0"/>
              <a:cs typeface="Helvetica Neue" charset="0"/>
            </a:endParaRPr>
          </a:p>
        </p:txBody>
      </p:sp>
      <p:sp>
        <p:nvSpPr>
          <p:cNvPr id="3" name="Content Placeholder 2"/>
          <p:cNvSpPr>
            <a:spLocks noGrp="1"/>
          </p:cNvSpPr>
          <p:nvPr>
            <p:ph idx="1"/>
          </p:nvPr>
        </p:nvSpPr>
        <p:spPr>
          <a:xfrm>
            <a:off x="838199" y="1645745"/>
            <a:ext cx="10758055" cy="4357490"/>
          </a:xfrm>
        </p:spPr>
        <p:txBody>
          <a:bodyPr>
            <a:normAutofit/>
          </a:bodyPr>
          <a:lstStyle/>
          <a:p>
            <a:r>
              <a:rPr lang="en-US" altLang="zh-CN" dirty="0" smtClean="0">
                <a:latin typeface="Helvetica Neue" charset="0"/>
                <a:ea typeface="Helvetica Neue" charset="0"/>
                <a:cs typeface="Helvetica Neue" charset="0"/>
              </a:rPr>
              <a:t>Many</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network-side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operations</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are</a:t>
            </a:r>
            <a:r>
              <a:rPr lang="zh-CN" altLang="en-US" dirty="0" smtClean="0">
                <a:latin typeface="Helvetica Neue" charset="0"/>
                <a:ea typeface="Helvetica Neue" charset="0"/>
                <a:cs typeface="Helvetica Neue" charset="0"/>
              </a:rPr>
              <a:t> </a:t>
            </a:r>
            <a:r>
              <a:rPr lang="en-US" altLang="zh-CN" b="1" dirty="0" err="1" smtClean="0">
                <a:latin typeface="Helvetica Neue" charset="0"/>
                <a:ea typeface="Helvetica Neue" charset="0"/>
                <a:cs typeface="Helvetica Neue" charset="0"/>
              </a:rPr>
              <a:t>stateful</a:t>
            </a:r>
            <a:r>
              <a:rPr lang="zh-CN" altLang="en-US" b="1"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and</a:t>
            </a:r>
            <a:r>
              <a:rPr lang="zh-CN" altLang="en-US"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interactive</a:t>
            </a:r>
          </a:p>
        </p:txBody>
      </p:sp>
      <p:grpSp>
        <p:nvGrpSpPr>
          <p:cNvPr id="4" name="Group 3"/>
          <p:cNvGrpSpPr/>
          <p:nvPr/>
        </p:nvGrpSpPr>
        <p:grpSpPr>
          <a:xfrm>
            <a:off x="50887" y="6456477"/>
            <a:ext cx="4454270" cy="339720"/>
            <a:chOff x="50887" y="6456477"/>
            <a:chExt cx="4454270" cy="339720"/>
          </a:xfrm>
        </p:grpSpPr>
        <p:sp>
          <p:nvSpPr>
            <p:cNvPr id="40" name="圓角矩形 67"/>
            <p:cNvSpPr/>
            <p:nvPr/>
          </p:nvSpPr>
          <p:spPr>
            <a:xfrm>
              <a:off x="1661940" y="6456477"/>
              <a:ext cx="1232164" cy="339720"/>
            </a:xfrm>
            <a:prstGeom prst="roundRect">
              <a:avLst/>
            </a:prstGeom>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CN" sz="2000" dirty="0">
                  <a:solidFill>
                    <a:schemeClr val="bg1"/>
                  </a:solidFill>
                  <a:latin typeface="Calibri" pitchFamily="34" charset="0"/>
                  <a:cs typeface="Times New Roman" pitchFamily="18" charset="0"/>
                </a:rPr>
                <a:t>Analyzers</a:t>
              </a:r>
            </a:p>
          </p:txBody>
        </p:sp>
        <p:sp>
          <p:nvSpPr>
            <p:cNvPr id="41" name="圓角矩形 67"/>
            <p:cNvSpPr/>
            <p:nvPr/>
          </p:nvSpPr>
          <p:spPr>
            <a:xfrm>
              <a:off x="50887" y="6456477"/>
              <a:ext cx="1232164" cy="339720"/>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a:solidFill>
                    <a:schemeClr val="bg1"/>
                  </a:solidFill>
                  <a:latin typeface="Calibri" pitchFamily="34" charset="0"/>
                  <a:cs typeface="Times New Roman" pitchFamily="18" charset="0"/>
                </a:rPr>
                <a:t>Monitor</a:t>
              </a:r>
            </a:p>
          </p:txBody>
        </p:sp>
        <p:sp>
          <p:nvSpPr>
            <p:cNvPr id="42" name="圓角矩形 67"/>
            <p:cNvSpPr/>
            <p:nvPr/>
          </p:nvSpPr>
          <p:spPr>
            <a:xfrm>
              <a:off x="3272993" y="6456477"/>
              <a:ext cx="1232164" cy="339720"/>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a:solidFill>
                    <a:schemeClr val="bg1"/>
                  </a:solidFill>
                  <a:latin typeface="Calibri" pitchFamily="34" charset="0"/>
                  <a:cs typeface="Times New Roman" pitchFamily="18" charset="0"/>
                </a:rPr>
                <a:t>API</a:t>
              </a:r>
            </a:p>
          </p:txBody>
        </p:sp>
        <p:sp>
          <p:nvSpPr>
            <p:cNvPr id="43" name="Right Arrow 42"/>
            <p:cNvSpPr/>
            <p:nvPr/>
          </p:nvSpPr>
          <p:spPr>
            <a:xfrm>
              <a:off x="1334933" y="6482865"/>
              <a:ext cx="275125" cy="297452"/>
            </a:xfrm>
            <a:prstGeom prst="rightArrow">
              <a:avLst/>
            </a:prstGeom>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solidFill>
                  <a:schemeClr val="bg1"/>
                </a:solidFill>
                <a:latin typeface="Calibri" pitchFamily="34" charset="0"/>
                <a:cs typeface="Times New Roman" pitchFamily="18" charset="0"/>
              </a:endParaRPr>
            </a:p>
          </p:txBody>
        </p:sp>
        <p:sp>
          <p:nvSpPr>
            <p:cNvPr id="44" name="Right Arrow 43"/>
            <p:cNvSpPr/>
            <p:nvPr/>
          </p:nvSpPr>
          <p:spPr>
            <a:xfrm>
              <a:off x="2945986" y="6477593"/>
              <a:ext cx="275125" cy="297452"/>
            </a:xfrm>
            <a:prstGeom prst="rightArrow">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000">
                <a:solidFill>
                  <a:schemeClr val="bg1"/>
                </a:solidFill>
                <a:latin typeface="Calibri" pitchFamily="34" charset="0"/>
                <a:cs typeface="Times New Roman" pitchFamily="18" charset="0"/>
              </a:endParaRPr>
            </a:p>
          </p:txBody>
        </p:sp>
      </p:gr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9418" y="4693232"/>
            <a:ext cx="5564945" cy="1687040"/>
          </a:xfrm>
          <a:prstGeom prst="rect">
            <a:avLst/>
          </a:prstGeom>
        </p:spPr>
      </p:pic>
      <p:pic>
        <p:nvPicPr>
          <p:cNvPr id="31" name="Picture 30"/>
          <p:cNvPicPr>
            <a:picLocks noChangeAspect="1"/>
          </p:cNvPicPr>
          <p:nvPr/>
        </p:nvPicPr>
        <p:blipFill>
          <a:blip r:embed="rId4"/>
          <a:stretch>
            <a:fillRect/>
          </a:stretch>
        </p:blipFill>
        <p:spPr>
          <a:xfrm>
            <a:off x="1283051" y="3201217"/>
            <a:ext cx="4013200" cy="1282700"/>
          </a:xfrm>
          <a:prstGeom prst="rect">
            <a:avLst/>
          </a:prstGeom>
        </p:spPr>
      </p:pic>
      <p:pic>
        <p:nvPicPr>
          <p:cNvPr id="32" name="Picture 31"/>
          <p:cNvPicPr>
            <a:picLocks noChangeAspect="1"/>
          </p:cNvPicPr>
          <p:nvPr/>
        </p:nvPicPr>
        <p:blipFill>
          <a:blip r:embed="rId5"/>
          <a:stretch>
            <a:fillRect/>
          </a:stretch>
        </p:blipFill>
        <p:spPr>
          <a:xfrm flipH="1">
            <a:off x="3116109" y="3751013"/>
            <a:ext cx="283996" cy="517829"/>
          </a:xfrm>
          <a:prstGeom prst="rect">
            <a:avLst/>
          </a:prstGeom>
        </p:spPr>
      </p:pic>
      <p:pic>
        <p:nvPicPr>
          <p:cNvPr id="33" name="Picture 32"/>
          <p:cNvPicPr>
            <a:picLocks noChangeAspect="1"/>
          </p:cNvPicPr>
          <p:nvPr/>
        </p:nvPicPr>
        <p:blipFill>
          <a:blip r:embed="rId6"/>
          <a:stretch>
            <a:fillRect/>
          </a:stretch>
        </p:blipFill>
        <p:spPr>
          <a:xfrm flipH="1">
            <a:off x="2063353" y="3753163"/>
            <a:ext cx="528731" cy="528731"/>
          </a:xfrm>
          <a:prstGeom prst="rect">
            <a:avLst/>
          </a:prstGeom>
        </p:spPr>
      </p:pic>
      <p:pic>
        <p:nvPicPr>
          <p:cNvPr id="34" name="Picture 6"/>
          <p:cNvPicPr>
            <a:picLocks noChangeAspect="1"/>
          </p:cNvPicPr>
          <p:nvPr/>
        </p:nvPicPr>
        <p:blipFill>
          <a:blip r:embed="rId6"/>
          <a:stretch>
            <a:fillRect/>
          </a:stretch>
        </p:blipFill>
        <p:spPr>
          <a:xfrm flipH="1">
            <a:off x="3025285" y="3190889"/>
            <a:ext cx="528731" cy="528731"/>
          </a:xfrm>
          <a:prstGeom prst="rect">
            <a:avLst/>
          </a:prstGeom>
        </p:spPr>
      </p:pic>
      <p:pic>
        <p:nvPicPr>
          <p:cNvPr id="35" name="Picture 6"/>
          <p:cNvPicPr>
            <a:picLocks noChangeAspect="1"/>
          </p:cNvPicPr>
          <p:nvPr/>
        </p:nvPicPr>
        <p:blipFill>
          <a:blip r:embed="rId6"/>
          <a:stretch>
            <a:fillRect/>
          </a:stretch>
        </p:blipFill>
        <p:spPr>
          <a:xfrm flipH="1">
            <a:off x="3973357" y="3719620"/>
            <a:ext cx="528731" cy="528731"/>
          </a:xfrm>
          <a:prstGeom prst="rect">
            <a:avLst/>
          </a:prstGeom>
        </p:spPr>
      </p:pic>
      <p:sp>
        <p:nvSpPr>
          <p:cNvPr id="36" name="TextBox 35"/>
          <p:cNvSpPr txBox="1"/>
          <p:nvPr/>
        </p:nvSpPr>
        <p:spPr>
          <a:xfrm>
            <a:off x="2762123" y="2902744"/>
            <a:ext cx="1257075"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BS</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3</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(3G)</a:t>
            </a:r>
            <a:r>
              <a:rPr lang="zh-CN" altLang="en-US" b="1" dirty="0" smtClean="0">
                <a:latin typeface="Helvetica Neue" charset="0"/>
                <a:ea typeface="Helvetica Neue" charset="0"/>
                <a:cs typeface="Helvetica Neue" charset="0"/>
              </a:rPr>
              <a:t> </a:t>
            </a:r>
            <a:endParaRPr lang="en-US" b="1" dirty="0">
              <a:latin typeface="Helvetica Neue" charset="0"/>
              <a:ea typeface="Helvetica Neue" charset="0"/>
              <a:cs typeface="Helvetica Neue" charset="0"/>
            </a:endParaRPr>
          </a:p>
        </p:txBody>
      </p:sp>
      <p:sp>
        <p:nvSpPr>
          <p:cNvPr id="37" name="TextBox 36"/>
          <p:cNvSpPr txBox="1"/>
          <p:nvPr/>
        </p:nvSpPr>
        <p:spPr>
          <a:xfrm>
            <a:off x="1699180" y="4397696"/>
            <a:ext cx="1257075"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BS</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2</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(4G)</a:t>
            </a:r>
            <a:r>
              <a:rPr lang="zh-CN" altLang="en-US" b="1" dirty="0" smtClean="0">
                <a:latin typeface="Helvetica Neue" charset="0"/>
                <a:ea typeface="Helvetica Neue" charset="0"/>
                <a:cs typeface="Helvetica Neue" charset="0"/>
              </a:rPr>
              <a:t> </a:t>
            </a:r>
            <a:endParaRPr lang="en-US" b="1" dirty="0">
              <a:latin typeface="Helvetica Neue" charset="0"/>
              <a:ea typeface="Helvetica Neue" charset="0"/>
              <a:cs typeface="Helvetica Neue" charset="0"/>
            </a:endParaRPr>
          </a:p>
        </p:txBody>
      </p:sp>
      <p:sp>
        <p:nvSpPr>
          <p:cNvPr id="38" name="TextBox 37"/>
          <p:cNvSpPr txBox="1"/>
          <p:nvPr/>
        </p:nvSpPr>
        <p:spPr>
          <a:xfrm>
            <a:off x="3609184" y="4397422"/>
            <a:ext cx="1257075"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BS</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1</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(4G)</a:t>
            </a:r>
            <a:r>
              <a:rPr lang="zh-CN" altLang="en-US" b="1" dirty="0" smtClean="0">
                <a:latin typeface="Helvetica Neue" charset="0"/>
                <a:ea typeface="Helvetica Neue" charset="0"/>
                <a:cs typeface="Helvetica Neue" charset="0"/>
              </a:rPr>
              <a:t> </a:t>
            </a:r>
            <a:endParaRPr lang="en-US" b="1" dirty="0">
              <a:latin typeface="Helvetica Neue" charset="0"/>
              <a:ea typeface="Helvetica Neue" charset="0"/>
              <a:cs typeface="Helvetica Neue" charset="0"/>
            </a:endParaRPr>
          </a:p>
        </p:txBody>
      </p:sp>
      <p:cxnSp>
        <p:nvCxnSpPr>
          <p:cNvPr id="24" name="直接连接符 53"/>
          <p:cNvCxnSpPr/>
          <p:nvPr/>
        </p:nvCxnSpPr>
        <p:spPr>
          <a:xfrm flipH="1">
            <a:off x="7144765" y="4084096"/>
            <a:ext cx="3367154" cy="0"/>
          </a:xfrm>
          <a:prstGeom prst="line">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直接连接符 61"/>
          <p:cNvCxnSpPr/>
          <p:nvPr/>
        </p:nvCxnSpPr>
        <p:spPr>
          <a:xfrm flipH="1">
            <a:off x="7141341" y="3691714"/>
            <a:ext cx="3367153" cy="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TextBox 83"/>
          <p:cNvSpPr txBox="1"/>
          <p:nvPr/>
        </p:nvSpPr>
        <p:spPr>
          <a:xfrm>
            <a:off x="7114752" y="3439535"/>
            <a:ext cx="3520692" cy="480131"/>
          </a:xfrm>
          <a:prstGeom prst="rect">
            <a:avLst/>
          </a:prstGeom>
          <a:noFill/>
          <a:ln>
            <a:noFill/>
            <a:prstDash val="dash"/>
          </a:ln>
        </p:spPr>
        <p:txBody>
          <a:bodyPr wrap="square" rtlCol="0">
            <a:spAutoFit/>
          </a:bodyPr>
          <a:lstStyle/>
          <a:p>
            <a:pPr algn="ctr">
              <a:lnSpc>
                <a:spcPct val="70000"/>
              </a:lnSpc>
            </a:pPr>
            <a:r>
              <a:rPr lang="en-US" altLang="zh-CN" b="1" dirty="0" err="1" smtClean="0">
                <a:latin typeface="Helvetica Neue" charset="0"/>
                <a:ea typeface="Helvetica Neue" charset="0"/>
                <a:cs typeface="Helvetica Neue" charset="0"/>
              </a:rPr>
              <a:t>Meas</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Control:</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Monitor</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4G</a:t>
            </a:r>
          </a:p>
          <a:p>
            <a:pPr algn="ctr">
              <a:lnSpc>
                <a:spcPct val="70000"/>
              </a:lnSpc>
            </a:pPr>
            <a:endParaRPr lang="en-US" altLang="zh-CN" b="1" dirty="0" smtClean="0">
              <a:latin typeface="Helvetica Neue" charset="0"/>
              <a:ea typeface="Helvetica Neue" charset="0"/>
              <a:cs typeface="Helvetica Neue" charset="0"/>
            </a:endParaRPr>
          </a:p>
        </p:txBody>
      </p:sp>
      <p:cxnSp>
        <p:nvCxnSpPr>
          <p:cNvPr id="27" name="直接连接符 109"/>
          <p:cNvCxnSpPr/>
          <p:nvPr/>
        </p:nvCxnSpPr>
        <p:spPr>
          <a:xfrm>
            <a:off x="7141340" y="3032689"/>
            <a:ext cx="0" cy="1660543"/>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a:blip r:embed="rId6"/>
          <a:stretch>
            <a:fillRect/>
          </a:stretch>
        </p:blipFill>
        <p:spPr>
          <a:xfrm flipH="1">
            <a:off x="10098382" y="2603165"/>
            <a:ext cx="852202" cy="852202"/>
          </a:xfrm>
          <a:prstGeom prst="rect">
            <a:avLst/>
          </a:prstGeom>
        </p:spPr>
      </p:pic>
      <p:sp>
        <p:nvSpPr>
          <p:cNvPr id="45" name="TextBox 83"/>
          <p:cNvSpPr txBox="1"/>
          <p:nvPr/>
        </p:nvSpPr>
        <p:spPr>
          <a:xfrm>
            <a:off x="7064571" y="3806841"/>
            <a:ext cx="3520692" cy="288156"/>
          </a:xfrm>
          <a:prstGeom prst="rect">
            <a:avLst/>
          </a:prstGeom>
          <a:noFill/>
          <a:ln>
            <a:noFill/>
            <a:prstDash val="dash"/>
          </a:ln>
        </p:spPr>
        <p:txBody>
          <a:bodyPr wrap="square" rtlCol="0">
            <a:spAutoFit/>
          </a:bodyPr>
          <a:lstStyle/>
          <a:p>
            <a:pPr algn="ctr">
              <a:lnSpc>
                <a:spcPct val="70000"/>
              </a:lnSpc>
            </a:pPr>
            <a:r>
              <a:rPr lang="en-US" altLang="zh-CN" b="1" dirty="0" err="1" smtClean="0">
                <a:latin typeface="Helvetica Neue" charset="0"/>
                <a:ea typeface="Helvetica Neue" charset="0"/>
                <a:cs typeface="Helvetica Neue" charset="0"/>
              </a:rPr>
              <a:t>Meas</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Report:</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RSS</a:t>
            </a:r>
            <a:r>
              <a:rPr lang="en-US" altLang="zh-CN" b="1" baseline="-25000" dirty="0" smtClean="0">
                <a:latin typeface="Helvetica Neue" charset="0"/>
                <a:ea typeface="Helvetica Neue" charset="0"/>
                <a:cs typeface="Helvetica Neue" charset="0"/>
              </a:rPr>
              <a:t>2</a:t>
            </a:r>
            <a:r>
              <a:rPr lang="en-US" altLang="zh-CN" b="1" dirty="0" smtClean="0">
                <a:latin typeface="Helvetica Neue" charset="0"/>
                <a:ea typeface="Helvetica Neue" charset="0"/>
                <a:cs typeface="Helvetica Neue" charset="0"/>
              </a:rPr>
              <a:t>&gt;</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RSS</a:t>
            </a:r>
            <a:r>
              <a:rPr lang="en-US" altLang="zh-CN" b="1" baseline="-25000" dirty="0" smtClean="0">
                <a:latin typeface="Helvetica Neue" charset="0"/>
                <a:ea typeface="Helvetica Neue" charset="0"/>
                <a:cs typeface="Helvetica Neue" charset="0"/>
              </a:rPr>
              <a:t>1</a:t>
            </a:r>
            <a:r>
              <a:rPr lang="en-US" altLang="zh-CN" b="1" dirty="0" smtClean="0">
                <a:latin typeface="Helvetica Neue" charset="0"/>
                <a:ea typeface="Helvetica Neue" charset="0"/>
                <a:cs typeface="Helvetica Neue" charset="0"/>
              </a:rPr>
              <a:t>+3</a:t>
            </a:r>
            <a:endParaRPr lang="en-US" b="1" baseline="-25000" dirty="0">
              <a:latin typeface="Helvetica Neue" charset="0"/>
              <a:ea typeface="Helvetica Neue" charset="0"/>
              <a:cs typeface="Helvetica Neue" charset="0"/>
            </a:endParaRPr>
          </a:p>
        </p:txBody>
      </p:sp>
      <p:pic>
        <p:nvPicPr>
          <p:cNvPr id="46" name="Picture 45"/>
          <p:cNvPicPr>
            <a:picLocks noChangeAspect="1"/>
          </p:cNvPicPr>
          <p:nvPr/>
        </p:nvPicPr>
        <p:blipFill>
          <a:blip r:embed="rId5"/>
          <a:stretch>
            <a:fillRect/>
          </a:stretch>
        </p:blipFill>
        <p:spPr>
          <a:xfrm flipH="1">
            <a:off x="6922092" y="2648141"/>
            <a:ext cx="445776" cy="812812"/>
          </a:xfrm>
          <a:prstGeom prst="rect">
            <a:avLst/>
          </a:prstGeom>
        </p:spPr>
      </p:pic>
      <p:cxnSp>
        <p:nvCxnSpPr>
          <p:cNvPr id="47" name="直接连接符 61"/>
          <p:cNvCxnSpPr/>
          <p:nvPr/>
        </p:nvCxnSpPr>
        <p:spPr>
          <a:xfrm flipH="1">
            <a:off x="7141341" y="4454705"/>
            <a:ext cx="3367153" cy="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8" name="TextBox 83"/>
          <p:cNvSpPr txBox="1"/>
          <p:nvPr/>
        </p:nvSpPr>
        <p:spPr>
          <a:xfrm>
            <a:off x="7114752" y="4195761"/>
            <a:ext cx="3520692" cy="288156"/>
          </a:xfrm>
          <a:prstGeom prst="rect">
            <a:avLst/>
          </a:prstGeom>
          <a:noFill/>
          <a:ln>
            <a:noFill/>
            <a:prstDash val="dash"/>
          </a:ln>
        </p:spPr>
        <p:txBody>
          <a:bodyPr wrap="square" rtlCol="0">
            <a:spAutoFit/>
          </a:bodyPr>
          <a:lstStyle/>
          <a:p>
            <a:pPr algn="ctr">
              <a:lnSpc>
                <a:spcPct val="70000"/>
              </a:lnSpc>
            </a:pPr>
            <a:r>
              <a:rPr lang="en-US" altLang="zh-CN" b="1" dirty="0" smtClean="0">
                <a:latin typeface="Helvetica Neue" charset="0"/>
                <a:ea typeface="Helvetica Neue" charset="0"/>
                <a:cs typeface="Helvetica Neue" charset="0"/>
              </a:rPr>
              <a:t>Handoff</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command:</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to</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BS2</a:t>
            </a:r>
            <a:endParaRPr lang="en-US" b="1" dirty="0">
              <a:latin typeface="Helvetica Neue" charset="0"/>
              <a:ea typeface="Helvetica Neue" charset="0"/>
              <a:cs typeface="Helvetica Neue" charset="0"/>
            </a:endParaRPr>
          </a:p>
        </p:txBody>
      </p:sp>
      <p:sp>
        <p:nvSpPr>
          <p:cNvPr id="49" name="TextBox 48"/>
          <p:cNvSpPr txBox="1"/>
          <p:nvPr/>
        </p:nvSpPr>
        <p:spPr>
          <a:xfrm>
            <a:off x="10712213" y="3086035"/>
            <a:ext cx="1257075"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BS</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1</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(4G)</a:t>
            </a:r>
            <a:r>
              <a:rPr lang="zh-CN" altLang="en-US" b="1" dirty="0" smtClean="0">
                <a:latin typeface="Helvetica Neue" charset="0"/>
                <a:ea typeface="Helvetica Neue" charset="0"/>
                <a:cs typeface="Helvetica Neue" charset="0"/>
              </a:rPr>
              <a:t> </a:t>
            </a:r>
            <a:endParaRPr lang="en-US" b="1" dirty="0">
              <a:latin typeface="Helvetica Neue" charset="0"/>
              <a:ea typeface="Helvetica Neue" charset="0"/>
              <a:cs typeface="Helvetica Neue" charset="0"/>
            </a:endParaRPr>
          </a:p>
        </p:txBody>
      </p:sp>
      <p:cxnSp>
        <p:nvCxnSpPr>
          <p:cNvPr id="50" name="直接连接符 109"/>
          <p:cNvCxnSpPr/>
          <p:nvPr/>
        </p:nvCxnSpPr>
        <p:spPr>
          <a:xfrm>
            <a:off x="10524483" y="3313974"/>
            <a:ext cx="0" cy="1452780"/>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BF49A075-DFF4-2045-8324-40BF310EB4D7}" type="slidenum">
              <a:rPr lang="en-US" smtClean="0"/>
              <a:t>22</a:t>
            </a:fld>
            <a:endParaRPr lang="en-US"/>
          </a:p>
        </p:txBody>
      </p:sp>
      <p:sp>
        <p:nvSpPr>
          <p:cNvPr id="7" name="Rounded Rectangle 6"/>
          <p:cNvSpPr/>
          <p:nvPr/>
        </p:nvSpPr>
        <p:spPr>
          <a:xfrm>
            <a:off x="932694" y="2109230"/>
            <a:ext cx="10326610" cy="647672"/>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Helvetica Neue" charset="0"/>
                <a:ea typeface="Helvetica Neue" charset="0"/>
                <a:cs typeface="Helvetica Neue" charset="0"/>
              </a:rPr>
              <a:t>Solution</a:t>
            </a:r>
            <a:r>
              <a:rPr lang="en-US" altLang="zh-CN" sz="4000" dirty="0">
                <a:latin typeface="Helvetica Neue" charset="0"/>
                <a:ea typeface="Helvetica Neue" charset="0"/>
                <a:cs typeface="Helvetica Neue" charset="0"/>
              </a:rPr>
              <a:t>:</a:t>
            </a:r>
            <a:r>
              <a:rPr lang="zh-CN" altLang="en-US" sz="4000" dirty="0">
                <a:latin typeface="Helvetica Neue" charset="0"/>
                <a:ea typeface="Helvetica Neue" charset="0"/>
                <a:cs typeface="Helvetica Neue" charset="0"/>
              </a:rPr>
              <a:t> </a:t>
            </a:r>
            <a:r>
              <a:rPr lang="en-US" altLang="zh-CN" sz="4000" b="1" dirty="0">
                <a:solidFill>
                  <a:srgbClr val="FFFF00"/>
                </a:solidFill>
                <a:latin typeface="Helvetica Neue" charset="0"/>
                <a:ea typeface="Helvetica Neue" charset="0"/>
                <a:cs typeface="Helvetica Neue" charset="0"/>
              </a:rPr>
              <a:t>Online</a:t>
            </a:r>
            <a:r>
              <a:rPr lang="zh-CN" altLang="en-US" sz="4000" b="1" dirty="0">
                <a:solidFill>
                  <a:srgbClr val="FFFF00"/>
                </a:solidFill>
                <a:latin typeface="Helvetica Neue" charset="0"/>
                <a:ea typeface="Helvetica Neue" charset="0"/>
                <a:cs typeface="Helvetica Neue" charset="0"/>
              </a:rPr>
              <a:t> </a:t>
            </a:r>
            <a:r>
              <a:rPr lang="en-US" altLang="zh-CN" sz="4000" b="1" dirty="0">
                <a:solidFill>
                  <a:srgbClr val="FFFF00"/>
                </a:solidFill>
                <a:latin typeface="Helvetica Neue" charset="0"/>
                <a:ea typeface="Helvetica Neue" charset="0"/>
                <a:cs typeface="Helvetica Neue" charset="0"/>
              </a:rPr>
              <a:t>state</a:t>
            </a:r>
            <a:r>
              <a:rPr lang="zh-CN" altLang="en-US" sz="4000" b="1" dirty="0">
                <a:solidFill>
                  <a:srgbClr val="FFFF00"/>
                </a:solidFill>
                <a:latin typeface="Helvetica Neue" charset="0"/>
                <a:ea typeface="Helvetica Neue" charset="0"/>
                <a:cs typeface="Helvetica Neue" charset="0"/>
              </a:rPr>
              <a:t> </a:t>
            </a:r>
            <a:r>
              <a:rPr lang="en-US" altLang="zh-CN" sz="4000" b="1" dirty="0">
                <a:solidFill>
                  <a:srgbClr val="FFFF00"/>
                </a:solidFill>
                <a:latin typeface="Helvetica Neue" charset="0"/>
                <a:ea typeface="Helvetica Neue" charset="0"/>
                <a:cs typeface="Helvetica Neue" charset="0"/>
              </a:rPr>
              <a:t>machine</a:t>
            </a:r>
            <a:r>
              <a:rPr lang="zh-CN" altLang="en-US" sz="4000" b="1" dirty="0">
                <a:solidFill>
                  <a:srgbClr val="FFFF00"/>
                </a:solidFill>
                <a:latin typeface="Helvetica Neue" charset="0"/>
                <a:ea typeface="Helvetica Neue" charset="0"/>
                <a:cs typeface="Helvetica Neue" charset="0"/>
              </a:rPr>
              <a:t> </a:t>
            </a:r>
            <a:r>
              <a:rPr lang="en-US" altLang="zh-CN" sz="4000" b="1" dirty="0">
                <a:solidFill>
                  <a:srgbClr val="FFFF00"/>
                </a:solidFill>
                <a:latin typeface="Helvetica Neue" charset="0"/>
                <a:ea typeface="Helvetica Neue" charset="0"/>
                <a:cs typeface="Helvetica Neue" charset="0"/>
              </a:rPr>
              <a:t>inference</a:t>
            </a:r>
            <a:r>
              <a:rPr lang="zh-CN" altLang="en-US" sz="4000" b="1" dirty="0">
                <a:solidFill>
                  <a:srgbClr val="FFFF00"/>
                </a:solidFill>
                <a:latin typeface="Helvetica Neue" charset="0"/>
                <a:ea typeface="Helvetica Neue" charset="0"/>
                <a:cs typeface="Helvetica Neue" charset="0"/>
              </a:rPr>
              <a:t> </a:t>
            </a:r>
            <a:endParaRPr lang="en-US" sz="4000" b="1" dirty="0">
              <a:solidFill>
                <a:srgbClr val="FFFF00"/>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02302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1999" cy="1325563"/>
          </a:xfrm>
        </p:spPr>
        <p:txBody>
          <a:bodyPr/>
          <a:lstStyle/>
          <a:p>
            <a:pPr algn="ctr"/>
            <a:r>
              <a:rPr lang="en-US" altLang="zh-CN" dirty="0" smtClean="0">
                <a:latin typeface="Helvetica Neue" charset="0"/>
                <a:ea typeface="Helvetica Neue" charset="0"/>
                <a:cs typeface="Helvetica Neue" charset="0"/>
              </a:rPr>
              <a:t>State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Machine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Inference: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Partial</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Recovery</a:t>
            </a:r>
            <a:endParaRPr lang="en-US" dirty="0">
              <a:latin typeface="Helvetica Neue" charset="0"/>
              <a:ea typeface="Helvetica Neue" charset="0"/>
              <a:cs typeface="Helvetica Neue" charset="0"/>
            </a:endParaRPr>
          </a:p>
        </p:txBody>
      </p:sp>
      <p:sp>
        <p:nvSpPr>
          <p:cNvPr id="3" name="Content Placeholder 2"/>
          <p:cNvSpPr>
            <a:spLocks noGrp="1"/>
          </p:cNvSpPr>
          <p:nvPr>
            <p:ph idx="1"/>
          </p:nvPr>
        </p:nvSpPr>
        <p:spPr>
          <a:xfrm>
            <a:off x="838200" y="1645745"/>
            <a:ext cx="10515600" cy="4357490"/>
          </a:xfrm>
        </p:spPr>
        <p:txBody>
          <a:bodyPr>
            <a:normAutofit/>
          </a:bodyPr>
          <a:lstStyle/>
          <a:p>
            <a:r>
              <a:rPr lang="en-US" altLang="zh-CN" dirty="0" smtClean="0">
                <a:latin typeface="Helvetica Neue" charset="0"/>
                <a:ea typeface="Helvetica Neue" charset="0"/>
                <a:cs typeface="Helvetica Neue" charset="0"/>
              </a:rPr>
              <a:t>Runtime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sample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sequence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1</a:t>
            </a:r>
            <a:endParaRPr lang="en-US" dirty="0" smtClean="0">
              <a:latin typeface="Helvetica Neue" charset="0"/>
              <a:ea typeface="Helvetica Neue" charset="0"/>
              <a:cs typeface="Helvetica Neue" charset="0"/>
            </a:endParaRPr>
          </a:p>
        </p:txBody>
      </p:sp>
      <p:grpSp>
        <p:nvGrpSpPr>
          <p:cNvPr id="4" name="Group 3"/>
          <p:cNvGrpSpPr/>
          <p:nvPr/>
        </p:nvGrpSpPr>
        <p:grpSpPr>
          <a:xfrm>
            <a:off x="50887" y="6456477"/>
            <a:ext cx="4454270" cy="339720"/>
            <a:chOff x="50887" y="6456477"/>
            <a:chExt cx="4454270" cy="339720"/>
          </a:xfrm>
        </p:grpSpPr>
        <p:sp>
          <p:nvSpPr>
            <p:cNvPr id="40" name="圓角矩形 67"/>
            <p:cNvSpPr/>
            <p:nvPr/>
          </p:nvSpPr>
          <p:spPr>
            <a:xfrm>
              <a:off x="1661940" y="6456477"/>
              <a:ext cx="1232164" cy="339720"/>
            </a:xfrm>
            <a:prstGeom prst="roundRect">
              <a:avLst/>
            </a:prstGeom>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CN" sz="2000" dirty="0">
                  <a:solidFill>
                    <a:schemeClr val="bg1"/>
                  </a:solidFill>
                  <a:latin typeface="Calibri" pitchFamily="34" charset="0"/>
                  <a:cs typeface="Times New Roman" pitchFamily="18" charset="0"/>
                </a:rPr>
                <a:t>Analyzers</a:t>
              </a:r>
            </a:p>
          </p:txBody>
        </p:sp>
        <p:sp>
          <p:nvSpPr>
            <p:cNvPr id="41" name="圓角矩形 67"/>
            <p:cNvSpPr/>
            <p:nvPr/>
          </p:nvSpPr>
          <p:spPr>
            <a:xfrm>
              <a:off x="50887" y="6456477"/>
              <a:ext cx="1232164" cy="339720"/>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a:solidFill>
                    <a:schemeClr val="bg1"/>
                  </a:solidFill>
                  <a:latin typeface="Calibri" pitchFamily="34" charset="0"/>
                  <a:cs typeface="Times New Roman" pitchFamily="18" charset="0"/>
                </a:rPr>
                <a:t>Monitor</a:t>
              </a:r>
            </a:p>
          </p:txBody>
        </p:sp>
        <p:sp>
          <p:nvSpPr>
            <p:cNvPr id="42" name="圓角矩形 67"/>
            <p:cNvSpPr/>
            <p:nvPr/>
          </p:nvSpPr>
          <p:spPr>
            <a:xfrm>
              <a:off x="3272993" y="6456477"/>
              <a:ext cx="1232164" cy="339720"/>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a:solidFill>
                    <a:schemeClr val="bg1"/>
                  </a:solidFill>
                  <a:latin typeface="Calibri" pitchFamily="34" charset="0"/>
                  <a:cs typeface="Times New Roman" pitchFamily="18" charset="0"/>
                </a:rPr>
                <a:t>API</a:t>
              </a:r>
            </a:p>
          </p:txBody>
        </p:sp>
        <p:sp>
          <p:nvSpPr>
            <p:cNvPr id="43" name="Right Arrow 42"/>
            <p:cNvSpPr/>
            <p:nvPr/>
          </p:nvSpPr>
          <p:spPr>
            <a:xfrm>
              <a:off x="1334933" y="6482865"/>
              <a:ext cx="275125" cy="297452"/>
            </a:xfrm>
            <a:prstGeom prst="rightArrow">
              <a:avLst/>
            </a:prstGeom>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solidFill>
                  <a:schemeClr val="bg1"/>
                </a:solidFill>
                <a:latin typeface="Calibri" pitchFamily="34" charset="0"/>
                <a:cs typeface="Times New Roman" pitchFamily="18" charset="0"/>
              </a:endParaRPr>
            </a:p>
          </p:txBody>
        </p:sp>
        <p:sp>
          <p:nvSpPr>
            <p:cNvPr id="44" name="Right Arrow 43"/>
            <p:cNvSpPr/>
            <p:nvPr/>
          </p:nvSpPr>
          <p:spPr>
            <a:xfrm>
              <a:off x="2945986" y="6477593"/>
              <a:ext cx="275125" cy="297452"/>
            </a:xfrm>
            <a:prstGeom prst="rightArrow">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000">
                <a:solidFill>
                  <a:schemeClr val="bg1"/>
                </a:solidFill>
                <a:latin typeface="Calibri" pitchFamily="34" charset="0"/>
                <a:cs typeface="Times New Roman" pitchFamily="18" charset="0"/>
              </a:endParaRPr>
            </a:p>
          </p:txBody>
        </p:sp>
      </p:grpSp>
      <p:cxnSp>
        <p:nvCxnSpPr>
          <p:cNvPr id="24" name="直接连接符 53"/>
          <p:cNvCxnSpPr/>
          <p:nvPr/>
        </p:nvCxnSpPr>
        <p:spPr>
          <a:xfrm flipH="1">
            <a:off x="7141340" y="3385311"/>
            <a:ext cx="3367154" cy="0"/>
          </a:xfrm>
          <a:prstGeom prst="line">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直接连接符 61"/>
          <p:cNvCxnSpPr/>
          <p:nvPr/>
        </p:nvCxnSpPr>
        <p:spPr>
          <a:xfrm flipH="1">
            <a:off x="7141341" y="2986079"/>
            <a:ext cx="3367153" cy="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TextBox 83"/>
          <p:cNvSpPr txBox="1"/>
          <p:nvPr/>
        </p:nvSpPr>
        <p:spPr>
          <a:xfrm>
            <a:off x="7114752" y="2733900"/>
            <a:ext cx="3520692" cy="480131"/>
          </a:xfrm>
          <a:prstGeom prst="rect">
            <a:avLst/>
          </a:prstGeom>
          <a:noFill/>
          <a:ln>
            <a:noFill/>
            <a:prstDash val="dash"/>
          </a:ln>
        </p:spPr>
        <p:txBody>
          <a:bodyPr wrap="square" rtlCol="0">
            <a:spAutoFit/>
          </a:bodyPr>
          <a:lstStyle/>
          <a:p>
            <a:pPr algn="ctr">
              <a:lnSpc>
                <a:spcPct val="70000"/>
              </a:lnSpc>
            </a:pPr>
            <a:r>
              <a:rPr lang="en-US" altLang="zh-CN" b="1" dirty="0" err="1" smtClean="0">
                <a:latin typeface="Helvetica Neue" charset="0"/>
                <a:ea typeface="Helvetica Neue" charset="0"/>
                <a:cs typeface="Helvetica Neue" charset="0"/>
              </a:rPr>
              <a:t>Meas</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Control:</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Monitor</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4G</a:t>
            </a:r>
          </a:p>
          <a:p>
            <a:pPr algn="ctr">
              <a:lnSpc>
                <a:spcPct val="70000"/>
              </a:lnSpc>
            </a:pPr>
            <a:endParaRPr lang="en-US" altLang="zh-CN" b="1" dirty="0" smtClean="0">
              <a:latin typeface="Helvetica Neue" charset="0"/>
              <a:ea typeface="Helvetica Neue" charset="0"/>
              <a:cs typeface="Helvetica Neue" charset="0"/>
            </a:endParaRPr>
          </a:p>
        </p:txBody>
      </p:sp>
      <p:cxnSp>
        <p:nvCxnSpPr>
          <p:cNvPr id="27" name="直接连接符 109"/>
          <p:cNvCxnSpPr/>
          <p:nvPr/>
        </p:nvCxnSpPr>
        <p:spPr>
          <a:xfrm>
            <a:off x="7141340" y="2327054"/>
            <a:ext cx="0" cy="2218157"/>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3"/>
          <a:stretch>
            <a:fillRect/>
          </a:stretch>
        </p:blipFill>
        <p:spPr>
          <a:xfrm flipH="1">
            <a:off x="10098382" y="1897530"/>
            <a:ext cx="852202" cy="852202"/>
          </a:xfrm>
          <a:prstGeom prst="rect">
            <a:avLst/>
          </a:prstGeom>
        </p:spPr>
      </p:pic>
      <p:sp>
        <p:nvSpPr>
          <p:cNvPr id="30" name="TextBox 83"/>
          <p:cNvSpPr txBox="1"/>
          <p:nvPr/>
        </p:nvSpPr>
        <p:spPr>
          <a:xfrm>
            <a:off x="7064571" y="3101206"/>
            <a:ext cx="3520692" cy="288156"/>
          </a:xfrm>
          <a:prstGeom prst="rect">
            <a:avLst/>
          </a:prstGeom>
          <a:noFill/>
          <a:ln>
            <a:noFill/>
            <a:prstDash val="dash"/>
          </a:ln>
        </p:spPr>
        <p:txBody>
          <a:bodyPr wrap="square" rtlCol="0">
            <a:spAutoFit/>
          </a:bodyPr>
          <a:lstStyle/>
          <a:p>
            <a:pPr algn="ctr">
              <a:lnSpc>
                <a:spcPct val="70000"/>
              </a:lnSpc>
            </a:pPr>
            <a:r>
              <a:rPr lang="en-US" altLang="zh-CN" b="1" dirty="0" err="1" smtClean="0">
                <a:latin typeface="Helvetica Neue" charset="0"/>
                <a:ea typeface="Helvetica Neue" charset="0"/>
                <a:cs typeface="Helvetica Neue" charset="0"/>
              </a:rPr>
              <a:t>Meas</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Report:</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RSS</a:t>
            </a:r>
            <a:r>
              <a:rPr lang="en-US" altLang="zh-CN" b="1" baseline="-25000" dirty="0" smtClean="0">
                <a:latin typeface="Helvetica Neue" charset="0"/>
                <a:ea typeface="Helvetica Neue" charset="0"/>
                <a:cs typeface="Helvetica Neue" charset="0"/>
              </a:rPr>
              <a:t>2</a:t>
            </a:r>
            <a:r>
              <a:rPr lang="en-US" altLang="zh-CN" b="1" dirty="0" smtClean="0">
                <a:latin typeface="Helvetica Neue" charset="0"/>
                <a:ea typeface="Helvetica Neue" charset="0"/>
                <a:cs typeface="Helvetica Neue" charset="0"/>
              </a:rPr>
              <a:t>&gt;</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RSS</a:t>
            </a:r>
            <a:r>
              <a:rPr lang="en-US" altLang="zh-CN" b="1" baseline="-25000" dirty="0" smtClean="0">
                <a:latin typeface="Helvetica Neue" charset="0"/>
                <a:ea typeface="Helvetica Neue" charset="0"/>
                <a:cs typeface="Helvetica Neue" charset="0"/>
              </a:rPr>
              <a:t>1</a:t>
            </a:r>
            <a:r>
              <a:rPr lang="en-US" altLang="zh-CN" b="1" dirty="0" smtClean="0">
                <a:latin typeface="Helvetica Neue" charset="0"/>
                <a:ea typeface="Helvetica Neue" charset="0"/>
                <a:cs typeface="Helvetica Neue" charset="0"/>
              </a:rPr>
              <a:t>+3</a:t>
            </a:r>
            <a:endParaRPr lang="en-US" b="1" baseline="-25000" dirty="0">
              <a:latin typeface="Helvetica Neue" charset="0"/>
              <a:ea typeface="Helvetica Neue" charset="0"/>
              <a:cs typeface="Helvetica Neue" charset="0"/>
            </a:endParaRPr>
          </a:p>
        </p:txBody>
      </p:sp>
      <p:pic>
        <p:nvPicPr>
          <p:cNvPr id="31" name="Picture 30"/>
          <p:cNvPicPr>
            <a:picLocks noChangeAspect="1"/>
          </p:cNvPicPr>
          <p:nvPr/>
        </p:nvPicPr>
        <p:blipFill>
          <a:blip r:embed="rId4"/>
          <a:stretch>
            <a:fillRect/>
          </a:stretch>
        </p:blipFill>
        <p:spPr>
          <a:xfrm flipH="1">
            <a:off x="6922092" y="1942506"/>
            <a:ext cx="445776" cy="812812"/>
          </a:xfrm>
          <a:prstGeom prst="rect">
            <a:avLst/>
          </a:prstGeom>
        </p:spPr>
      </p:pic>
      <p:cxnSp>
        <p:nvCxnSpPr>
          <p:cNvPr id="33" name="直接连接符 61"/>
          <p:cNvCxnSpPr/>
          <p:nvPr/>
        </p:nvCxnSpPr>
        <p:spPr>
          <a:xfrm flipH="1">
            <a:off x="7141341" y="3749070"/>
            <a:ext cx="3367153" cy="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4" name="TextBox 83"/>
          <p:cNvSpPr txBox="1"/>
          <p:nvPr/>
        </p:nvSpPr>
        <p:spPr>
          <a:xfrm>
            <a:off x="7114752" y="3490126"/>
            <a:ext cx="3520692" cy="288156"/>
          </a:xfrm>
          <a:prstGeom prst="rect">
            <a:avLst/>
          </a:prstGeom>
          <a:noFill/>
          <a:ln>
            <a:noFill/>
            <a:prstDash val="dash"/>
          </a:ln>
        </p:spPr>
        <p:txBody>
          <a:bodyPr wrap="square" rtlCol="0">
            <a:spAutoFit/>
          </a:bodyPr>
          <a:lstStyle/>
          <a:p>
            <a:pPr algn="ctr">
              <a:lnSpc>
                <a:spcPct val="70000"/>
              </a:lnSpc>
            </a:pPr>
            <a:r>
              <a:rPr lang="en-US" altLang="zh-CN" b="1" dirty="0" smtClean="0">
                <a:latin typeface="Helvetica Neue" charset="0"/>
                <a:ea typeface="Helvetica Neue" charset="0"/>
                <a:cs typeface="Helvetica Neue" charset="0"/>
              </a:rPr>
              <a:t>Handoff</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command:</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to</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BS2</a:t>
            </a:r>
            <a:endParaRPr lang="en-US" b="1" dirty="0">
              <a:latin typeface="Helvetica Neue" charset="0"/>
              <a:ea typeface="Helvetica Neue" charset="0"/>
              <a:cs typeface="Helvetica Neue" charset="0"/>
            </a:endParaRPr>
          </a:p>
        </p:txBody>
      </p:sp>
      <p:sp>
        <p:nvSpPr>
          <p:cNvPr id="38" name="TextBox 37"/>
          <p:cNvSpPr txBox="1"/>
          <p:nvPr/>
        </p:nvSpPr>
        <p:spPr>
          <a:xfrm>
            <a:off x="10712213" y="2380400"/>
            <a:ext cx="1257075"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BS</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1</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(4G)</a:t>
            </a:r>
            <a:r>
              <a:rPr lang="zh-CN" altLang="en-US" b="1" dirty="0" smtClean="0">
                <a:latin typeface="Helvetica Neue" charset="0"/>
                <a:ea typeface="Helvetica Neue" charset="0"/>
                <a:cs typeface="Helvetica Neue" charset="0"/>
              </a:rPr>
              <a:t> </a:t>
            </a:r>
            <a:endParaRPr lang="en-US" b="1" dirty="0">
              <a:latin typeface="Helvetica Neue" charset="0"/>
              <a:ea typeface="Helvetica Neue" charset="0"/>
              <a:cs typeface="Helvetica Neue" charset="0"/>
            </a:endParaRPr>
          </a:p>
        </p:txBody>
      </p:sp>
      <p:cxnSp>
        <p:nvCxnSpPr>
          <p:cNvPr id="45" name="直接连接符 109"/>
          <p:cNvCxnSpPr/>
          <p:nvPr/>
        </p:nvCxnSpPr>
        <p:spPr>
          <a:xfrm>
            <a:off x="10524483" y="2608339"/>
            <a:ext cx="0" cy="1936872"/>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9418" y="4690911"/>
            <a:ext cx="5564944" cy="1691682"/>
          </a:xfrm>
          <a:prstGeom prst="rect">
            <a:avLst/>
          </a:prstGeom>
        </p:spPr>
      </p:pic>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29418" y="4705765"/>
            <a:ext cx="5564944" cy="1687040"/>
          </a:xfrm>
          <a:prstGeom prst="rect">
            <a:avLst/>
          </a:prstGeom>
        </p:spPr>
      </p:pic>
      <p:pic>
        <p:nvPicPr>
          <p:cNvPr id="48" name="Picture 47"/>
          <p:cNvPicPr>
            <a:picLocks noChangeAspect="1"/>
          </p:cNvPicPr>
          <p:nvPr/>
        </p:nvPicPr>
        <p:blipFill>
          <a:blip r:embed="rId7"/>
          <a:stretch>
            <a:fillRect/>
          </a:stretch>
        </p:blipFill>
        <p:spPr>
          <a:xfrm>
            <a:off x="1283051" y="3201217"/>
            <a:ext cx="4013200" cy="1282700"/>
          </a:xfrm>
          <a:prstGeom prst="rect">
            <a:avLst/>
          </a:prstGeom>
        </p:spPr>
      </p:pic>
      <p:pic>
        <p:nvPicPr>
          <p:cNvPr id="49" name="Picture 48"/>
          <p:cNvPicPr>
            <a:picLocks noChangeAspect="1"/>
          </p:cNvPicPr>
          <p:nvPr/>
        </p:nvPicPr>
        <p:blipFill>
          <a:blip r:embed="rId4"/>
          <a:stretch>
            <a:fillRect/>
          </a:stretch>
        </p:blipFill>
        <p:spPr>
          <a:xfrm flipH="1">
            <a:off x="3116109" y="3751013"/>
            <a:ext cx="283996" cy="517829"/>
          </a:xfrm>
          <a:prstGeom prst="rect">
            <a:avLst/>
          </a:prstGeom>
        </p:spPr>
      </p:pic>
      <p:pic>
        <p:nvPicPr>
          <p:cNvPr id="50" name="Picture 6"/>
          <p:cNvPicPr>
            <a:picLocks noChangeAspect="1"/>
          </p:cNvPicPr>
          <p:nvPr/>
        </p:nvPicPr>
        <p:blipFill>
          <a:blip r:embed="rId3"/>
          <a:stretch>
            <a:fillRect/>
          </a:stretch>
        </p:blipFill>
        <p:spPr>
          <a:xfrm flipH="1">
            <a:off x="2063353" y="3753163"/>
            <a:ext cx="528731" cy="528731"/>
          </a:xfrm>
          <a:prstGeom prst="rect">
            <a:avLst/>
          </a:prstGeom>
        </p:spPr>
      </p:pic>
      <p:pic>
        <p:nvPicPr>
          <p:cNvPr id="51" name="Picture 6"/>
          <p:cNvPicPr>
            <a:picLocks noChangeAspect="1"/>
          </p:cNvPicPr>
          <p:nvPr/>
        </p:nvPicPr>
        <p:blipFill>
          <a:blip r:embed="rId3"/>
          <a:stretch>
            <a:fillRect/>
          </a:stretch>
        </p:blipFill>
        <p:spPr>
          <a:xfrm flipH="1">
            <a:off x="3025285" y="3190889"/>
            <a:ext cx="528731" cy="528731"/>
          </a:xfrm>
          <a:prstGeom prst="rect">
            <a:avLst/>
          </a:prstGeom>
        </p:spPr>
      </p:pic>
      <p:pic>
        <p:nvPicPr>
          <p:cNvPr id="52" name="Picture 6"/>
          <p:cNvPicPr>
            <a:picLocks noChangeAspect="1"/>
          </p:cNvPicPr>
          <p:nvPr/>
        </p:nvPicPr>
        <p:blipFill>
          <a:blip r:embed="rId3"/>
          <a:stretch>
            <a:fillRect/>
          </a:stretch>
        </p:blipFill>
        <p:spPr>
          <a:xfrm flipH="1">
            <a:off x="3973357" y="3719620"/>
            <a:ext cx="528731" cy="528731"/>
          </a:xfrm>
          <a:prstGeom prst="rect">
            <a:avLst/>
          </a:prstGeom>
        </p:spPr>
      </p:pic>
      <p:sp>
        <p:nvSpPr>
          <p:cNvPr id="53" name="TextBox 52"/>
          <p:cNvSpPr txBox="1"/>
          <p:nvPr/>
        </p:nvSpPr>
        <p:spPr>
          <a:xfrm>
            <a:off x="2762123" y="2902744"/>
            <a:ext cx="1257075"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BS</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3</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(3G)</a:t>
            </a:r>
            <a:r>
              <a:rPr lang="zh-CN" altLang="en-US" b="1" dirty="0" smtClean="0">
                <a:latin typeface="Helvetica Neue" charset="0"/>
                <a:ea typeface="Helvetica Neue" charset="0"/>
                <a:cs typeface="Helvetica Neue" charset="0"/>
              </a:rPr>
              <a:t> </a:t>
            </a:r>
            <a:endParaRPr lang="en-US" b="1" dirty="0">
              <a:latin typeface="Helvetica Neue" charset="0"/>
              <a:ea typeface="Helvetica Neue" charset="0"/>
              <a:cs typeface="Helvetica Neue" charset="0"/>
            </a:endParaRPr>
          </a:p>
        </p:txBody>
      </p:sp>
      <p:sp>
        <p:nvSpPr>
          <p:cNvPr id="54" name="TextBox 53"/>
          <p:cNvSpPr txBox="1"/>
          <p:nvPr/>
        </p:nvSpPr>
        <p:spPr>
          <a:xfrm>
            <a:off x="1699180" y="4397696"/>
            <a:ext cx="1257075"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BS</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2</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(4G)</a:t>
            </a:r>
            <a:r>
              <a:rPr lang="zh-CN" altLang="en-US" b="1" dirty="0" smtClean="0">
                <a:latin typeface="Helvetica Neue" charset="0"/>
                <a:ea typeface="Helvetica Neue" charset="0"/>
                <a:cs typeface="Helvetica Neue" charset="0"/>
              </a:rPr>
              <a:t> </a:t>
            </a:r>
            <a:endParaRPr lang="en-US" b="1" dirty="0">
              <a:latin typeface="Helvetica Neue" charset="0"/>
              <a:ea typeface="Helvetica Neue" charset="0"/>
              <a:cs typeface="Helvetica Neue" charset="0"/>
            </a:endParaRPr>
          </a:p>
        </p:txBody>
      </p:sp>
      <p:sp>
        <p:nvSpPr>
          <p:cNvPr id="55" name="TextBox 54"/>
          <p:cNvSpPr txBox="1"/>
          <p:nvPr/>
        </p:nvSpPr>
        <p:spPr>
          <a:xfrm>
            <a:off x="3609184" y="4397422"/>
            <a:ext cx="1257075"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BS</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1</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(4G)</a:t>
            </a:r>
            <a:r>
              <a:rPr lang="zh-CN" altLang="en-US" b="1" dirty="0" smtClean="0">
                <a:latin typeface="Helvetica Neue" charset="0"/>
                <a:ea typeface="Helvetica Neue" charset="0"/>
                <a:cs typeface="Helvetica Neue" charset="0"/>
              </a:rPr>
              <a:t> </a:t>
            </a:r>
            <a:endParaRPr lang="en-US" b="1" dirty="0">
              <a:latin typeface="Helvetica Neue" charset="0"/>
              <a:ea typeface="Helvetica Neue" charset="0"/>
              <a:cs typeface="Helvetica Neue" charset="0"/>
            </a:endParaRPr>
          </a:p>
        </p:txBody>
      </p:sp>
      <p:sp>
        <p:nvSpPr>
          <p:cNvPr id="5" name="Slide Number Placeholder 4"/>
          <p:cNvSpPr>
            <a:spLocks noGrp="1"/>
          </p:cNvSpPr>
          <p:nvPr>
            <p:ph type="sldNum" sz="quarter" idx="12"/>
          </p:nvPr>
        </p:nvSpPr>
        <p:spPr/>
        <p:txBody>
          <a:bodyPr/>
          <a:lstStyle/>
          <a:p>
            <a:fld id="{BF49A075-DFF4-2045-8324-40BF310EB4D7}" type="slidenum">
              <a:rPr lang="en-US" smtClean="0"/>
              <a:t>23</a:t>
            </a:fld>
            <a:endParaRPr lang="en-US"/>
          </a:p>
        </p:txBody>
      </p:sp>
    </p:spTree>
    <p:extLst>
      <p:ext uri="{BB962C8B-B14F-4D97-AF65-F5344CB8AC3E}">
        <p14:creationId xmlns:p14="http://schemas.microsoft.com/office/powerpoint/2010/main" val="40684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4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8.33333E-7 2.22222E-6 L -0.45521 -0.00209 " pathEditMode="relative" rAng="0" ptsTypes="AA">
                                      <p:cBhvr>
                                        <p:cTn id="28" dur="1000" fill="hold"/>
                                        <p:tgtEl>
                                          <p:spTgt spid="47"/>
                                        </p:tgtEl>
                                        <p:attrNameLst>
                                          <p:attrName>ppt_x</p:attrName>
                                          <p:attrName>ppt_y</p:attrName>
                                        </p:attrNameLst>
                                      </p:cBhvr>
                                      <p:rCtr x="-22760"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1999" cy="1325563"/>
          </a:xfrm>
        </p:spPr>
        <p:txBody>
          <a:bodyPr/>
          <a:lstStyle/>
          <a:p>
            <a:pPr algn="ctr"/>
            <a:r>
              <a:rPr lang="en-US" altLang="zh-CN" dirty="0">
                <a:latin typeface="Helvetica Neue" charset="0"/>
                <a:ea typeface="Helvetica Neue" charset="0"/>
                <a:cs typeface="Helvetica Neue" charset="0"/>
              </a:rPr>
              <a:t>State</a:t>
            </a:r>
            <a:r>
              <a:rPr lang="zh-CN" altLang="en-US" dirty="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Machine</a:t>
            </a:r>
            <a:r>
              <a:rPr lang="zh-CN" altLang="en-US" dirty="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Inference: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Partial</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Recovery</a:t>
            </a:r>
            <a:endParaRPr lang="en-US" dirty="0">
              <a:latin typeface="Helvetica Neue" charset="0"/>
              <a:ea typeface="Helvetica Neue" charset="0"/>
              <a:cs typeface="Helvetica Neue" charset="0"/>
            </a:endParaRPr>
          </a:p>
        </p:txBody>
      </p:sp>
      <p:sp>
        <p:nvSpPr>
          <p:cNvPr id="3" name="Content Placeholder 2"/>
          <p:cNvSpPr>
            <a:spLocks noGrp="1"/>
          </p:cNvSpPr>
          <p:nvPr>
            <p:ph idx="1"/>
          </p:nvPr>
        </p:nvSpPr>
        <p:spPr>
          <a:xfrm>
            <a:off x="838200" y="1645745"/>
            <a:ext cx="10515600" cy="4357490"/>
          </a:xfrm>
        </p:spPr>
        <p:txBody>
          <a:bodyPr>
            <a:normAutofit/>
          </a:bodyPr>
          <a:lstStyle/>
          <a:p>
            <a:r>
              <a:rPr lang="en-US" altLang="zh-CN" dirty="0">
                <a:latin typeface="Helvetica Neue" charset="0"/>
                <a:ea typeface="Helvetica Neue" charset="0"/>
                <a:cs typeface="Helvetica Neue" charset="0"/>
              </a:rPr>
              <a:t>Runtime</a:t>
            </a:r>
            <a:r>
              <a:rPr lang="zh-CN" altLang="en-US" dirty="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sample</a:t>
            </a:r>
            <a:r>
              <a:rPr lang="zh-CN" altLang="en-US" dirty="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sequence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2</a:t>
            </a:r>
            <a:endParaRPr lang="en-US" dirty="0">
              <a:latin typeface="Helvetica Neue" charset="0"/>
              <a:ea typeface="Helvetica Neue" charset="0"/>
              <a:cs typeface="Helvetica Neue" charset="0"/>
            </a:endParaRPr>
          </a:p>
        </p:txBody>
      </p:sp>
      <p:grpSp>
        <p:nvGrpSpPr>
          <p:cNvPr id="4" name="Group 3"/>
          <p:cNvGrpSpPr/>
          <p:nvPr/>
        </p:nvGrpSpPr>
        <p:grpSpPr>
          <a:xfrm>
            <a:off x="50887" y="6456477"/>
            <a:ext cx="4454270" cy="339720"/>
            <a:chOff x="50887" y="6456477"/>
            <a:chExt cx="4454270" cy="339720"/>
          </a:xfrm>
        </p:grpSpPr>
        <p:sp>
          <p:nvSpPr>
            <p:cNvPr id="40" name="圓角矩形 67"/>
            <p:cNvSpPr/>
            <p:nvPr/>
          </p:nvSpPr>
          <p:spPr>
            <a:xfrm>
              <a:off x="1661940" y="6456477"/>
              <a:ext cx="1232164" cy="339720"/>
            </a:xfrm>
            <a:prstGeom prst="roundRect">
              <a:avLst/>
            </a:prstGeom>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CN" sz="2000" dirty="0">
                  <a:solidFill>
                    <a:schemeClr val="bg1"/>
                  </a:solidFill>
                  <a:latin typeface="Calibri" pitchFamily="34" charset="0"/>
                  <a:cs typeface="Times New Roman" pitchFamily="18" charset="0"/>
                </a:rPr>
                <a:t>Analyzers</a:t>
              </a:r>
            </a:p>
          </p:txBody>
        </p:sp>
        <p:sp>
          <p:nvSpPr>
            <p:cNvPr id="41" name="圓角矩形 67"/>
            <p:cNvSpPr/>
            <p:nvPr/>
          </p:nvSpPr>
          <p:spPr>
            <a:xfrm>
              <a:off x="50887" y="6456477"/>
              <a:ext cx="1232164" cy="339720"/>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a:solidFill>
                    <a:schemeClr val="bg1"/>
                  </a:solidFill>
                  <a:latin typeface="Calibri" pitchFamily="34" charset="0"/>
                  <a:cs typeface="Times New Roman" pitchFamily="18" charset="0"/>
                </a:rPr>
                <a:t>Monitor</a:t>
              </a:r>
            </a:p>
          </p:txBody>
        </p:sp>
        <p:sp>
          <p:nvSpPr>
            <p:cNvPr id="42" name="圓角矩形 67"/>
            <p:cNvSpPr/>
            <p:nvPr/>
          </p:nvSpPr>
          <p:spPr>
            <a:xfrm>
              <a:off x="3272993" y="6456477"/>
              <a:ext cx="1232164" cy="339720"/>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a:solidFill>
                    <a:schemeClr val="bg1"/>
                  </a:solidFill>
                  <a:latin typeface="Calibri" pitchFamily="34" charset="0"/>
                  <a:cs typeface="Times New Roman" pitchFamily="18" charset="0"/>
                </a:rPr>
                <a:t>API</a:t>
              </a:r>
            </a:p>
          </p:txBody>
        </p:sp>
        <p:sp>
          <p:nvSpPr>
            <p:cNvPr id="43" name="Right Arrow 42"/>
            <p:cNvSpPr/>
            <p:nvPr/>
          </p:nvSpPr>
          <p:spPr>
            <a:xfrm>
              <a:off x="1334933" y="6482865"/>
              <a:ext cx="275125" cy="297452"/>
            </a:xfrm>
            <a:prstGeom prst="rightArrow">
              <a:avLst/>
            </a:prstGeom>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solidFill>
                  <a:schemeClr val="bg1"/>
                </a:solidFill>
                <a:latin typeface="Calibri" pitchFamily="34" charset="0"/>
                <a:cs typeface="Times New Roman" pitchFamily="18" charset="0"/>
              </a:endParaRPr>
            </a:p>
          </p:txBody>
        </p:sp>
        <p:sp>
          <p:nvSpPr>
            <p:cNvPr id="44" name="Right Arrow 43"/>
            <p:cNvSpPr/>
            <p:nvPr/>
          </p:nvSpPr>
          <p:spPr>
            <a:xfrm>
              <a:off x="2945986" y="6477593"/>
              <a:ext cx="275125" cy="297452"/>
            </a:xfrm>
            <a:prstGeom prst="rightArrow">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000">
                <a:solidFill>
                  <a:schemeClr val="bg1"/>
                </a:solidFill>
                <a:latin typeface="Calibri" pitchFamily="34" charset="0"/>
                <a:cs typeface="Times New Roman" pitchFamily="18" charset="0"/>
              </a:endParaRPr>
            </a:p>
          </p:txBody>
        </p:sp>
      </p:grpSp>
      <p:cxnSp>
        <p:nvCxnSpPr>
          <p:cNvPr id="24" name="直接连接符 53"/>
          <p:cNvCxnSpPr/>
          <p:nvPr/>
        </p:nvCxnSpPr>
        <p:spPr>
          <a:xfrm flipH="1">
            <a:off x="7141340" y="3392581"/>
            <a:ext cx="3367154" cy="0"/>
          </a:xfrm>
          <a:prstGeom prst="line">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直接连接符 61"/>
          <p:cNvCxnSpPr/>
          <p:nvPr/>
        </p:nvCxnSpPr>
        <p:spPr>
          <a:xfrm flipH="1">
            <a:off x="7141341" y="2993349"/>
            <a:ext cx="3367153" cy="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TextBox 83"/>
          <p:cNvSpPr txBox="1"/>
          <p:nvPr/>
        </p:nvSpPr>
        <p:spPr>
          <a:xfrm>
            <a:off x="7114752" y="2741170"/>
            <a:ext cx="3520692" cy="480131"/>
          </a:xfrm>
          <a:prstGeom prst="rect">
            <a:avLst/>
          </a:prstGeom>
          <a:noFill/>
          <a:ln>
            <a:noFill/>
            <a:prstDash val="dash"/>
          </a:ln>
        </p:spPr>
        <p:txBody>
          <a:bodyPr wrap="square" rtlCol="0">
            <a:spAutoFit/>
          </a:bodyPr>
          <a:lstStyle/>
          <a:p>
            <a:pPr algn="ctr">
              <a:lnSpc>
                <a:spcPct val="70000"/>
              </a:lnSpc>
            </a:pPr>
            <a:r>
              <a:rPr lang="en-US" altLang="zh-CN" b="1" dirty="0" err="1" smtClean="0">
                <a:latin typeface="Helvetica Neue" charset="0"/>
                <a:ea typeface="Helvetica Neue" charset="0"/>
                <a:cs typeface="Helvetica Neue" charset="0"/>
              </a:rPr>
              <a:t>Meas</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Control:</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Monitor</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4G</a:t>
            </a:r>
          </a:p>
          <a:p>
            <a:pPr algn="ctr">
              <a:lnSpc>
                <a:spcPct val="70000"/>
              </a:lnSpc>
            </a:pPr>
            <a:endParaRPr lang="en-US" altLang="zh-CN" b="1" dirty="0" smtClean="0">
              <a:latin typeface="Helvetica Neue" charset="0"/>
              <a:ea typeface="Helvetica Neue" charset="0"/>
              <a:cs typeface="Helvetica Neue" charset="0"/>
            </a:endParaRPr>
          </a:p>
        </p:txBody>
      </p:sp>
      <p:cxnSp>
        <p:nvCxnSpPr>
          <p:cNvPr id="27" name="直接连接符 109"/>
          <p:cNvCxnSpPr/>
          <p:nvPr/>
        </p:nvCxnSpPr>
        <p:spPr>
          <a:xfrm>
            <a:off x="7141340" y="2334324"/>
            <a:ext cx="0" cy="2218157"/>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3"/>
          <a:stretch>
            <a:fillRect/>
          </a:stretch>
        </p:blipFill>
        <p:spPr>
          <a:xfrm flipH="1">
            <a:off x="10098382" y="1904800"/>
            <a:ext cx="852202" cy="852202"/>
          </a:xfrm>
          <a:prstGeom prst="rect">
            <a:avLst/>
          </a:prstGeom>
        </p:spPr>
      </p:pic>
      <p:sp>
        <p:nvSpPr>
          <p:cNvPr id="30" name="TextBox 83"/>
          <p:cNvSpPr txBox="1"/>
          <p:nvPr/>
        </p:nvSpPr>
        <p:spPr>
          <a:xfrm>
            <a:off x="7064571" y="3108476"/>
            <a:ext cx="3520692" cy="288156"/>
          </a:xfrm>
          <a:prstGeom prst="rect">
            <a:avLst/>
          </a:prstGeom>
          <a:noFill/>
          <a:ln>
            <a:noFill/>
            <a:prstDash val="dash"/>
          </a:ln>
        </p:spPr>
        <p:txBody>
          <a:bodyPr wrap="square" rtlCol="0">
            <a:spAutoFit/>
          </a:bodyPr>
          <a:lstStyle/>
          <a:p>
            <a:pPr algn="ctr">
              <a:lnSpc>
                <a:spcPct val="70000"/>
              </a:lnSpc>
            </a:pPr>
            <a:r>
              <a:rPr lang="en-US" altLang="zh-CN" b="1" dirty="0" err="1" smtClean="0">
                <a:latin typeface="Helvetica Neue" charset="0"/>
                <a:ea typeface="Helvetica Neue" charset="0"/>
                <a:cs typeface="Helvetica Neue" charset="0"/>
              </a:rPr>
              <a:t>Meas</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Report:</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RSS</a:t>
            </a:r>
            <a:r>
              <a:rPr lang="en-US" altLang="zh-CN" b="1" baseline="-25000" dirty="0" smtClean="0">
                <a:latin typeface="Helvetica Neue" charset="0"/>
                <a:ea typeface="Helvetica Neue" charset="0"/>
                <a:cs typeface="Helvetica Neue" charset="0"/>
              </a:rPr>
              <a:t>1</a:t>
            </a:r>
            <a:r>
              <a:rPr lang="en-US" altLang="zh-CN" b="1" dirty="0" smtClean="0">
                <a:latin typeface="Helvetica Neue" charset="0"/>
                <a:ea typeface="Helvetica Neue" charset="0"/>
                <a:cs typeface="Helvetica Neue" charset="0"/>
              </a:rPr>
              <a:t>&lt;-110</a:t>
            </a:r>
            <a:endParaRPr lang="en-US" b="1" baseline="-25000" dirty="0">
              <a:latin typeface="Helvetica Neue" charset="0"/>
              <a:ea typeface="Helvetica Neue" charset="0"/>
              <a:cs typeface="Helvetica Neue" charset="0"/>
            </a:endParaRPr>
          </a:p>
        </p:txBody>
      </p:sp>
      <p:pic>
        <p:nvPicPr>
          <p:cNvPr id="31" name="Picture 30"/>
          <p:cNvPicPr>
            <a:picLocks noChangeAspect="1"/>
          </p:cNvPicPr>
          <p:nvPr/>
        </p:nvPicPr>
        <p:blipFill>
          <a:blip r:embed="rId4"/>
          <a:stretch>
            <a:fillRect/>
          </a:stretch>
        </p:blipFill>
        <p:spPr>
          <a:xfrm flipH="1">
            <a:off x="6922092" y="1949776"/>
            <a:ext cx="445776" cy="812812"/>
          </a:xfrm>
          <a:prstGeom prst="rect">
            <a:avLst/>
          </a:prstGeom>
        </p:spPr>
      </p:pic>
      <p:cxnSp>
        <p:nvCxnSpPr>
          <p:cNvPr id="33" name="直接连接符 61"/>
          <p:cNvCxnSpPr/>
          <p:nvPr/>
        </p:nvCxnSpPr>
        <p:spPr>
          <a:xfrm flipH="1">
            <a:off x="7141341" y="3756340"/>
            <a:ext cx="3367153" cy="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4" name="TextBox 83"/>
          <p:cNvSpPr txBox="1"/>
          <p:nvPr/>
        </p:nvSpPr>
        <p:spPr>
          <a:xfrm>
            <a:off x="7114752" y="3497396"/>
            <a:ext cx="3520692" cy="288156"/>
          </a:xfrm>
          <a:prstGeom prst="rect">
            <a:avLst/>
          </a:prstGeom>
          <a:noFill/>
          <a:ln>
            <a:noFill/>
            <a:prstDash val="dash"/>
          </a:ln>
        </p:spPr>
        <p:txBody>
          <a:bodyPr wrap="square" rtlCol="0">
            <a:spAutoFit/>
          </a:bodyPr>
          <a:lstStyle/>
          <a:p>
            <a:pPr algn="ctr">
              <a:lnSpc>
                <a:spcPct val="70000"/>
              </a:lnSpc>
            </a:pPr>
            <a:r>
              <a:rPr lang="en-US" altLang="zh-CN" b="1" dirty="0" err="1">
                <a:latin typeface="Helvetica Neue" charset="0"/>
                <a:ea typeface="Helvetica Neue" charset="0"/>
                <a:cs typeface="Helvetica Neue" charset="0"/>
              </a:rPr>
              <a:t>Meas</a:t>
            </a:r>
            <a:r>
              <a:rPr lang="zh-CN" altLang="en-US" b="1" dirty="0">
                <a:latin typeface="Helvetica Neue" charset="0"/>
                <a:ea typeface="Helvetica Neue" charset="0"/>
                <a:cs typeface="Helvetica Neue" charset="0"/>
              </a:rPr>
              <a:t> </a:t>
            </a:r>
            <a:r>
              <a:rPr lang="en-US" altLang="zh-CN" b="1" dirty="0">
                <a:latin typeface="Helvetica Neue" charset="0"/>
                <a:ea typeface="Helvetica Neue" charset="0"/>
                <a:cs typeface="Helvetica Neue" charset="0"/>
              </a:rPr>
              <a:t>Control:</a:t>
            </a:r>
            <a:r>
              <a:rPr lang="zh-CN" altLang="en-US" b="1" dirty="0">
                <a:latin typeface="Helvetica Neue" charset="0"/>
                <a:ea typeface="Helvetica Neue" charset="0"/>
                <a:cs typeface="Helvetica Neue" charset="0"/>
              </a:rPr>
              <a:t> </a:t>
            </a:r>
            <a:r>
              <a:rPr lang="en-US" altLang="zh-CN" b="1" dirty="0">
                <a:latin typeface="Helvetica Neue" charset="0"/>
                <a:ea typeface="Helvetica Neue" charset="0"/>
                <a:cs typeface="Helvetica Neue" charset="0"/>
              </a:rPr>
              <a:t>Monitor</a:t>
            </a:r>
            <a:r>
              <a:rPr lang="zh-CN" altLang="en-US" b="1" dirty="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3G&amp;4G</a:t>
            </a:r>
            <a:endParaRPr lang="en-US" altLang="zh-CN" b="1" dirty="0">
              <a:latin typeface="Helvetica Neue" charset="0"/>
              <a:ea typeface="Helvetica Neue" charset="0"/>
              <a:cs typeface="Helvetica Neue" charset="0"/>
            </a:endParaRPr>
          </a:p>
        </p:txBody>
      </p:sp>
      <p:sp>
        <p:nvSpPr>
          <p:cNvPr id="38" name="TextBox 37"/>
          <p:cNvSpPr txBox="1"/>
          <p:nvPr/>
        </p:nvSpPr>
        <p:spPr>
          <a:xfrm>
            <a:off x="10712213" y="2387670"/>
            <a:ext cx="1257075"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BS</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1</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(4G)</a:t>
            </a:r>
            <a:r>
              <a:rPr lang="zh-CN" altLang="en-US" b="1" dirty="0" smtClean="0">
                <a:latin typeface="Helvetica Neue" charset="0"/>
                <a:ea typeface="Helvetica Neue" charset="0"/>
                <a:cs typeface="Helvetica Neue" charset="0"/>
              </a:rPr>
              <a:t> </a:t>
            </a:r>
            <a:endParaRPr lang="en-US" b="1" dirty="0">
              <a:latin typeface="Helvetica Neue" charset="0"/>
              <a:ea typeface="Helvetica Neue" charset="0"/>
              <a:cs typeface="Helvetica Neue" charset="0"/>
            </a:endParaRPr>
          </a:p>
        </p:txBody>
      </p:sp>
      <p:cxnSp>
        <p:nvCxnSpPr>
          <p:cNvPr id="45" name="直接连接符 109"/>
          <p:cNvCxnSpPr/>
          <p:nvPr/>
        </p:nvCxnSpPr>
        <p:spPr>
          <a:xfrm>
            <a:off x="10524483" y="2615609"/>
            <a:ext cx="0" cy="1936872"/>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9418" y="4690911"/>
            <a:ext cx="5564944" cy="1691682"/>
          </a:xfrm>
          <a:prstGeom prst="rect">
            <a:avLst/>
          </a:prstGeom>
        </p:spPr>
      </p:pic>
      <p:pic>
        <p:nvPicPr>
          <p:cNvPr id="35" name="Picture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9188" y="4686392"/>
            <a:ext cx="5564944" cy="1687040"/>
          </a:xfrm>
          <a:prstGeom prst="rect">
            <a:avLst/>
          </a:prstGeom>
        </p:spPr>
      </p:pic>
      <p:cxnSp>
        <p:nvCxnSpPr>
          <p:cNvPr id="36" name="直接连接符 53"/>
          <p:cNvCxnSpPr/>
          <p:nvPr/>
        </p:nvCxnSpPr>
        <p:spPr>
          <a:xfrm flipH="1">
            <a:off x="7141340" y="4103682"/>
            <a:ext cx="3367154" cy="0"/>
          </a:xfrm>
          <a:prstGeom prst="line">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TextBox 83"/>
          <p:cNvSpPr txBox="1"/>
          <p:nvPr/>
        </p:nvSpPr>
        <p:spPr>
          <a:xfrm>
            <a:off x="7064571" y="3819577"/>
            <a:ext cx="3520692" cy="288156"/>
          </a:xfrm>
          <a:prstGeom prst="rect">
            <a:avLst/>
          </a:prstGeom>
          <a:noFill/>
          <a:ln>
            <a:noFill/>
            <a:prstDash val="dash"/>
          </a:ln>
        </p:spPr>
        <p:txBody>
          <a:bodyPr wrap="square" rtlCol="0">
            <a:spAutoFit/>
          </a:bodyPr>
          <a:lstStyle/>
          <a:p>
            <a:pPr algn="ctr">
              <a:lnSpc>
                <a:spcPct val="70000"/>
              </a:lnSpc>
            </a:pPr>
            <a:r>
              <a:rPr lang="en-US" altLang="zh-CN" b="1" dirty="0" err="1" smtClean="0">
                <a:latin typeface="Helvetica Neue" charset="0"/>
                <a:ea typeface="Helvetica Neue" charset="0"/>
                <a:cs typeface="Helvetica Neue" charset="0"/>
              </a:rPr>
              <a:t>Meas</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Report:</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RSS</a:t>
            </a:r>
            <a:r>
              <a:rPr lang="en-US" altLang="zh-CN" b="1" baseline="-25000" dirty="0" smtClean="0">
                <a:latin typeface="Helvetica Neue" charset="0"/>
                <a:ea typeface="Helvetica Neue" charset="0"/>
                <a:cs typeface="Helvetica Neue" charset="0"/>
              </a:rPr>
              <a:t>2</a:t>
            </a:r>
            <a:r>
              <a:rPr lang="en-US" altLang="zh-CN" b="1" dirty="0" smtClean="0">
                <a:latin typeface="Helvetica Neue" charset="0"/>
                <a:ea typeface="Helvetica Neue" charset="0"/>
                <a:cs typeface="Helvetica Neue" charset="0"/>
              </a:rPr>
              <a:t>&gt;-90</a:t>
            </a:r>
            <a:endParaRPr lang="en-US" b="1" baseline="-25000" dirty="0">
              <a:latin typeface="Helvetica Neue" charset="0"/>
              <a:ea typeface="Helvetica Neue" charset="0"/>
              <a:cs typeface="Helvetica Neue" charset="0"/>
            </a:endParaRPr>
          </a:p>
        </p:txBody>
      </p:sp>
      <p:cxnSp>
        <p:nvCxnSpPr>
          <p:cNvPr id="39" name="直接连接符 61"/>
          <p:cNvCxnSpPr/>
          <p:nvPr/>
        </p:nvCxnSpPr>
        <p:spPr>
          <a:xfrm flipH="1">
            <a:off x="7141341" y="4467441"/>
            <a:ext cx="3367153" cy="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8" name="TextBox 83"/>
          <p:cNvSpPr txBox="1"/>
          <p:nvPr/>
        </p:nvSpPr>
        <p:spPr>
          <a:xfrm>
            <a:off x="7114752" y="4208497"/>
            <a:ext cx="3520692" cy="286232"/>
          </a:xfrm>
          <a:prstGeom prst="rect">
            <a:avLst/>
          </a:prstGeom>
          <a:noFill/>
          <a:ln>
            <a:noFill/>
            <a:prstDash val="dash"/>
          </a:ln>
        </p:spPr>
        <p:txBody>
          <a:bodyPr wrap="square" rtlCol="0">
            <a:spAutoFit/>
          </a:bodyPr>
          <a:lstStyle/>
          <a:p>
            <a:pPr algn="ctr">
              <a:lnSpc>
                <a:spcPct val="70000"/>
              </a:lnSpc>
            </a:pPr>
            <a:r>
              <a:rPr lang="en-US" altLang="zh-CN" b="1" dirty="0" smtClean="0">
                <a:latin typeface="Helvetica Neue" charset="0"/>
                <a:ea typeface="Helvetica Neue" charset="0"/>
                <a:cs typeface="Helvetica Neue" charset="0"/>
              </a:rPr>
              <a:t>Handoff</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command:</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to</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BS3</a:t>
            </a:r>
            <a:endParaRPr lang="en-US" altLang="zh-CN" b="1" dirty="0">
              <a:latin typeface="Helvetica Neue" charset="0"/>
              <a:ea typeface="Helvetica Neue" charset="0"/>
              <a:cs typeface="Helvetica Neue" charset="0"/>
            </a:endParaRPr>
          </a:p>
        </p:txBody>
      </p:sp>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17543" y="4687790"/>
            <a:ext cx="5564941" cy="1687040"/>
          </a:xfrm>
          <a:prstGeom prst="rect">
            <a:avLst/>
          </a:prstGeom>
        </p:spPr>
      </p:pic>
      <p:pic>
        <p:nvPicPr>
          <p:cNvPr id="5" name="Picture 4"/>
          <p:cNvPicPr>
            <a:picLocks noChangeAspect="1"/>
          </p:cNvPicPr>
          <p:nvPr/>
        </p:nvPicPr>
        <p:blipFill>
          <a:blip r:embed="rId8"/>
          <a:stretch>
            <a:fillRect/>
          </a:stretch>
        </p:blipFill>
        <p:spPr>
          <a:xfrm>
            <a:off x="-24263" y="4686512"/>
            <a:ext cx="1984753" cy="1687040"/>
          </a:xfrm>
          <a:prstGeom prst="rect">
            <a:avLst/>
          </a:prstGeom>
        </p:spPr>
      </p:pic>
      <p:pic>
        <p:nvPicPr>
          <p:cNvPr id="10" name="Picture 9"/>
          <p:cNvPicPr>
            <a:picLocks noChangeAspect="1"/>
          </p:cNvPicPr>
          <p:nvPr/>
        </p:nvPicPr>
        <p:blipFill>
          <a:blip r:embed="rId9"/>
          <a:stretch>
            <a:fillRect/>
          </a:stretch>
        </p:blipFill>
        <p:spPr>
          <a:xfrm>
            <a:off x="1283051" y="3201217"/>
            <a:ext cx="4013200" cy="1282700"/>
          </a:xfrm>
          <a:prstGeom prst="rect">
            <a:avLst/>
          </a:prstGeom>
        </p:spPr>
      </p:pic>
      <p:pic>
        <p:nvPicPr>
          <p:cNvPr id="11" name="Picture 10"/>
          <p:cNvPicPr>
            <a:picLocks noChangeAspect="1"/>
          </p:cNvPicPr>
          <p:nvPr/>
        </p:nvPicPr>
        <p:blipFill>
          <a:blip r:embed="rId4"/>
          <a:stretch>
            <a:fillRect/>
          </a:stretch>
        </p:blipFill>
        <p:spPr>
          <a:xfrm flipH="1">
            <a:off x="3116109" y="3751013"/>
            <a:ext cx="283996" cy="517829"/>
          </a:xfrm>
          <a:prstGeom prst="rect">
            <a:avLst/>
          </a:prstGeom>
        </p:spPr>
      </p:pic>
      <p:pic>
        <p:nvPicPr>
          <p:cNvPr id="12" name="Picture 6"/>
          <p:cNvPicPr>
            <a:picLocks noChangeAspect="1"/>
          </p:cNvPicPr>
          <p:nvPr/>
        </p:nvPicPr>
        <p:blipFill>
          <a:blip r:embed="rId3"/>
          <a:stretch>
            <a:fillRect/>
          </a:stretch>
        </p:blipFill>
        <p:spPr>
          <a:xfrm flipH="1">
            <a:off x="2063353" y="3753163"/>
            <a:ext cx="528731" cy="528731"/>
          </a:xfrm>
          <a:prstGeom prst="rect">
            <a:avLst/>
          </a:prstGeom>
        </p:spPr>
      </p:pic>
      <p:pic>
        <p:nvPicPr>
          <p:cNvPr id="13" name="Picture 6"/>
          <p:cNvPicPr>
            <a:picLocks noChangeAspect="1"/>
          </p:cNvPicPr>
          <p:nvPr/>
        </p:nvPicPr>
        <p:blipFill>
          <a:blip r:embed="rId3"/>
          <a:stretch>
            <a:fillRect/>
          </a:stretch>
        </p:blipFill>
        <p:spPr>
          <a:xfrm flipH="1">
            <a:off x="3025285" y="3190889"/>
            <a:ext cx="528731" cy="528731"/>
          </a:xfrm>
          <a:prstGeom prst="rect">
            <a:avLst/>
          </a:prstGeom>
        </p:spPr>
      </p:pic>
      <p:pic>
        <p:nvPicPr>
          <p:cNvPr id="14" name="Picture 6"/>
          <p:cNvPicPr>
            <a:picLocks noChangeAspect="1"/>
          </p:cNvPicPr>
          <p:nvPr/>
        </p:nvPicPr>
        <p:blipFill>
          <a:blip r:embed="rId3"/>
          <a:stretch>
            <a:fillRect/>
          </a:stretch>
        </p:blipFill>
        <p:spPr>
          <a:xfrm flipH="1">
            <a:off x="3973357" y="3719620"/>
            <a:ext cx="528731" cy="528731"/>
          </a:xfrm>
          <a:prstGeom prst="rect">
            <a:avLst/>
          </a:prstGeom>
        </p:spPr>
      </p:pic>
      <p:sp>
        <p:nvSpPr>
          <p:cNvPr id="15" name="TextBox 14"/>
          <p:cNvSpPr txBox="1"/>
          <p:nvPr/>
        </p:nvSpPr>
        <p:spPr>
          <a:xfrm>
            <a:off x="2762123" y="2902744"/>
            <a:ext cx="1257075"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BS</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3</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(3G)</a:t>
            </a:r>
            <a:r>
              <a:rPr lang="zh-CN" altLang="en-US" b="1" dirty="0" smtClean="0">
                <a:latin typeface="Helvetica Neue" charset="0"/>
                <a:ea typeface="Helvetica Neue" charset="0"/>
                <a:cs typeface="Helvetica Neue" charset="0"/>
              </a:rPr>
              <a:t> </a:t>
            </a:r>
            <a:endParaRPr lang="en-US" b="1" dirty="0">
              <a:latin typeface="Helvetica Neue" charset="0"/>
              <a:ea typeface="Helvetica Neue" charset="0"/>
              <a:cs typeface="Helvetica Neue" charset="0"/>
            </a:endParaRPr>
          </a:p>
        </p:txBody>
      </p:sp>
      <p:sp>
        <p:nvSpPr>
          <p:cNvPr id="16" name="TextBox 15"/>
          <p:cNvSpPr txBox="1"/>
          <p:nvPr/>
        </p:nvSpPr>
        <p:spPr>
          <a:xfrm>
            <a:off x="1699180" y="4397696"/>
            <a:ext cx="1257075"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BS</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2</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(4G)</a:t>
            </a:r>
            <a:r>
              <a:rPr lang="zh-CN" altLang="en-US" b="1" dirty="0" smtClean="0">
                <a:latin typeface="Helvetica Neue" charset="0"/>
                <a:ea typeface="Helvetica Neue" charset="0"/>
                <a:cs typeface="Helvetica Neue" charset="0"/>
              </a:rPr>
              <a:t> </a:t>
            </a:r>
            <a:endParaRPr lang="en-US" b="1" dirty="0">
              <a:latin typeface="Helvetica Neue" charset="0"/>
              <a:ea typeface="Helvetica Neue" charset="0"/>
              <a:cs typeface="Helvetica Neue" charset="0"/>
            </a:endParaRPr>
          </a:p>
        </p:txBody>
      </p:sp>
      <p:sp>
        <p:nvSpPr>
          <p:cNvPr id="17" name="TextBox 16"/>
          <p:cNvSpPr txBox="1"/>
          <p:nvPr/>
        </p:nvSpPr>
        <p:spPr>
          <a:xfrm>
            <a:off x="3609184" y="4397422"/>
            <a:ext cx="1257075"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BS</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1</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(4G)</a:t>
            </a:r>
            <a:r>
              <a:rPr lang="zh-CN" altLang="en-US" b="1" dirty="0" smtClean="0">
                <a:latin typeface="Helvetica Neue" charset="0"/>
                <a:ea typeface="Helvetica Neue" charset="0"/>
                <a:cs typeface="Helvetica Neue" charset="0"/>
              </a:rPr>
              <a:t> </a:t>
            </a:r>
            <a:endParaRPr lang="en-US" b="1" dirty="0">
              <a:latin typeface="Helvetica Neue" charset="0"/>
              <a:ea typeface="Helvetica Neue" charset="0"/>
              <a:cs typeface="Helvetica Neue" charset="0"/>
            </a:endParaRPr>
          </a:p>
        </p:txBody>
      </p:sp>
      <p:sp>
        <p:nvSpPr>
          <p:cNvPr id="6" name="Slide Number Placeholder 5"/>
          <p:cNvSpPr>
            <a:spLocks noGrp="1"/>
          </p:cNvSpPr>
          <p:nvPr>
            <p:ph type="sldNum" sz="quarter" idx="12"/>
          </p:nvPr>
        </p:nvSpPr>
        <p:spPr/>
        <p:txBody>
          <a:bodyPr/>
          <a:lstStyle/>
          <a:p>
            <a:fld id="{BF49A075-DFF4-2045-8324-40BF310EB4D7}" type="slidenum">
              <a:rPr lang="en-US" smtClean="0"/>
              <a:t>24</a:t>
            </a:fld>
            <a:endParaRPr lang="en-US"/>
          </a:p>
        </p:txBody>
      </p:sp>
    </p:spTree>
    <p:extLst>
      <p:ext uri="{BB962C8B-B14F-4D97-AF65-F5344CB8AC3E}">
        <p14:creationId xmlns:p14="http://schemas.microsoft.com/office/powerpoint/2010/main" val="197110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46"/>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P spid="34" grpId="0"/>
      <p:bldP spid="37" grpId="0"/>
      <p:bldP spid="4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1999" cy="1325563"/>
          </a:xfrm>
        </p:spPr>
        <p:txBody>
          <a:bodyPr/>
          <a:lstStyle/>
          <a:p>
            <a:pPr algn="ctr"/>
            <a:r>
              <a:rPr lang="en-US" altLang="zh-CN" dirty="0">
                <a:latin typeface="Helvetica Neue" charset="0"/>
                <a:ea typeface="Helvetica Neue" charset="0"/>
                <a:cs typeface="Helvetica Neue" charset="0"/>
              </a:rPr>
              <a:t>State</a:t>
            </a:r>
            <a:r>
              <a:rPr lang="zh-CN" altLang="en-US" dirty="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Machine</a:t>
            </a:r>
            <a:r>
              <a:rPr lang="zh-CN" altLang="en-US" dirty="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Inference: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Aggregation</a:t>
            </a:r>
            <a:r>
              <a:rPr lang="zh-CN" altLang="en-US" dirty="0" smtClean="0">
                <a:latin typeface="Helvetica Neue" charset="0"/>
                <a:ea typeface="Helvetica Neue" charset="0"/>
                <a:cs typeface="Helvetica Neue" charset="0"/>
              </a:rPr>
              <a:t>     </a:t>
            </a:r>
            <a:r>
              <a:rPr lang="en-US" altLang="zh-CN" dirty="0" smtClean="0">
                <a:solidFill>
                  <a:schemeClr val="bg1"/>
                </a:solidFill>
                <a:latin typeface="Helvetica Neue" charset="0"/>
                <a:ea typeface="Helvetica Neue" charset="0"/>
                <a:cs typeface="Helvetica Neue" charset="0"/>
              </a:rPr>
              <a:t>a</a:t>
            </a:r>
            <a:r>
              <a:rPr lang="zh-CN" altLang="en-US" dirty="0" smtClean="0">
                <a:latin typeface="Helvetica Neue" charset="0"/>
                <a:ea typeface="Helvetica Neue" charset="0"/>
                <a:cs typeface="Helvetica Neue" charset="0"/>
              </a:rPr>
              <a:t>     </a:t>
            </a:r>
            <a:endParaRPr lang="en-US" dirty="0">
              <a:latin typeface="Helvetica Neue" charset="0"/>
              <a:ea typeface="Helvetica Neue" charset="0"/>
              <a:cs typeface="Helvetica Neue" charset="0"/>
            </a:endParaRPr>
          </a:p>
        </p:txBody>
      </p:sp>
      <p:grpSp>
        <p:nvGrpSpPr>
          <p:cNvPr id="4" name="Group 3"/>
          <p:cNvGrpSpPr/>
          <p:nvPr/>
        </p:nvGrpSpPr>
        <p:grpSpPr>
          <a:xfrm>
            <a:off x="50887" y="6456477"/>
            <a:ext cx="4454270" cy="339720"/>
            <a:chOff x="50887" y="6456477"/>
            <a:chExt cx="4454270" cy="339720"/>
          </a:xfrm>
        </p:grpSpPr>
        <p:sp>
          <p:nvSpPr>
            <p:cNvPr id="40" name="圓角矩形 67"/>
            <p:cNvSpPr/>
            <p:nvPr/>
          </p:nvSpPr>
          <p:spPr>
            <a:xfrm>
              <a:off x="1661940" y="6456477"/>
              <a:ext cx="1232164" cy="339720"/>
            </a:xfrm>
            <a:prstGeom prst="roundRect">
              <a:avLst/>
            </a:prstGeom>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CN" sz="2000" dirty="0">
                  <a:solidFill>
                    <a:schemeClr val="bg1"/>
                  </a:solidFill>
                  <a:latin typeface="Calibri" pitchFamily="34" charset="0"/>
                  <a:cs typeface="Times New Roman" pitchFamily="18" charset="0"/>
                </a:rPr>
                <a:t>Analyzers</a:t>
              </a:r>
            </a:p>
          </p:txBody>
        </p:sp>
        <p:sp>
          <p:nvSpPr>
            <p:cNvPr id="41" name="圓角矩形 67"/>
            <p:cNvSpPr/>
            <p:nvPr/>
          </p:nvSpPr>
          <p:spPr>
            <a:xfrm>
              <a:off x="50887" y="6456477"/>
              <a:ext cx="1232164" cy="339720"/>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a:solidFill>
                    <a:schemeClr val="bg1"/>
                  </a:solidFill>
                  <a:latin typeface="Calibri" pitchFamily="34" charset="0"/>
                  <a:cs typeface="Times New Roman" pitchFamily="18" charset="0"/>
                </a:rPr>
                <a:t>Monitor</a:t>
              </a:r>
            </a:p>
          </p:txBody>
        </p:sp>
        <p:sp>
          <p:nvSpPr>
            <p:cNvPr id="42" name="圓角矩形 67"/>
            <p:cNvSpPr/>
            <p:nvPr/>
          </p:nvSpPr>
          <p:spPr>
            <a:xfrm>
              <a:off x="3272993" y="6456477"/>
              <a:ext cx="1232164" cy="339720"/>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a:solidFill>
                    <a:schemeClr val="bg1"/>
                  </a:solidFill>
                  <a:latin typeface="Calibri" pitchFamily="34" charset="0"/>
                  <a:cs typeface="Times New Roman" pitchFamily="18" charset="0"/>
                </a:rPr>
                <a:t>API</a:t>
              </a:r>
            </a:p>
          </p:txBody>
        </p:sp>
        <p:sp>
          <p:nvSpPr>
            <p:cNvPr id="43" name="Right Arrow 42"/>
            <p:cNvSpPr/>
            <p:nvPr/>
          </p:nvSpPr>
          <p:spPr>
            <a:xfrm>
              <a:off x="1334933" y="6482865"/>
              <a:ext cx="275125" cy="297452"/>
            </a:xfrm>
            <a:prstGeom prst="rightArrow">
              <a:avLst/>
            </a:prstGeom>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solidFill>
                  <a:schemeClr val="bg1"/>
                </a:solidFill>
                <a:latin typeface="Calibri" pitchFamily="34" charset="0"/>
                <a:cs typeface="Times New Roman" pitchFamily="18" charset="0"/>
              </a:endParaRPr>
            </a:p>
          </p:txBody>
        </p:sp>
        <p:sp>
          <p:nvSpPr>
            <p:cNvPr id="44" name="Right Arrow 43"/>
            <p:cNvSpPr/>
            <p:nvPr/>
          </p:nvSpPr>
          <p:spPr>
            <a:xfrm>
              <a:off x="2945986" y="6477593"/>
              <a:ext cx="275125" cy="297452"/>
            </a:xfrm>
            <a:prstGeom prst="rightArrow">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000">
                <a:solidFill>
                  <a:schemeClr val="bg1"/>
                </a:solidFill>
                <a:latin typeface="Calibri" pitchFamily="34" charset="0"/>
                <a:cs typeface="Times New Roman" pitchFamily="18" charset="0"/>
              </a:endParaRPr>
            </a:p>
          </p:txBody>
        </p:sp>
      </p:grpSp>
      <p:cxnSp>
        <p:nvCxnSpPr>
          <p:cNvPr id="24" name="直接连接符 53"/>
          <p:cNvCxnSpPr/>
          <p:nvPr/>
        </p:nvCxnSpPr>
        <p:spPr>
          <a:xfrm flipH="1">
            <a:off x="7141340" y="3392581"/>
            <a:ext cx="3367154" cy="0"/>
          </a:xfrm>
          <a:prstGeom prst="line">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直接连接符 61"/>
          <p:cNvCxnSpPr/>
          <p:nvPr/>
        </p:nvCxnSpPr>
        <p:spPr>
          <a:xfrm flipH="1">
            <a:off x="7141341" y="2993349"/>
            <a:ext cx="3367153" cy="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TextBox 83"/>
          <p:cNvSpPr txBox="1"/>
          <p:nvPr/>
        </p:nvSpPr>
        <p:spPr>
          <a:xfrm>
            <a:off x="7114752" y="2741170"/>
            <a:ext cx="3520692" cy="480131"/>
          </a:xfrm>
          <a:prstGeom prst="rect">
            <a:avLst/>
          </a:prstGeom>
          <a:noFill/>
          <a:ln>
            <a:noFill/>
            <a:prstDash val="dash"/>
          </a:ln>
        </p:spPr>
        <p:txBody>
          <a:bodyPr wrap="square" rtlCol="0">
            <a:spAutoFit/>
          </a:bodyPr>
          <a:lstStyle/>
          <a:p>
            <a:pPr algn="ctr">
              <a:lnSpc>
                <a:spcPct val="70000"/>
              </a:lnSpc>
            </a:pPr>
            <a:r>
              <a:rPr lang="en-US" altLang="zh-CN" b="1" dirty="0" err="1" smtClean="0">
                <a:latin typeface="Helvetica Neue" charset="0"/>
                <a:ea typeface="Helvetica Neue" charset="0"/>
                <a:cs typeface="Helvetica Neue" charset="0"/>
              </a:rPr>
              <a:t>Meas</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Control:</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Monitor</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4G</a:t>
            </a:r>
          </a:p>
          <a:p>
            <a:pPr algn="ctr">
              <a:lnSpc>
                <a:spcPct val="70000"/>
              </a:lnSpc>
            </a:pPr>
            <a:endParaRPr lang="en-US" altLang="zh-CN" b="1" dirty="0" smtClean="0">
              <a:latin typeface="Helvetica Neue" charset="0"/>
              <a:ea typeface="Helvetica Neue" charset="0"/>
              <a:cs typeface="Helvetica Neue" charset="0"/>
            </a:endParaRPr>
          </a:p>
        </p:txBody>
      </p:sp>
      <p:cxnSp>
        <p:nvCxnSpPr>
          <p:cNvPr id="27" name="直接连接符 109"/>
          <p:cNvCxnSpPr/>
          <p:nvPr/>
        </p:nvCxnSpPr>
        <p:spPr>
          <a:xfrm>
            <a:off x="7141340" y="2334324"/>
            <a:ext cx="0" cy="2218157"/>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3"/>
          <a:stretch>
            <a:fillRect/>
          </a:stretch>
        </p:blipFill>
        <p:spPr>
          <a:xfrm flipH="1">
            <a:off x="10098382" y="1904800"/>
            <a:ext cx="852202" cy="852202"/>
          </a:xfrm>
          <a:prstGeom prst="rect">
            <a:avLst/>
          </a:prstGeom>
        </p:spPr>
      </p:pic>
      <p:sp>
        <p:nvSpPr>
          <p:cNvPr id="30" name="TextBox 83"/>
          <p:cNvSpPr txBox="1"/>
          <p:nvPr/>
        </p:nvSpPr>
        <p:spPr>
          <a:xfrm>
            <a:off x="7064571" y="3108476"/>
            <a:ext cx="3520692" cy="288156"/>
          </a:xfrm>
          <a:prstGeom prst="rect">
            <a:avLst/>
          </a:prstGeom>
          <a:noFill/>
          <a:ln>
            <a:noFill/>
            <a:prstDash val="dash"/>
          </a:ln>
        </p:spPr>
        <p:txBody>
          <a:bodyPr wrap="square" rtlCol="0">
            <a:spAutoFit/>
          </a:bodyPr>
          <a:lstStyle/>
          <a:p>
            <a:pPr algn="ctr">
              <a:lnSpc>
                <a:spcPct val="70000"/>
              </a:lnSpc>
            </a:pPr>
            <a:r>
              <a:rPr lang="en-US" altLang="zh-CN" b="1" dirty="0" err="1" smtClean="0">
                <a:latin typeface="Helvetica Neue" charset="0"/>
                <a:ea typeface="Helvetica Neue" charset="0"/>
                <a:cs typeface="Helvetica Neue" charset="0"/>
              </a:rPr>
              <a:t>Meas</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Report:</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RSS</a:t>
            </a:r>
            <a:r>
              <a:rPr lang="en-US" altLang="zh-CN" b="1" baseline="-25000" dirty="0" smtClean="0">
                <a:latin typeface="Helvetica Neue" charset="0"/>
                <a:ea typeface="Helvetica Neue" charset="0"/>
                <a:cs typeface="Helvetica Neue" charset="0"/>
              </a:rPr>
              <a:t>1</a:t>
            </a:r>
            <a:r>
              <a:rPr lang="en-US" altLang="zh-CN" b="1" dirty="0" smtClean="0">
                <a:latin typeface="Helvetica Neue" charset="0"/>
                <a:ea typeface="Helvetica Neue" charset="0"/>
                <a:cs typeface="Helvetica Neue" charset="0"/>
              </a:rPr>
              <a:t>&lt;-110</a:t>
            </a:r>
            <a:endParaRPr lang="en-US" b="1" baseline="-25000" dirty="0">
              <a:latin typeface="Helvetica Neue" charset="0"/>
              <a:ea typeface="Helvetica Neue" charset="0"/>
              <a:cs typeface="Helvetica Neue" charset="0"/>
            </a:endParaRPr>
          </a:p>
        </p:txBody>
      </p:sp>
      <p:pic>
        <p:nvPicPr>
          <p:cNvPr id="31" name="Picture 30"/>
          <p:cNvPicPr>
            <a:picLocks noChangeAspect="1"/>
          </p:cNvPicPr>
          <p:nvPr/>
        </p:nvPicPr>
        <p:blipFill>
          <a:blip r:embed="rId4"/>
          <a:stretch>
            <a:fillRect/>
          </a:stretch>
        </p:blipFill>
        <p:spPr>
          <a:xfrm flipH="1">
            <a:off x="6922092" y="1949776"/>
            <a:ext cx="445776" cy="812812"/>
          </a:xfrm>
          <a:prstGeom prst="rect">
            <a:avLst/>
          </a:prstGeom>
        </p:spPr>
      </p:pic>
      <p:cxnSp>
        <p:nvCxnSpPr>
          <p:cNvPr id="33" name="直接连接符 61"/>
          <p:cNvCxnSpPr/>
          <p:nvPr/>
        </p:nvCxnSpPr>
        <p:spPr>
          <a:xfrm flipH="1">
            <a:off x="7141341" y="3756340"/>
            <a:ext cx="3367153" cy="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4" name="TextBox 83"/>
          <p:cNvSpPr txBox="1"/>
          <p:nvPr/>
        </p:nvSpPr>
        <p:spPr>
          <a:xfrm>
            <a:off x="7114752" y="3497396"/>
            <a:ext cx="3520692" cy="288156"/>
          </a:xfrm>
          <a:prstGeom prst="rect">
            <a:avLst/>
          </a:prstGeom>
          <a:noFill/>
          <a:ln>
            <a:noFill/>
            <a:prstDash val="dash"/>
          </a:ln>
        </p:spPr>
        <p:txBody>
          <a:bodyPr wrap="square" rtlCol="0">
            <a:spAutoFit/>
          </a:bodyPr>
          <a:lstStyle/>
          <a:p>
            <a:pPr algn="ctr">
              <a:lnSpc>
                <a:spcPct val="70000"/>
              </a:lnSpc>
            </a:pPr>
            <a:r>
              <a:rPr lang="en-US" altLang="zh-CN" b="1" dirty="0" err="1">
                <a:latin typeface="Helvetica Neue" charset="0"/>
                <a:ea typeface="Helvetica Neue" charset="0"/>
                <a:cs typeface="Helvetica Neue" charset="0"/>
              </a:rPr>
              <a:t>Meas</a:t>
            </a:r>
            <a:r>
              <a:rPr lang="zh-CN" altLang="en-US" b="1" dirty="0">
                <a:latin typeface="Helvetica Neue" charset="0"/>
                <a:ea typeface="Helvetica Neue" charset="0"/>
                <a:cs typeface="Helvetica Neue" charset="0"/>
              </a:rPr>
              <a:t> </a:t>
            </a:r>
            <a:r>
              <a:rPr lang="en-US" altLang="zh-CN" b="1" dirty="0">
                <a:latin typeface="Helvetica Neue" charset="0"/>
                <a:ea typeface="Helvetica Neue" charset="0"/>
                <a:cs typeface="Helvetica Neue" charset="0"/>
              </a:rPr>
              <a:t>Control:</a:t>
            </a:r>
            <a:r>
              <a:rPr lang="zh-CN" altLang="en-US" b="1" dirty="0">
                <a:latin typeface="Helvetica Neue" charset="0"/>
                <a:ea typeface="Helvetica Neue" charset="0"/>
                <a:cs typeface="Helvetica Neue" charset="0"/>
              </a:rPr>
              <a:t> </a:t>
            </a:r>
            <a:r>
              <a:rPr lang="en-US" altLang="zh-CN" b="1" dirty="0">
                <a:latin typeface="Helvetica Neue" charset="0"/>
                <a:ea typeface="Helvetica Neue" charset="0"/>
                <a:cs typeface="Helvetica Neue" charset="0"/>
              </a:rPr>
              <a:t>Monitor</a:t>
            </a:r>
            <a:r>
              <a:rPr lang="zh-CN" altLang="en-US" b="1" dirty="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3G&amp;4G</a:t>
            </a:r>
            <a:endParaRPr lang="en-US" altLang="zh-CN" b="1" dirty="0">
              <a:latin typeface="Helvetica Neue" charset="0"/>
              <a:ea typeface="Helvetica Neue" charset="0"/>
              <a:cs typeface="Helvetica Neue" charset="0"/>
            </a:endParaRPr>
          </a:p>
        </p:txBody>
      </p:sp>
      <p:sp>
        <p:nvSpPr>
          <p:cNvPr id="38" name="TextBox 37"/>
          <p:cNvSpPr txBox="1"/>
          <p:nvPr/>
        </p:nvSpPr>
        <p:spPr>
          <a:xfrm>
            <a:off x="10712213" y="2387670"/>
            <a:ext cx="1257075"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BS</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1</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(4G)</a:t>
            </a:r>
            <a:r>
              <a:rPr lang="zh-CN" altLang="en-US" b="1" dirty="0" smtClean="0">
                <a:latin typeface="Helvetica Neue" charset="0"/>
                <a:ea typeface="Helvetica Neue" charset="0"/>
                <a:cs typeface="Helvetica Neue" charset="0"/>
              </a:rPr>
              <a:t> </a:t>
            </a:r>
            <a:endParaRPr lang="en-US" b="1" dirty="0">
              <a:latin typeface="Helvetica Neue" charset="0"/>
              <a:ea typeface="Helvetica Neue" charset="0"/>
              <a:cs typeface="Helvetica Neue" charset="0"/>
            </a:endParaRPr>
          </a:p>
        </p:txBody>
      </p:sp>
      <p:cxnSp>
        <p:nvCxnSpPr>
          <p:cNvPr id="45" name="直接连接符 109"/>
          <p:cNvCxnSpPr/>
          <p:nvPr/>
        </p:nvCxnSpPr>
        <p:spPr>
          <a:xfrm>
            <a:off x="10524483" y="2615609"/>
            <a:ext cx="0" cy="1936872"/>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直接连接符 53"/>
          <p:cNvCxnSpPr/>
          <p:nvPr/>
        </p:nvCxnSpPr>
        <p:spPr>
          <a:xfrm flipH="1">
            <a:off x="7141340" y="4103682"/>
            <a:ext cx="3367154" cy="0"/>
          </a:xfrm>
          <a:prstGeom prst="line">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TextBox 83"/>
          <p:cNvSpPr txBox="1"/>
          <p:nvPr/>
        </p:nvSpPr>
        <p:spPr>
          <a:xfrm>
            <a:off x="7064571" y="3819577"/>
            <a:ext cx="3520692" cy="288156"/>
          </a:xfrm>
          <a:prstGeom prst="rect">
            <a:avLst/>
          </a:prstGeom>
          <a:noFill/>
          <a:ln>
            <a:noFill/>
            <a:prstDash val="dash"/>
          </a:ln>
        </p:spPr>
        <p:txBody>
          <a:bodyPr wrap="square" rtlCol="0">
            <a:spAutoFit/>
          </a:bodyPr>
          <a:lstStyle/>
          <a:p>
            <a:pPr algn="ctr">
              <a:lnSpc>
                <a:spcPct val="70000"/>
              </a:lnSpc>
            </a:pPr>
            <a:r>
              <a:rPr lang="en-US" altLang="zh-CN" b="1" dirty="0" err="1" smtClean="0">
                <a:latin typeface="Helvetica Neue" charset="0"/>
                <a:ea typeface="Helvetica Neue" charset="0"/>
                <a:cs typeface="Helvetica Neue" charset="0"/>
              </a:rPr>
              <a:t>Meas</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Report:</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RSS</a:t>
            </a:r>
            <a:r>
              <a:rPr lang="en-US" altLang="zh-CN" b="1" baseline="-25000" dirty="0" smtClean="0">
                <a:latin typeface="Helvetica Neue" charset="0"/>
                <a:ea typeface="Helvetica Neue" charset="0"/>
                <a:cs typeface="Helvetica Neue" charset="0"/>
              </a:rPr>
              <a:t>2</a:t>
            </a:r>
            <a:r>
              <a:rPr lang="en-US" altLang="zh-CN" b="1" dirty="0" smtClean="0">
                <a:latin typeface="Helvetica Neue" charset="0"/>
                <a:ea typeface="Helvetica Neue" charset="0"/>
                <a:cs typeface="Helvetica Neue" charset="0"/>
              </a:rPr>
              <a:t>&gt;-90</a:t>
            </a:r>
            <a:endParaRPr lang="en-US" b="1" baseline="-25000" dirty="0">
              <a:latin typeface="Helvetica Neue" charset="0"/>
              <a:ea typeface="Helvetica Neue" charset="0"/>
              <a:cs typeface="Helvetica Neue" charset="0"/>
            </a:endParaRPr>
          </a:p>
        </p:txBody>
      </p:sp>
      <p:cxnSp>
        <p:nvCxnSpPr>
          <p:cNvPr id="39" name="直接连接符 61"/>
          <p:cNvCxnSpPr/>
          <p:nvPr/>
        </p:nvCxnSpPr>
        <p:spPr>
          <a:xfrm flipH="1">
            <a:off x="7141341" y="4467441"/>
            <a:ext cx="3367153" cy="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8" name="TextBox 83"/>
          <p:cNvSpPr txBox="1"/>
          <p:nvPr/>
        </p:nvSpPr>
        <p:spPr>
          <a:xfrm>
            <a:off x="7114752" y="4208497"/>
            <a:ext cx="3520692" cy="286232"/>
          </a:xfrm>
          <a:prstGeom prst="rect">
            <a:avLst/>
          </a:prstGeom>
          <a:noFill/>
          <a:ln>
            <a:noFill/>
            <a:prstDash val="dash"/>
          </a:ln>
        </p:spPr>
        <p:txBody>
          <a:bodyPr wrap="square" rtlCol="0">
            <a:spAutoFit/>
          </a:bodyPr>
          <a:lstStyle/>
          <a:p>
            <a:pPr algn="ctr">
              <a:lnSpc>
                <a:spcPct val="70000"/>
              </a:lnSpc>
            </a:pPr>
            <a:r>
              <a:rPr lang="en-US" altLang="zh-CN" b="1" dirty="0" smtClean="0">
                <a:latin typeface="Helvetica Neue" charset="0"/>
                <a:ea typeface="Helvetica Neue" charset="0"/>
                <a:cs typeface="Helvetica Neue" charset="0"/>
              </a:rPr>
              <a:t>Handoff</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command:</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to</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BS3</a:t>
            </a:r>
            <a:endParaRPr lang="en-US" altLang="zh-CN" b="1" dirty="0">
              <a:latin typeface="Helvetica Neue" charset="0"/>
              <a:ea typeface="Helvetica Neue" charset="0"/>
              <a:cs typeface="Helvetica Neue" charset="0"/>
            </a:endParaRPr>
          </a:p>
        </p:txBody>
      </p:sp>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7543" y="4685245"/>
            <a:ext cx="5564941" cy="1687040"/>
          </a:xfrm>
          <a:prstGeom prst="rect">
            <a:avLst/>
          </a:prstGeom>
        </p:spPr>
      </p:pic>
      <p:pic>
        <p:nvPicPr>
          <p:cNvPr id="5" name="Picture 4"/>
          <p:cNvPicPr>
            <a:picLocks noChangeAspect="1"/>
          </p:cNvPicPr>
          <p:nvPr/>
        </p:nvPicPr>
        <p:blipFill>
          <a:blip r:embed="rId6"/>
          <a:stretch>
            <a:fillRect/>
          </a:stretch>
        </p:blipFill>
        <p:spPr>
          <a:xfrm>
            <a:off x="-24263" y="4686512"/>
            <a:ext cx="1984753" cy="1687040"/>
          </a:xfrm>
          <a:prstGeom prst="rect">
            <a:avLst/>
          </a:prstGeom>
        </p:spPr>
      </p:pic>
      <p:pic>
        <p:nvPicPr>
          <p:cNvPr id="10" name="Picture 9"/>
          <p:cNvPicPr>
            <a:picLocks noChangeAspect="1"/>
          </p:cNvPicPr>
          <p:nvPr/>
        </p:nvPicPr>
        <p:blipFill>
          <a:blip r:embed="rId7"/>
          <a:stretch>
            <a:fillRect/>
          </a:stretch>
        </p:blipFill>
        <p:spPr>
          <a:xfrm>
            <a:off x="1283051" y="3201217"/>
            <a:ext cx="4013200" cy="1282700"/>
          </a:xfrm>
          <a:prstGeom prst="rect">
            <a:avLst/>
          </a:prstGeom>
        </p:spPr>
      </p:pic>
      <p:pic>
        <p:nvPicPr>
          <p:cNvPr id="11" name="Picture 10"/>
          <p:cNvPicPr>
            <a:picLocks noChangeAspect="1"/>
          </p:cNvPicPr>
          <p:nvPr/>
        </p:nvPicPr>
        <p:blipFill>
          <a:blip r:embed="rId4"/>
          <a:stretch>
            <a:fillRect/>
          </a:stretch>
        </p:blipFill>
        <p:spPr>
          <a:xfrm flipH="1">
            <a:off x="3116109" y="3751013"/>
            <a:ext cx="283996" cy="517829"/>
          </a:xfrm>
          <a:prstGeom prst="rect">
            <a:avLst/>
          </a:prstGeom>
        </p:spPr>
      </p:pic>
      <p:pic>
        <p:nvPicPr>
          <p:cNvPr id="12" name="Picture 6"/>
          <p:cNvPicPr>
            <a:picLocks noChangeAspect="1"/>
          </p:cNvPicPr>
          <p:nvPr/>
        </p:nvPicPr>
        <p:blipFill>
          <a:blip r:embed="rId3"/>
          <a:stretch>
            <a:fillRect/>
          </a:stretch>
        </p:blipFill>
        <p:spPr>
          <a:xfrm flipH="1">
            <a:off x="2063353" y="3753163"/>
            <a:ext cx="528731" cy="528731"/>
          </a:xfrm>
          <a:prstGeom prst="rect">
            <a:avLst/>
          </a:prstGeom>
        </p:spPr>
      </p:pic>
      <p:pic>
        <p:nvPicPr>
          <p:cNvPr id="13" name="Picture 6"/>
          <p:cNvPicPr>
            <a:picLocks noChangeAspect="1"/>
          </p:cNvPicPr>
          <p:nvPr/>
        </p:nvPicPr>
        <p:blipFill>
          <a:blip r:embed="rId3"/>
          <a:stretch>
            <a:fillRect/>
          </a:stretch>
        </p:blipFill>
        <p:spPr>
          <a:xfrm flipH="1">
            <a:off x="3025285" y="3190889"/>
            <a:ext cx="528731" cy="528731"/>
          </a:xfrm>
          <a:prstGeom prst="rect">
            <a:avLst/>
          </a:prstGeom>
        </p:spPr>
      </p:pic>
      <p:pic>
        <p:nvPicPr>
          <p:cNvPr id="14" name="Picture 6"/>
          <p:cNvPicPr>
            <a:picLocks noChangeAspect="1"/>
          </p:cNvPicPr>
          <p:nvPr/>
        </p:nvPicPr>
        <p:blipFill>
          <a:blip r:embed="rId3"/>
          <a:stretch>
            <a:fillRect/>
          </a:stretch>
        </p:blipFill>
        <p:spPr>
          <a:xfrm flipH="1">
            <a:off x="3973357" y="3719620"/>
            <a:ext cx="528731" cy="528731"/>
          </a:xfrm>
          <a:prstGeom prst="rect">
            <a:avLst/>
          </a:prstGeom>
        </p:spPr>
      </p:pic>
      <p:sp>
        <p:nvSpPr>
          <p:cNvPr id="15" name="TextBox 14"/>
          <p:cNvSpPr txBox="1"/>
          <p:nvPr/>
        </p:nvSpPr>
        <p:spPr>
          <a:xfrm>
            <a:off x="2762123" y="2902744"/>
            <a:ext cx="1257075"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BS</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3</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(3G)</a:t>
            </a:r>
            <a:r>
              <a:rPr lang="zh-CN" altLang="en-US" b="1" dirty="0" smtClean="0">
                <a:latin typeface="Helvetica Neue" charset="0"/>
                <a:ea typeface="Helvetica Neue" charset="0"/>
                <a:cs typeface="Helvetica Neue" charset="0"/>
              </a:rPr>
              <a:t> </a:t>
            </a:r>
            <a:endParaRPr lang="en-US" b="1" dirty="0">
              <a:latin typeface="Helvetica Neue" charset="0"/>
              <a:ea typeface="Helvetica Neue" charset="0"/>
              <a:cs typeface="Helvetica Neue" charset="0"/>
            </a:endParaRPr>
          </a:p>
        </p:txBody>
      </p:sp>
      <p:sp>
        <p:nvSpPr>
          <p:cNvPr id="16" name="TextBox 15"/>
          <p:cNvSpPr txBox="1"/>
          <p:nvPr/>
        </p:nvSpPr>
        <p:spPr>
          <a:xfrm>
            <a:off x="1699180" y="4397696"/>
            <a:ext cx="1257075"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BS</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2</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(4G)</a:t>
            </a:r>
            <a:r>
              <a:rPr lang="zh-CN" altLang="en-US" b="1" dirty="0" smtClean="0">
                <a:latin typeface="Helvetica Neue" charset="0"/>
                <a:ea typeface="Helvetica Neue" charset="0"/>
                <a:cs typeface="Helvetica Neue" charset="0"/>
              </a:rPr>
              <a:t> </a:t>
            </a:r>
            <a:endParaRPr lang="en-US" b="1" dirty="0">
              <a:latin typeface="Helvetica Neue" charset="0"/>
              <a:ea typeface="Helvetica Neue" charset="0"/>
              <a:cs typeface="Helvetica Neue" charset="0"/>
            </a:endParaRPr>
          </a:p>
        </p:txBody>
      </p:sp>
      <p:sp>
        <p:nvSpPr>
          <p:cNvPr id="17" name="TextBox 16"/>
          <p:cNvSpPr txBox="1"/>
          <p:nvPr/>
        </p:nvSpPr>
        <p:spPr>
          <a:xfrm>
            <a:off x="3609184" y="4397422"/>
            <a:ext cx="1257075" cy="369332"/>
          </a:xfrm>
          <a:prstGeom prst="rect">
            <a:avLst/>
          </a:prstGeom>
          <a:noFill/>
        </p:spPr>
        <p:txBody>
          <a:bodyPr wrap="none" rtlCol="0">
            <a:spAutoFit/>
          </a:bodyPr>
          <a:lstStyle/>
          <a:p>
            <a:r>
              <a:rPr lang="en-US" altLang="zh-CN" b="1" dirty="0" smtClean="0">
                <a:latin typeface="Helvetica Neue" charset="0"/>
                <a:ea typeface="Helvetica Neue" charset="0"/>
                <a:cs typeface="Helvetica Neue" charset="0"/>
              </a:rPr>
              <a:t>BS</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1</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(4G)</a:t>
            </a:r>
            <a:r>
              <a:rPr lang="zh-CN" altLang="en-US" b="1" dirty="0" smtClean="0">
                <a:latin typeface="Helvetica Neue" charset="0"/>
                <a:ea typeface="Helvetica Neue" charset="0"/>
                <a:cs typeface="Helvetica Neue" charset="0"/>
              </a:rPr>
              <a:t> </a:t>
            </a:r>
            <a:endParaRPr lang="en-US" b="1" dirty="0">
              <a:latin typeface="Helvetica Neue" charset="0"/>
              <a:ea typeface="Helvetica Neue" charset="0"/>
              <a:cs typeface="Helvetica Neue" charset="0"/>
            </a:endParaRPr>
          </a:p>
        </p:txBody>
      </p:sp>
      <p:sp>
        <p:nvSpPr>
          <p:cNvPr id="6" name="Slide Number Placeholder 5"/>
          <p:cNvSpPr>
            <a:spLocks noGrp="1"/>
          </p:cNvSpPr>
          <p:nvPr>
            <p:ph type="sldNum" sz="quarter" idx="12"/>
          </p:nvPr>
        </p:nvSpPr>
        <p:spPr/>
        <p:txBody>
          <a:bodyPr/>
          <a:lstStyle/>
          <a:p>
            <a:fld id="{BF49A075-DFF4-2045-8324-40BF310EB4D7}" type="slidenum">
              <a:rPr lang="en-US" smtClean="0"/>
              <a:t>25</a:t>
            </a:fld>
            <a:endParaRPr lang="en-US"/>
          </a:p>
        </p:txBody>
      </p:sp>
    </p:spTree>
    <p:extLst>
      <p:ext uri="{BB962C8B-B14F-4D97-AF65-F5344CB8AC3E}">
        <p14:creationId xmlns:p14="http://schemas.microsoft.com/office/powerpoint/2010/main" val="12546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1.48148E-6 L -0.45417 1.48148E-6 " pathEditMode="relative" rAng="0" ptsTypes="AA">
                                      <p:cBhvr>
                                        <p:cTn id="6" dur="1000" fill="hold"/>
                                        <p:tgtEl>
                                          <p:spTgt spid="49"/>
                                        </p:tgtEl>
                                        <p:attrNameLst>
                                          <p:attrName>ppt_x</p:attrName>
                                          <p:attrName>ppt_y</p:attrName>
                                        </p:attrNameLst>
                                      </p:cBhvr>
                                      <p:rCtr x="-2270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1999" cy="1325563"/>
          </a:xfrm>
        </p:spPr>
        <p:txBody>
          <a:bodyPr/>
          <a:lstStyle/>
          <a:p>
            <a:pPr algn="ctr"/>
            <a:r>
              <a:rPr lang="en-US" altLang="zh-CN" dirty="0" err="1" smtClean="0">
                <a:latin typeface="Helvetica Neue" charset="0"/>
                <a:ea typeface="Helvetica Neue" charset="0"/>
                <a:cs typeface="Helvetica Neue" charset="0"/>
              </a:rPr>
              <a:t>MobileInsight</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APIs</a:t>
            </a:r>
            <a:endParaRPr lang="en-US" dirty="0">
              <a:latin typeface="Helvetica Neue" charset="0"/>
              <a:ea typeface="Helvetica Neue" charset="0"/>
              <a:cs typeface="Helvetica Neue" charset="0"/>
            </a:endParaRPr>
          </a:p>
        </p:txBody>
      </p:sp>
      <p:grpSp>
        <p:nvGrpSpPr>
          <p:cNvPr id="7" name="Group 6"/>
          <p:cNvGrpSpPr/>
          <p:nvPr/>
        </p:nvGrpSpPr>
        <p:grpSpPr>
          <a:xfrm>
            <a:off x="50887" y="6456477"/>
            <a:ext cx="4454270" cy="339720"/>
            <a:chOff x="50887" y="6456477"/>
            <a:chExt cx="4454270" cy="339720"/>
          </a:xfrm>
        </p:grpSpPr>
        <p:sp>
          <p:nvSpPr>
            <p:cNvPr id="40" name="圓角矩形 67"/>
            <p:cNvSpPr/>
            <p:nvPr/>
          </p:nvSpPr>
          <p:spPr>
            <a:xfrm>
              <a:off x="1661940" y="6456477"/>
              <a:ext cx="1232164" cy="339720"/>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a:solidFill>
                    <a:schemeClr val="bg1"/>
                  </a:solidFill>
                  <a:latin typeface="Calibri" pitchFamily="34" charset="0"/>
                  <a:cs typeface="Times New Roman" pitchFamily="18" charset="0"/>
                </a:rPr>
                <a:t>Analyzers</a:t>
              </a:r>
            </a:p>
          </p:txBody>
        </p:sp>
        <p:sp>
          <p:nvSpPr>
            <p:cNvPr id="41" name="圓角矩形 67"/>
            <p:cNvSpPr/>
            <p:nvPr/>
          </p:nvSpPr>
          <p:spPr>
            <a:xfrm>
              <a:off x="50887" y="6456477"/>
              <a:ext cx="1232164" cy="339720"/>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a:solidFill>
                    <a:schemeClr val="bg1"/>
                  </a:solidFill>
                  <a:latin typeface="Calibri" pitchFamily="34" charset="0"/>
                  <a:cs typeface="Times New Roman" pitchFamily="18" charset="0"/>
                </a:rPr>
                <a:t>Monitor</a:t>
              </a:r>
            </a:p>
          </p:txBody>
        </p:sp>
        <p:sp>
          <p:nvSpPr>
            <p:cNvPr id="42" name="圓角矩形 67"/>
            <p:cNvSpPr/>
            <p:nvPr/>
          </p:nvSpPr>
          <p:spPr>
            <a:xfrm>
              <a:off x="3272993" y="6456477"/>
              <a:ext cx="1232164" cy="339720"/>
            </a:xfrm>
            <a:prstGeom prst="roundRect">
              <a:avLst/>
            </a:prstGeom>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CN" sz="2000" dirty="0">
                  <a:solidFill>
                    <a:schemeClr val="bg1"/>
                  </a:solidFill>
                  <a:latin typeface="Calibri" pitchFamily="34" charset="0"/>
                  <a:cs typeface="Times New Roman" pitchFamily="18" charset="0"/>
                </a:rPr>
                <a:t>API</a:t>
              </a:r>
            </a:p>
          </p:txBody>
        </p:sp>
        <p:sp>
          <p:nvSpPr>
            <p:cNvPr id="43" name="Right Arrow 42"/>
            <p:cNvSpPr/>
            <p:nvPr/>
          </p:nvSpPr>
          <p:spPr>
            <a:xfrm>
              <a:off x="1334933" y="6482865"/>
              <a:ext cx="275125" cy="297452"/>
            </a:xfrm>
            <a:prstGeom prst="rightArrow">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000">
                <a:solidFill>
                  <a:schemeClr val="bg1"/>
                </a:solidFill>
                <a:latin typeface="Calibri" pitchFamily="34" charset="0"/>
                <a:cs typeface="Times New Roman" pitchFamily="18" charset="0"/>
              </a:endParaRPr>
            </a:p>
          </p:txBody>
        </p:sp>
        <p:sp>
          <p:nvSpPr>
            <p:cNvPr id="44" name="Right Arrow 43"/>
            <p:cNvSpPr/>
            <p:nvPr/>
          </p:nvSpPr>
          <p:spPr>
            <a:xfrm>
              <a:off x="2945986" y="6477593"/>
              <a:ext cx="275125" cy="297452"/>
            </a:xfrm>
            <a:prstGeom prst="rightArrow">
              <a:avLst/>
            </a:prstGeom>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solidFill>
                  <a:schemeClr val="bg1"/>
                </a:solidFill>
                <a:latin typeface="Calibri" pitchFamily="34" charset="0"/>
                <a:cs typeface="Times New Roman" pitchFamily="18" charset="0"/>
              </a:endParaRPr>
            </a:p>
          </p:txBody>
        </p:sp>
      </p:grpSp>
      <p:sp>
        <p:nvSpPr>
          <p:cNvPr id="9" name="Rectangle 8"/>
          <p:cNvSpPr/>
          <p:nvPr/>
        </p:nvSpPr>
        <p:spPr>
          <a:xfrm>
            <a:off x="8352912" y="6394452"/>
            <a:ext cx="3934777" cy="461665"/>
          </a:xfrm>
          <a:prstGeom prst="rect">
            <a:avLst/>
          </a:prstGeom>
        </p:spPr>
        <p:txBody>
          <a:bodyPr wrap="square">
            <a:spAutoFit/>
          </a:bodyPr>
          <a:lstStyle/>
          <a:p>
            <a:r>
              <a:rPr lang="en-US" altLang="zh-CN" sz="1200" b="1" dirty="0" smtClean="0">
                <a:latin typeface="Helvetica Neue" charset="0"/>
                <a:ea typeface="Helvetica Neue" charset="0"/>
                <a:cs typeface="Helvetica Neue" charset="0"/>
              </a:rPr>
              <a:t>More tutorials:</a:t>
            </a:r>
            <a:r>
              <a:rPr lang="zh-CN" altLang="en-US" sz="1200" b="1" dirty="0" smtClean="0">
                <a:latin typeface="Helvetica Neue" charset="0"/>
                <a:ea typeface="Helvetica Neue" charset="0"/>
                <a:cs typeface="Helvetica Neue" charset="0"/>
              </a:rPr>
              <a:t> </a:t>
            </a:r>
            <a:r>
              <a:rPr lang="en-US" sz="1200" dirty="0" smtClean="0">
                <a:latin typeface="Helvetica Neue" charset="0"/>
                <a:ea typeface="Helvetica Neue" charset="0"/>
                <a:cs typeface="Helvetica Neue" charset="0"/>
                <a:hlinkClick r:id="rId3"/>
              </a:rPr>
              <a:t>http</a:t>
            </a:r>
            <a:r>
              <a:rPr lang="en-US" sz="1200" dirty="0">
                <a:latin typeface="Helvetica Neue" charset="0"/>
                <a:ea typeface="Helvetica Neue" charset="0"/>
                <a:cs typeface="Helvetica Neue" charset="0"/>
                <a:hlinkClick r:id="rId3"/>
              </a:rPr>
              <a:t>://</a:t>
            </a:r>
            <a:r>
              <a:rPr lang="en-US" sz="1200" dirty="0" smtClean="0">
                <a:latin typeface="Helvetica Neue" charset="0"/>
                <a:ea typeface="Helvetica Neue" charset="0"/>
                <a:cs typeface="Helvetica Neue" charset="0"/>
                <a:hlinkClick r:id="rId3"/>
              </a:rPr>
              <a:t>metro.cs.ucla.edu/mobile_insight/tutorials.html</a:t>
            </a:r>
            <a:r>
              <a:rPr lang="zh-CN" altLang="en-US" sz="1200" dirty="0" smtClean="0">
                <a:latin typeface="Helvetica Neue" charset="0"/>
                <a:ea typeface="Helvetica Neue" charset="0"/>
                <a:cs typeface="Helvetica Neue" charset="0"/>
              </a:rPr>
              <a:t>  </a:t>
            </a:r>
            <a:endParaRPr lang="en-US" sz="1200" dirty="0">
              <a:latin typeface="Helvetica Neue" charset="0"/>
              <a:ea typeface="Helvetica Neue" charset="0"/>
              <a:cs typeface="Helvetica Neue" charset="0"/>
            </a:endParaRPr>
          </a:p>
        </p:txBody>
      </p:sp>
      <p:sp>
        <p:nvSpPr>
          <p:cNvPr id="12" name="Content Placeholder 2"/>
          <p:cNvSpPr txBox="1">
            <a:spLocks/>
          </p:cNvSpPr>
          <p:nvPr/>
        </p:nvSpPr>
        <p:spPr>
          <a:xfrm>
            <a:off x="2744329" y="1690688"/>
            <a:ext cx="6703340" cy="4076396"/>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err="1" smtClean="0">
                <a:latin typeface="Calibri" charset="0"/>
                <a:ea typeface="Calibri" charset="0"/>
                <a:cs typeface="Calibri" charset="0"/>
              </a:rPr>
              <a:t>src</a:t>
            </a:r>
            <a:r>
              <a:rPr lang="en-US" dirty="0" smtClean="0">
                <a:latin typeface="Calibri" charset="0"/>
                <a:ea typeface="Calibri" charset="0"/>
                <a:cs typeface="Calibri" charset="0"/>
              </a:rPr>
              <a:t> = </a:t>
            </a:r>
            <a:r>
              <a:rPr lang="en-US" dirty="0" err="1" smtClean="0">
                <a:solidFill>
                  <a:srgbClr val="FFC000"/>
                </a:solidFill>
                <a:latin typeface="Calibri" charset="0"/>
                <a:ea typeface="Calibri" charset="0"/>
                <a:cs typeface="Calibri" charset="0"/>
              </a:rPr>
              <a:t>OnlineMonitor</a:t>
            </a:r>
            <a:r>
              <a:rPr lang="en-US" dirty="0" smtClean="0">
                <a:latin typeface="Calibri" charset="0"/>
                <a:ea typeface="Calibri" charset="0"/>
                <a:cs typeface="Calibri" charset="0"/>
              </a:rPr>
              <a:t>()</a:t>
            </a:r>
          </a:p>
          <a:p>
            <a:pPr marL="0" indent="0">
              <a:buNone/>
            </a:pPr>
            <a:r>
              <a:rPr lang="en-US" dirty="0" err="1" smtClean="0">
                <a:latin typeface="Calibri" charset="0"/>
                <a:ea typeface="Calibri" charset="0"/>
                <a:cs typeface="Calibri" charset="0"/>
              </a:rPr>
              <a:t>lte_rrc_analyzer</a:t>
            </a:r>
            <a:r>
              <a:rPr lang="en-US" dirty="0" smtClean="0">
                <a:latin typeface="Calibri" charset="0"/>
                <a:ea typeface="Calibri" charset="0"/>
                <a:cs typeface="Calibri" charset="0"/>
              </a:rPr>
              <a:t> = </a:t>
            </a:r>
            <a:r>
              <a:rPr lang="en-US" dirty="0" err="1">
                <a:solidFill>
                  <a:srgbClr val="FFC000"/>
                </a:solidFill>
                <a:latin typeface="Calibri" charset="0"/>
                <a:ea typeface="Calibri" charset="0"/>
                <a:cs typeface="Calibri" charset="0"/>
              </a:rPr>
              <a:t>LteRrcAnalyzer</a:t>
            </a:r>
            <a:r>
              <a:rPr lang="en-US" dirty="0" smtClean="0">
                <a:latin typeface="Calibri" charset="0"/>
                <a:ea typeface="Calibri" charset="0"/>
                <a:cs typeface="Calibri" charset="0"/>
              </a:rPr>
              <a:t>() </a:t>
            </a:r>
            <a:r>
              <a:rPr lang="en-US" dirty="0" err="1" smtClean="0">
                <a:latin typeface="Calibri" charset="0"/>
                <a:ea typeface="Calibri" charset="0"/>
                <a:cs typeface="Calibri" charset="0"/>
              </a:rPr>
              <a:t>wcdma_rrc_analyzer</a:t>
            </a:r>
            <a:r>
              <a:rPr lang="en-US" dirty="0" smtClean="0">
                <a:latin typeface="Calibri" charset="0"/>
                <a:ea typeface="Calibri" charset="0"/>
                <a:cs typeface="Calibri" charset="0"/>
              </a:rPr>
              <a:t> = </a:t>
            </a:r>
            <a:r>
              <a:rPr lang="en-US" dirty="0" err="1" smtClean="0">
                <a:solidFill>
                  <a:srgbClr val="FFC000"/>
                </a:solidFill>
                <a:latin typeface="Calibri" charset="0"/>
                <a:ea typeface="Calibri" charset="0"/>
                <a:cs typeface="Calibri" charset="0"/>
              </a:rPr>
              <a:t>WcdmaRrcAnalyzer</a:t>
            </a:r>
            <a:r>
              <a:rPr lang="en-US" dirty="0" smtClean="0">
                <a:latin typeface="Calibri" charset="0"/>
                <a:ea typeface="Calibri" charset="0"/>
                <a:cs typeface="Calibri" charset="0"/>
              </a:rPr>
              <a:t>() </a:t>
            </a:r>
            <a:r>
              <a:rPr lang="en-US" dirty="0" err="1" smtClean="0">
                <a:latin typeface="Calibri" charset="0"/>
                <a:ea typeface="Calibri" charset="0"/>
                <a:cs typeface="Calibri" charset="0"/>
              </a:rPr>
              <a:t>lte_rrc_analyzer.</a:t>
            </a:r>
            <a:r>
              <a:rPr lang="en-US" dirty="0" err="1" smtClean="0">
                <a:solidFill>
                  <a:srgbClr val="02A7F2"/>
                </a:solidFill>
                <a:latin typeface="Calibri" charset="0"/>
                <a:ea typeface="Calibri" charset="0"/>
                <a:cs typeface="Calibri" charset="0"/>
              </a:rPr>
              <a:t>set_source</a:t>
            </a:r>
            <a:r>
              <a:rPr lang="en-US" dirty="0" smtClean="0">
                <a:latin typeface="Calibri" charset="0"/>
                <a:ea typeface="Calibri" charset="0"/>
                <a:cs typeface="Calibri" charset="0"/>
              </a:rPr>
              <a:t>(</a:t>
            </a:r>
            <a:r>
              <a:rPr lang="en-US" dirty="0" err="1" smtClean="0">
                <a:latin typeface="Calibri" charset="0"/>
                <a:ea typeface="Calibri" charset="0"/>
                <a:cs typeface="Calibri" charset="0"/>
              </a:rPr>
              <a:t>src</a:t>
            </a:r>
            <a:r>
              <a:rPr lang="en-US" dirty="0" smtClean="0">
                <a:latin typeface="Calibri" charset="0"/>
                <a:ea typeface="Calibri" charset="0"/>
                <a:cs typeface="Calibri" charset="0"/>
              </a:rPr>
              <a:t>)</a:t>
            </a:r>
          </a:p>
          <a:p>
            <a:pPr marL="0" indent="0">
              <a:buNone/>
            </a:pPr>
            <a:r>
              <a:rPr lang="en-US" dirty="0" err="1" smtClean="0">
                <a:latin typeface="Calibri" charset="0"/>
                <a:ea typeface="Calibri" charset="0"/>
                <a:cs typeface="Calibri" charset="0"/>
              </a:rPr>
              <a:t>wcdma_rrc_analyzer.</a:t>
            </a:r>
            <a:r>
              <a:rPr lang="en-US" dirty="0" err="1" smtClean="0">
                <a:solidFill>
                  <a:srgbClr val="02A7F2"/>
                </a:solidFill>
                <a:latin typeface="Calibri" charset="0"/>
                <a:ea typeface="Calibri" charset="0"/>
                <a:cs typeface="Calibri" charset="0"/>
              </a:rPr>
              <a:t>set_source</a:t>
            </a:r>
            <a:r>
              <a:rPr lang="en-US" dirty="0" smtClean="0">
                <a:latin typeface="Calibri" charset="0"/>
                <a:ea typeface="Calibri" charset="0"/>
                <a:cs typeface="Calibri" charset="0"/>
              </a:rPr>
              <a:t>(</a:t>
            </a:r>
            <a:r>
              <a:rPr lang="en-US" dirty="0" err="1" smtClean="0">
                <a:latin typeface="Calibri" charset="0"/>
                <a:ea typeface="Calibri" charset="0"/>
                <a:cs typeface="Calibri" charset="0"/>
              </a:rPr>
              <a:t>src</a:t>
            </a:r>
            <a:r>
              <a:rPr lang="en-US" dirty="0" smtClean="0">
                <a:latin typeface="Calibri" charset="0"/>
                <a:ea typeface="Calibri" charset="0"/>
                <a:cs typeface="Calibri" charset="0"/>
              </a:rPr>
              <a:t>)</a:t>
            </a:r>
          </a:p>
          <a:p>
            <a:pPr marL="0" indent="0">
              <a:buNone/>
            </a:pPr>
            <a:r>
              <a:rPr lang="en-US" dirty="0" err="1" smtClean="0">
                <a:latin typeface="Calibri" charset="0"/>
                <a:ea typeface="Calibri" charset="0"/>
                <a:cs typeface="Calibri" charset="0"/>
              </a:rPr>
              <a:t>src.</a:t>
            </a:r>
            <a:r>
              <a:rPr lang="en-US" dirty="0" err="1" smtClean="0">
                <a:solidFill>
                  <a:srgbClr val="02A7F2"/>
                </a:solidFill>
                <a:latin typeface="Calibri" charset="0"/>
                <a:ea typeface="Calibri" charset="0"/>
                <a:cs typeface="Calibri" charset="0"/>
              </a:rPr>
              <a:t>run</a:t>
            </a:r>
            <a:r>
              <a:rPr lang="en-US" dirty="0" smtClean="0">
                <a:latin typeface="Calibri" charset="0"/>
                <a:ea typeface="Calibri" charset="0"/>
                <a:cs typeface="Calibri" charset="0"/>
              </a:rPr>
              <a:t>()</a:t>
            </a:r>
          </a:p>
        </p:txBody>
      </p:sp>
      <p:sp>
        <p:nvSpPr>
          <p:cNvPr id="3" name="Slide Number Placeholder 2"/>
          <p:cNvSpPr>
            <a:spLocks noGrp="1"/>
          </p:cNvSpPr>
          <p:nvPr>
            <p:ph type="sldNum" sz="quarter" idx="12"/>
          </p:nvPr>
        </p:nvSpPr>
        <p:spPr/>
        <p:txBody>
          <a:bodyPr/>
          <a:lstStyle/>
          <a:p>
            <a:fld id="{BF49A075-DFF4-2045-8324-40BF310EB4D7}" type="slidenum">
              <a:rPr lang="en-US" smtClean="0"/>
              <a:t>26</a:t>
            </a:fld>
            <a:endParaRPr lang="en-US"/>
          </a:p>
        </p:txBody>
      </p:sp>
    </p:spTree>
    <p:extLst>
      <p:ext uri="{BB962C8B-B14F-4D97-AF65-F5344CB8AC3E}">
        <p14:creationId xmlns:p14="http://schemas.microsoft.com/office/powerpoint/2010/main" val="18877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latin typeface="Helvetica Neue" charset="0"/>
                <a:ea typeface="Helvetica Neue" charset="0"/>
                <a:cs typeface="Helvetica Neue" charset="0"/>
              </a:rPr>
              <a:t>Evaluation</a:t>
            </a:r>
            <a:endParaRPr lang="en-US" dirty="0"/>
          </a:p>
        </p:txBody>
      </p:sp>
      <p:sp>
        <p:nvSpPr>
          <p:cNvPr id="3" name="Text Placeholder 2"/>
          <p:cNvSpPr>
            <a:spLocks noGrp="1"/>
          </p:cNvSpPr>
          <p:nvPr>
            <p:ph type="body" idx="1"/>
          </p:nvPr>
        </p:nvSpPr>
        <p:spPr/>
        <p:txBody>
          <a:bodyPr>
            <a:normAutofit/>
          </a:bodyPr>
          <a:lstStyle/>
          <a:p>
            <a:r>
              <a:rPr lang="en-US" altLang="zh-CN" sz="3200" dirty="0" smtClean="0">
                <a:latin typeface="Helvetica Neue" charset="0"/>
                <a:ea typeface="Helvetica Neue" charset="0"/>
                <a:cs typeface="Helvetica Neue" charset="0"/>
              </a:rPr>
              <a:t>Coverage,</a:t>
            </a:r>
            <a:r>
              <a:rPr lang="zh-CN" altLang="en-US" sz="3200" dirty="0" smtClean="0">
                <a:latin typeface="Helvetica Neue" charset="0"/>
                <a:ea typeface="Helvetica Neue" charset="0"/>
                <a:cs typeface="Helvetica Neue" charset="0"/>
              </a:rPr>
              <a:t> </a:t>
            </a:r>
            <a:r>
              <a:rPr lang="en-US" altLang="zh-CN" sz="3200" dirty="0" smtClean="0">
                <a:latin typeface="Helvetica Neue" charset="0"/>
                <a:ea typeface="Helvetica Neue" charset="0"/>
                <a:cs typeface="Helvetica Neue" charset="0"/>
              </a:rPr>
              <a:t>performance,</a:t>
            </a:r>
            <a:r>
              <a:rPr lang="zh-CN" altLang="en-US" sz="3200" dirty="0" smtClean="0">
                <a:latin typeface="Helvetica Neue" charset="0"/>
                <a:ea typeface="Helvetica Neue" charset="0"/>
                <a:cs typeface="Helvetica Neue" charset="0"/>
              </a:rPr>
              <a:t> </a:t>
            </a:r>
            <a:r>
              <a:rPr lang="en-US" altLang="zh-CN" sz="3200" dirty="0" smtClean="0">
                <a:latin typeface="Helvetica Neue" charset="0"/>
                <a:ea typeface="Helvetica Neue" charset="0"/>
                <a:cs typeface="Helvetica Neue" charset="0"/>
              </a:rPr>
              <a:t>accuracy</a:t>
            </a:r>
            <a:r>
              <a:rPr lang="zh-CN" altLang="en-US" sz="3200" dirty="0" smtClean="0">
                <a:latin typeface="Helvetica Neue" charset="0"/>
                <a:ea typeface="Helvetica Neue" charset="0"/>
                <a:cs typeface="Helvetica Neue" charset="0"/>
              </a:rPr>
              <a:t> </a:t>
            </a:r>
            <a:r>
              <a:rPr lang="en-US" altLang="zh-CN" sz="3200" dirty="0" smtClean="0">
                <a:latin typeface="Helvetica Neue" charset="0"/>
                <a:ea typeface="Helvetica Neue" charset="0"/>
                <a:cs typeface="Helvetica Neue" charset="0"/>
              </a:rPr>
              <a:t>and</a:t>
            </a:r>
            <a:r>
              <a:rPr lang="zh-CN" altLang="en-US" sz="3200" dirty="0" smtClean="0">
                <a:latin typeface="Helvetica Neue" charset="0"/>
                <a:ea typeface="Helvetica Neue" charset="0"/>
                <a:cs typeface="Helvetica Neue" charset="0"/>
              </a:rPr>
              <a:t> </a:t>
            </a:r>
            <a:r>
              <a:rPr lang="en-US" altLang="zh-CN" sz="3200" dirty="0" smtClean="0">
                <a:latin typeface="Helvetica Neue" charset="0"/>
                <a:ea typeface="Helvetica Neue" charset="0"/>
                <a:cs typeface="Helvetica Neue" charset="0"/>
              </a:rPr>
              <a:t>system</a:t>
            </a:r>
            <a:r>
              <a:rPr lang="zh-CN" altLang="en-US" sz="3200" dirty="0" smtClean="0">
                <a:latin typeface="Helvetica Neue" charset="0"/>
                <a:ea typeface="Helvetica Neue" charset="0"/>
                <a:cs typeface="Helvetica Neue" charset="0"/>
              </a:rPr>
              <a:t> </a:t>
            </a:r>
            <a:r>
              <a:rPr lang="en-US" altLang="zh-CN" sz="3200" dirty="0" smtClean="0">
                <a:latin typeface="Helvetica Neue" charset="0"/>
                <a:ea typeface="Helvetica Neue" charset="0"/>
                <a:cs typeface="Helvetica Neue" charset="0"/>
              </a:rPr>
              <a:t>overhead</a:t>
            </a:r>
          </a:p>
        </p:txBody>
      </p:sp>
      <p:sp>
        <p:nvSpPr>
          <p:cNvPr id="4" name="Slide Number Placeholder 3"/>
          <p:cNvSpPr>
            <a:spLocks noGrp="1"/>
          </p:cNvSpPr>
          <p:nvPr>
            <p:ph type="sldNum" sz="quarter" idx="12"/>
          </p:nvPr>
        </p:nvSpPr>
        <p:spPr/>
        <p:txBody>
          <a:bodyPr/>
          <a:lstStyle/>
          <a:p>
            <a:fld id="{BF49A075-DFF4-2045-8324-40BF310EB4D7}" type="slidenum">
              <a:rPr lang="en-US" smtClean="0"/>
              <a:t>27</a:t>
            </a:fld>
            <a:endParaRPr lang="en-US"/>
          </a:p>
        </p:txBody>
      </p:sp>
    </p:spTree>
    <p:extLst>
      <p:ext uri="{BB962C8B-B14F-4D97-AF65-F5344CB8AC3E}">
        <p14:creationId xmlns:p14="http://schemas.microsoft.com/office/powerpoint/2010/main" val="20021100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1999" cy="1325563"/>
          </a:xfrm>
        </p:spPr>
        <p:txBody>
          <a:bodyPr/>
          <a:lstStyle/>
          <a:p>
            <a:pPr algn="ctr"/>
            <a:r>
              <a:rPr lang="en-US" altLang="zh-CN" dirty="0" smtClean="0">
                <a:latin typeface="Helvetica Neue" charset="0"/>
                <a:ea typeface="Helvetica Neue" charset="0"/>
                <a:cs typeface="Helvetica Neue" charset="0"/>
              </a:rPr>
              <a:t>Wide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Coverage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of</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Phone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Models</a:t>
            </a:r>
            <a:endParaRPr lang="en-US" dirty="0">
              <a:solidFill>
                <a:srgbClr val="0EAEE2"/>
              </a:solidFill>
              <a:latin typeface="Helvetica Neue" charset="0"/>
              <a:ea typeface="Helvetica Neue" charset="0"/>
              <a:cs typeface="Helvetica Neue" charset="0"/>
            </a:endParaRPr>
          </a:p>
        </p:txBody>
      </p:sp>
      <p:sp>
        <p:nvSpPr>
          <p:cNvPr id="5" name="Slide Number Placeholder 4"/>
          <p:cNvSpPr>
            <a:spLocks noGrp="1"/>
          </p:cNvSpPr>
          <p:nvPr>
            <p:ph type="sldNum" sz="quarter" idx="12"/>
          </p:nvPr>
        </p:nvSpPr>
        <p:spPr/>
        <p:txBody>
          <a:bodyPr/>
          <a:lstStyle/>
          <a:p>
            <a:fld id="{BF49A075-DFF4-2045-8324-40BF310EB4D7}" type="slidenum">
              <a:rPr lang="en-US" smtClean="0"/>
              <a:t>28</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961313401"/>
              </p:ext>
            </p:extLst>
          </p:nvPr>
        </p:nvGraphicFramePr>
        <p:xfrm>
          <a:off x="1708360" y="2269692"/>
          <a:ext cx="5696817" cy="3017520"/>
        </p:xfrm>
        <a:graphic>
          <a:graphicData uri="http://schemas.openxmlformats.org/drawingml/2006/table">
            <a:tbl>
              <a:tblPr firstRow="1" bandRow="1">
                <a:tableStyleId>{073A0DAA-6AF3-43AB-8588-CEC1D06C72B9}</a:tableStyleId>
              </a:tblPr>
              <a:tblGrid>
                <a:gridCol w="1534315"/>
                <a:gridCol w="2101716"/>
                <a:gridCol w="2060786"/>
              </a:tblGrid>
              <a:tr h="370840">
                <a:tc>
                  <a:txBody>
                    <a:bodyPr/>
                    <a:lstStyle/>
                    <a:p>
                      <a:pPr algn="ctr"/>
                      <a:r>
                        <a:rPr lang="en-US" sz="2800" dirty="0" smtClean="0">
                          <a:latin typeface="Helvetica Neue" charset="0"/>
                          <a:ea typeface="Helvetica Neue" charset="0"/>
                          <a:cs typeface="Helvetica Neue" charset="0"/>
                        </a:rPr>
                        <a:t>Mobile OS</a:t>
                      </a:r>
                      <a:endParaRPr lang="en-US" sz="2800" dirty="0">
                        <a:latin typeface="Helvetica Neue" charset="0"/>
                        <a:ea typeface="Helvetica Neue" charset="0"/>
                        <a:cs typeface="Helvetica Neue" charset="0"/>
                      </a:endParaRPr>
                    </a:p>
                  </a:txBody>
                  <a:tcPr/>
                </a:tc>
                <a:tc>
                  <a:txBody>
                    <a:bodyPr/>
                    <a:lstStyle/>
                    <a:p>
                      <a:pPr algn="ctr"/>
                      <a:r>
                        <a:rPr lang="en-US" altLang="zh-CN" sz="2800" dirty="0" smtClean="0">
                          <a:latin typeface="Helvetica Neue" charset="0"/>
                          <a:ea typeface="Helvetica Neue" charset="0"/>
                          <a:cs typeface="Helvetica Neue" charset="0"/>
                        </a:rPr>
                        <a:t>Cellular</a:t>
                      </a:r>
                      <a:r>
                        <a:rPr lang="zh-CN" altLang="en-US" sz="2800" dirty="0" smtClean="0">
                          <a:latin typeface="Helvetica Neue" charset="0"/>
                          <a:ea typeface="Helvetica Neue" charset="0"/>
                          <a:cs typeface="Helvetica Neue" charset="0"/>
                        </a:rPr>
                        <a:t> </a:t>
                      </a:r>
                      <a:r>
                        <a:rPr lang="en-US" sz="2800" dirty="0" smtClean="0">
                          <a:latin typeface="Helvetica Neue" charset="0"/>
                          <a:ea typeface="Helvetica Neue" charset="0"/>
                          <a:cs typeface="Helvetica Neue" charset="0"/>
                        </a:rPr>
                        <a:t>Chipset</a:t>
                      </a:r>
                      <a:endParaRPr lang="en-US" sz="2800" dirty="0">
                        <a:latin typeface="Helvetica Neue" charset="0"/>
                        <a:ea typeface="Helvetica Neue" charset="0"/>
                        <a:cs typeface="Helvetica Neue" charset="0"/>
                      </a:endParaRPr>
                    </a:p>
                  </a:txBody>
                  <a:tcPr/>
                </a:tc>
                <a:tc>
                  <a:txBody>
                    <a:bodyPr/>
                    <a:lstStyle/>
                    <a:p>
                      <a:pPr algn="ctr"/>
                      <a:r>
                        <a:rPr lang="en-US" sz="2800" dirty="0" smtClean="0">
                          <a:latin typeface="Helvetica Neue" charset="0"/>
                          <a:ea typeface="Helvetica Neue" charset="0"/>
                          <a:cs typeface="Helvetica Neue" charset="0"/>
                        </a:rPr>
                        <a:t>Feasibility</a:t>
                      </a:r>
                      <a:endParaRPr lang="en-US" sz="2800" dirty="0">
                        <a:latin typeface="Helvetica Neue" charset="0"/>
                        <a:ea typeface="Helvetica Neue" charset="0"/>
                        <a:cs typeface="Helvetica Neue" charset="0"/>
                      </a:endParaRPr>
                    </a:p>
                  </a:txBody>
                  <a:tcPr/>
                </a:tc>
              </a:tr>
              <a:tr h="370840">
                <a:tc rowSpan="3">
                  <a:txBody>
                    <a:bodyPr/>
                    <a:lstStyle/>
                    <a:p>
                      <a:pPr algn="ctr"/>
                      <a:endParaRPr lang="en-US" sz="2800" dirty="0" smtClean="0">
                        <a:latin typeface="Helvetica Neue" charset="0"/>
                        <a:ea typeface="Helvetica Neue" charset="0"/>
                        <a:cs typeface="Helvetica Neue" charset="0"/>
                      </a:endParaRPr>
                    </a:p>
                    <a:p>
                      <a:pPr algn="ctr"/>
                      <a:r>
                        <a:rPr lang="en-US" sz="2800" dirty="0" smtClean="0">
                          <a:latin typeface="Helvetica Neue" charset="0"/>
                          <a:ea typeface="Helvetica Neue" charset="0"/>
                          <a:cs typeface="Helvetica Neue" charset="0"/>
                        </a:rPr>
                        <a:t>Android</a:t>
                      </a:r>
                    </a:p>
                  </a:txBody>
                  <a:tcPr/>
                </a:tc>
                <a:tc>
                  <a:txBody>
                    <a:bodyPr/>
                    <a:lstStyle/>
                    <a:p>
                      <a:pPr algn="ctr"/>
                      <a:r>
                        <a:rPr lang="en-US" sz="2800" dirty="0" smtClean="0">
                          <a:latin typeface="Helvetica Neue" charset="0"/>
                          <a:ea typeface="Helvetica Neue" charset="0"/>
                          <a:cs typeface="Helvetica Neue" charset="0"/>
                        </a:rPr>
                        <a:t>Qualcomm</a:t>
                      </a:r>
                      <a:endParaRPr lang="en-US" sz="2800" dirty="0">
                        <a:latin typeface="Helvetica Neue" charset="0"/>
                        <a:ea typeface="Helvetica Neue" charset="0"/>
                        <a:cs typeface="Helvetica Neue" charset="0"/>
                      </a:endParaRPr>
                    </a:p>
                  </a:txBody>
                  <a:tcPr/>
                </a:tc>
                <a:tc>
                  <a:txBody>
                    <a:bodyPr/>
                    <a:lstStyle/>
                    <a:p>
                      <a:pPr algn="ctr"/>
                      <a:r>
                        <a:rPr lang="zh-CN" altLang="en-US" sz="2800" b="1" dirty="0" smtClean="0">
                          <a:latin typeface="Helvetica Neue" charset="0"/>
                          <a:ea typeface="Helvetica Neue" charset="0"/>
                          <a:cs typeface="Helvetica Neue" charset="0"/>
                        </a:rPr>
                        <a:t>✔</a:t>
                      </a:r>
                      <a:endParaRPr lang="en-US" sz="2800" b="1" dirty="0">
                        <a:latin typeface="Helvetica Neue" charset="0"/>
                        <a:ea typeface="Helvetica Neue" charset="0"/>
                        <a:cs typeface="Helvetica Neue" charset="0"/>
                      </a:endParaRPr>
                    </a:p>
                  </a:txBody>
                  <a:tcPr/>
                </a:tc>
              </a:tr>
              <a:tr h="370840">
                <a:tc vMerge="1">
                  <a:txBody>
                    <a:bodyPr/>
                    <a:lstStyle/>
                    <a:p>
                      <a:pPr algn="ctr"/>
                      <a:endParaRPr lang="en-US" sz="2400" dirty="0">
                        <a:latin typeface="Helvetica Neue" charset="0"/>
                        <a:ea typeface="Helvetica Neue" charset="0"/>
                        <a:cs typeface="Helvetica Neue" charset="0"/>
                      </a:endParaRPr>
                    </a:p>
                  </a:txBody>
                  <a:tcPr/>
                </a:tc>
                <a:tc>
                  <a:txBody>
                    <a:bodyPr/>
                    <a:lstStyle/>
                    <a:p>
                      <a:pPr algn="ctr"/>
                      <a:r>
                        <a:rPr lang="en-US" sz="2800" dirty="0" err="1" smtClean="0">
                          <a:latin typeface="Helvetica Neue" charset="0"/>
                          <a:ea typeface="Helvetica Neue" charset="0"/>
                          <a:cs typeface="Helvetica Neue" charset="0"/>
                        </a:rPr>
                        <a:t>MediaTek</a:t>
                      </a:r>
                      <a:endParaRPr lang="en-US" sz="2800" dirty="0">
                        <a:latin typeface="Helvetica Neue" charset="0"/>
                        <a:ea typeface="Helvetica Neue" charset="0"/>
                        <a:cs typeface="Helvetica Neue"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800" b="1" dirty="0" smtClean="0">
                          <a:latin typeface="Helvetica Neue" charset="0"/>
                          <a:ea typeface="Helvetica Neue" charset="0"/>
                          <a:cs typeface="Helvetica Neue" charset="0"/>
                        </a:rPr>
                        <a:t>✔</a:t>
                      </a:r>
                      <a:endParaRPr lang="en-US" sz="2800" b="1" dirty="0" smtClean="0">
                        <a:latin typeface="Helvetica Neue" charset="0"/>
                        <a:ea typeface="Helvetica Neue" charset="0"/>
                        <a:cs typeface="Helvetica Neue" charset="0"/>
                      </a:endParaRPr>
                    </a:p>
                  </a:txBody>
                  <a:tcPr/>
                </a:tc>
              </a:tr>
              <a:tr h="370840">
                <a:tc vMerge="1">
                  <a:txBody>
                    <a:bodyPr/>
                    <a:lstStyle/>
                    <a:p>
                      <a:pPr algn="ctr"/>
                      <a:endParaRPr lang="en-US" sz="2400" dirty="0">
                        <a:latin typeface="Helvetica Neue" charset="0"/>
                        <a:ea typeface="Helvetica Neue" charset="0"/>
                        <a:cs typeface="Helvetica Neue" charset="0"/>
                      </a:endParaRPr>
                    </a:p>
                  </a:txBody>
                  <a:tcPr/>
                </a:tc>
                <a:tc>
                  <a:txBody>
                    <a:bodyPr/>
                    <a:lstStyle/>
                    <a:p>
                      <a:pPr algn="ctr"/>
                      <a:r>
                        <a:rPr lang="en-US" sz="2800" dirty="0" smtClean="0">
                          <a:latin typeface="Helvetica Neue" charset="0"/>
                          <a:ea typeface="Helvetica Neue" charset="0"/>
                          <a:cs typeface="Helvetica Neue" charset="0"/>
                        </a:rPr>
                        <a:t>Intel XMM</a:t>
                      </a:r>
                      <a:endParaRPr lang="en-US" sz="2800" dirty="0">
                        <a:latin typeface="Helvetica Neue" charset="0"/>
                        <a:ea typeface="Helvetica Neue" charset="0"/>
                        <a:cs typeface="Helvetica Neue"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800" b="1" dirty="0" smtClean="0">
                          <a:latin typeface="Helvetica Neue" charset="0"/>
                          <a:ea typeface="Helvetica Neue" charset="0"/>
                          <a:cs typeface="Helvetica Neue" charset="0"/>
                        </a:rPr>
                        <a:t>✔</a:t>
                      </a:r>
                      <a:endParaRPr lang="en-US" sz="2800" b="1" dirty="0" smtClean="0">
                        <a:latin typeface="Helvetica Neue" charset="0"/>
                        <a:ea typeface="Helvetica Neue" charset="0"/>
                        <a:cs typeface="Helvetica Neue" charset="0"/>
                      </a:endParaRPr>
                    </a:p>
                  </a:txBody>
                  <a:tcPr/>
                </a:tc>
              </a:tr>
              <a:tr h="370840">
                <a:tc>
                  <a:txBody>
                    <a:bodyPr/>
                    <a:lstStyle/>
                    <a:p>
                      <a:pPr algn="ctr"/>
                      <a:r>
                        <a:rPr lang="en-US" sz="2800" dirty="0" smtClean="0">
                          <a:latin typeface="Helvetica Neue" charset="0"/>
                          <a:ea typeface="Helvetica Neue" charset="0"/>
                          <a:cs typeface="Helvetica Neue" charset="0"/>
                        </a:rPr>
                        <a:t>iOS</a:t>
                      </a:r>
                    </a:p>
                  </a:txBody>
                  <a:tcPr/>
                </a:tc>
                <a:tc>
                  <a:txBody>
                    <a:bodyPr/>
                    <a:lstStyle/>
                    <a:p>
                      <a:pPr algn="ctr"/>
                      <a:r>
                        <a:rPr lang="en-US" sz="2800" dirty="0" smtClean="0">
                          <a:latin typeface="Helvetica Neue" charset="0"/>
                          <a:ea typeface="Helvetica Neue" charset="0"/>
                          <a:cs typeface="Helvetica Neue" charset="0"/>
                        </a:rPr>
                        <a:t>All</a:t>
                      </a:r>
                      <a:endParaRPr lang="en-US" sz="2800" dirty="0">
                        <a:latin typeface="Helvetica Neue" charset="0"/>
                        <a:ea typeface="Helvetica Neue" charset="0"/>
                        <a:cs typeface="Helvetica Neue"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800" b="1" dirty="0" smtClean="0">
                          <a:latin typeface="Helvetica Neue" charset="0"/>
                          <a:ea typeface="Helvetica Neue" charset="0"/>
                          <a:cs typeface="Helvetica Neue" charset="0"/>
                        </a:rPr>
                        <a:t>✔</a:t>
                      </a:r>
                      <a:endParaRPr lang="en-US" altLang="zh-CN" sz="2800" b="1" dirty="0" smtClean="0">
                        <a:latin typeface="Helvetica Neue" charset="0"/>
                        <a:ea typeface="Helvetica Neue" charset="0"/>
                        <a:cs typeface="Helvetica Neue" charset="0"/>
                      </a:endParaRPr>
                    </a:p>
                  </a:txBody>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067832804"/>
              </p:ext>
            </p:extLst>
          </p:nvPr>
        </p:nvGraphicFramePr>
        <p:xfrm>
          <a:off x="1708360" y="2269692"/>
          <a:ext cx="8775277" cy="3017520"/>
        </p:xfrm>
        <a:graphic>
          <a:graphicData uri="http://schemas.openxmlformats.org/drawingml/2006/table">
            <a:tbl>
              <a:tblPr firstRow="1" bandRow="1">
                <a:tableStyleId>{073A0DAA-6AF3-43AB-8588-CEC1D06C72B9}</a:tableStyleId>
              </a:tblPr>
              <a:tblGrid>
                <a:gridCol w="1534315"/>
                <a:gridCol w="2101716"/>
                <a:gridCol w="2060786"/>
                <a:gridCol w="3078460"/>
              </a:tblGrid>
              <a:tr h="370840">
                <a:tc>
                  <a:txBody>
                    <a:bodyPr/>
                    <a:lstStyle/>
                    <a:p>
                      <a:pPr algn="ctr"/>
                      <a:r>
                        <a:rPr lang="en-US" sz="2800" dirty="0" smtClean="0">
                          <a:latin typeface="Helvetica Neue" charset="0"/>
                          <a:ea typeface="Helvetica Neue" charset="0"/>
                          <a:cs typeface="Helvetica Neue" charset="0"/>
                        </a:rPr>
                        <a:t>Mobile OS</a:t>
                      </a:r>
                      <a:endParaRPr lang="en-US" sz="2800" dirty="0">
                        <a:latin typeface="Helvetica Neue" charset="0"/>
                        <a:ea typeface="Helvetica Neue" charset="0"/>
                        <a:cs typeface="Helvetica Neue" charset="0"/>
                      </a:endParaRPr>
                    </a:p>
                  </a:txBody>
                  <a:tcPr/>
                </a:tc>
                <a:tc>
                  <a:txBody>
                    <a:bodyPr/>
                    <a:lstStyle/>
                    <a:p>
                      <a:pPr algn="ctr"/>
                      <a:r>
                        <a:rPr lang="en-US" altLang="zh-CN" sz="2800" dirty="0" smtClean="0">
                          <a:latin typeface="Helvetica Neue" charset="0"/>
                          <a:ea typeface="Helvetica Neue" charset="0"/>
                          <a:cs typeface="Helvetica Neue" charset="0"/>
                        </a:rPr>
                        <a:t>Cellular</a:t>
                      </a:r>
                      <a:r>
                        <a:rPr lang="zh-CN" altLang="en-US" sz="2800" dirty="0" smtClean="0">
                          <a:latin typeface="Helvetica Neue" charset="0"/>
                          <a:ea typeface="Helvetica Neue" charset="0"/>
                          <a:cs typeface="Helvetica Neue" charset="0"/>
                        </a:rPr>
                        <a:t> </a:t>
                      </a:r>
                      <a:r>
                        <a:rPr lang="en-US" sz="2800" dirty="0" smtClean="0">
                          <a:latin typeface="Helvetica Neue" charset="0"/>
                          <a:ea typeface="Helvetica Neue" charset="0"/>
                          <a:cs typeface="Helvetica Neue" charset="0"/>
                        </a:rPr>
                        <a:t>Chipset</a:t>
                      </a:r>
                      <a:endParaRPr lang="en-US" sz="2800" dirty="0">
                        <a:latin typeface="Helvetica Neue" charset="0"/>
                        <a:ea typeface="Helvetica Neue" charset="0"/>
                        <a:cs typeface="Helvetica Neue" charset="0"/>
                      </a:endParaRPr>
                    </a:p>
                  </a:txBody>
                  <a:tcPr/>
                </a:tc>
                <a:tc>
                  <a:txBody>
                    <a:bodyPr/>
                    <a:lstStyle/>
                    <a:p>
                      <a:pPr algn="ctr"/>
                      <a:r>
                        <a:rPr lang="en-US" sz="2800" dirty="0" smtClean="0">
                          <a:latin typeface="Helvetica Neue" charset="0"/>
                          <a:ea typeface="Helvetica Neue" charset="0"/>
                          <a:cs typeface="Helvetica Neue" charset="0"/>
                        </a:rPr>
                        <a:t>Feasibility</a:t>
                      </a:r>
                      <a:endParaRPr lang="en-US" sz="2800" dirty="0">
                        <a:latin typeface="Helvetica Neue" charset="0"/>
                        <a:ea typeface="Helvetica Neue" charset="0"/>
                        <a:cs typeface="Helvetica Neue" charset="0"/>
                      </a:endParaRPr>
                    </a:p>
                  </a:txBody>
                  <a:tcPr/>
                </a:tc>
                <a:tc>
                  <a:txBody>
                    <a:bodyPr/>
                    <a:lstStyle/>
                    <a:p>
                      <a:pPr algn="ctr"/>
                      <a:r>
                        <a:rPr lang="en-US" sz="2800" dirty="0" smtClean="0">
                          <a:latin typeface="Helvetica Neue" charset="0"/>
                          <a:ea typeface="Helvetica Neue" charset="0"/>
                          <a:cs typeface="Helvetica Neue" charset="0"/>
                        </a:rPr>
                        <a:t>Current Version</a:t>
                      </a:r>
                    </a:p>
                    <a:p>
                      <a:pPr algn="ctr"/>
                      <a:r>
                        <a:rPr lang="en-US" sz="2800" dirty="0" smtClean="0">
                          <a:latin typeface="Helvetica Neue" charset="0"/>
                          <a:ea typeface="Helvetica Neue" charset="0"/>
                          <a:cs typeface="Helvetica Neue" charset="0"/>
                        </a:rPr>
                        <a:t>(2.1.1)</a:t>
                      </a:r>
                      <a:endParaRPr lang="en-US" sz="2800" dirty="0">
                        <a:latin typeface="Helvetica Neue" charset="0"/>
                        <a:ea typeface="Helvetica Neue" charset="0"/>
                        <a:cs typeface="Helvetica Neue" charset="0"/>
                      </a:endParaRPr>
                    </a:p>
                  </a:txBody>
                  <a:tcPr/>
                </a:tc>
              </a:tr>
              <a:tr h="370840">
                <a:tc rowSpan="3">
                  <a:txBody>
                    <a:bodyPr/>
                    <a:lstStyle/>
                    <a:p>
                      <a:pPr algn="ctr"/>
                      <a:endParaRPr lang="en-US" sz="2800" dirty="0" smtClean="0">
                        <a:latin typeface="Helvetica Neue" charset="0"/>
                        <a:ea typeface="Helvetica Neue" charset="0"/>
                        <a:cs typeface="Helvetica Neue" charset="0"/>
                      </a:endParaRPr>
                    </a:p>
                    <a:p>
                      <a:pPr algn="ctr"/>
                      <a:r>
                        <a:rPr lang="en-US" sz="2800" dirty="0" smtClean="0">
                          <a:latin typeface="Helvetica Neue" charset="0"/>
                          <a:ea typeface="Helvetica Neue" charset="0"/>
                          <a:cs typeface="Helvetica Neue" charset="0"/>
                        </a:rPr>
                        <a:t>Android</a:t>
                      </a:r>
                    </a:p>
                  </a:txBody>
                  <a:tcPr/>
                </a:tc>
                <a:tc>
                  <a:txBody>
                    <a:bodyPr/>
                    <a:lstStyle/>
                    <a:p>
                      <a:pPr algn="ctr"/>
                      <a:r>
                        <a:rPr lang="en-US" sz="2800" dirty="0" smtClean="0">
                          <a:latin typeface="Helvetica Neue" charset="0"/>
                          <a:ea typeface="Helvetica Neue" charset="0"/>
                          <a:cs typeface="Helvetica Neue" charset="0"/>
                        </a:rPr>
                        <a:t>Qualcomm</a:t>
                      </a:r>
                      <a:endParaRPr lang="en-US" sz="2800" dirty="0">
                        <a:latin typeface="Helvetica Neue" charset="0"/>
                        <a:ea typeface="Helvetica Neue" charset="0"/>
                        <a:cs typeface="Helvetica Neue" charset="0"/>
                      </a:endParaRPr>
                    </a:p>
                  </a:txBody>
                  <a:tcPr/>
                </a:tc>
                <a:tc>
                  <a:txBody>
                    <a:bodyPr/>
                    <a:lstStyle/>
                    <a:p>
                      <a:pPr algn="ctr"/>
                      <a:r>
                        <a:rPr lang="zh-CN" altLang="en-US" sz="2800" b="1" dirty="0" smtClean="0">
                          <a:latin typeface="Helvetica Neue" charset="0"/>
                          <a:ea typeface="Helvetica Neue" charset="0"/>
                          <a:cs typeface="Helvetica Neue" charset="0"/>
                        </a:rPr>
                        <a:t>✔</a:t>
                      </a:r>
                      <a:endParaRPr lang="en-US" sz="2800" b="1" dirty="0">
                        <a:latin typeface="Helvetica Neue" charset="0"/>
                        <a:ea typeface="Helvetica Neue" charset="0"/>
                        <a:cs typeface="Helvetica Neue"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800" b="1" dirty="0" smtClean="0">
                          <a:latin typeface="Helvetica Neue" charset="0"/>
                          <a:ea typeface="Helvetica Neue" charset="0"/>
                          <a:cs typeface="Helvetica Neue" charset="0"/>
                        </a:rPr>
                        <a:t>✔</a:t>
                      </a:r>
                      <a:endParaRPr lang="en-US" sz="2800" b="1" dirty="0" smtClean="0">
                        <a:latin typeface="Helvetica Neue" charset="0"/>
                        <a:ea typeface="Helvetica Neue" charset="0"/>
                        <a:cs typeface="Helvetica Neue" charset="0"/>
                      </a:endParaRPr>
                    </a:p>
                  </a:txBody>
                  <a:tcPr/>
                </a:tc>
              </a:tr>
              <a:tr h="370840">
                <a:tc vMerge="1">
                  <a:txBody>
                    <a:bodyPr/>
                    <a:lstStyle/>
                    <a:p>
                      <a:pPr algn="ctr"/>
                      <a:endParaRPr lang="en-US" sz="2400" dirty="0">
                        <a:latin typeface="Helvetica Neue" charset="0"/>
                        <a:ea typeface="Helvetica Neue" charset="0"/>
                        <a:cs typeface="Helvetica Neue" charset="0"/>
                      </a:endParaRPr>
                    </a:p>
                  </a:txBody>
                  <a:tcPr/>
                </a:tc>
                <a:tc>
                  <a:txBody>
                    <a:bodyPr/>
                    <a:lstStyle/>
                    <a:p>
                      <a:pPr algn="ctr"/>
                      <a:r>
                        <a:rPr lang="en-US" sz="2800" dirty="0" err="1" smtClean="0">
                          <a:latin typeface="Helvetica Neue" charset="0"/>
                          <a:ea typeface="Helvetica Neue" charset="0"/>
                          <a:cs typeface="Helvetica Neue" charset="0"/>
                        </a:rPr>
                        <a:t>MediaTek</a:t>
                      </a:r>
                      <a:endParaRPr lang="en-US" sz="2800" dirty="0">
                        <a:latin typeface="Helvetica Neue" charset="0"/>
                        <a:ea typeface="Helvetica Neue" charset="0"/>
                        <a:cs typeface="Helvetica Neue"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800" b="1" dirty="0" smtClean="0">
                          <a:latin typeface="Helvetica Neue" charset="0"/>
                          <a:ea typeface="Helvetica Neue" charset="0"/>
                          <a:cs typeface="Helvetica Neue" charset="0"/>
                        </a:rPr>
                        <a:t>✔</a:t>
                      </a:r>
                      <a:endParaRPr lang="en-US" sz="2800" b="1" dirty="0" smtClean="0">
                        <a:latin typeface="Helvetica Neue" charset="0"/>
                        <a:ea typeface="Helvetica Neue" charset="0"/>
                        <a:cs typeface="Helvetica Neue"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800" b="1" dirty="0" smtClean="0">
                          <a:latin typeface="Helvetica Neue" charset="0"/>
                          <a:ea typeface="Helvetica Neue" charset="0"/>
                          <a:cs typeface="Helvetica Neue" charset="0"/>
                        </a:rPr>
                        <a:t>✘</a:t>
                      </a:r>
                      <a:endParaRPr lang="en-US" sz="2800" b="1" dirty="0" smtClean="0">
                        <a:latin typeface="Helvetica Neue" charset="0"/>
                        <a:ea typeface="Helvetica Neue" charset="0"/>
                        <a:cs typeface="Helvetica Neue" charset="0"/>
                      </a:endParaRPr>
                    </a:p>
                  </a:txBody>
                  <a:tcPr/>
                </a:tc>
              </a:tr>
              <a:tr h="370840">
                <a:tc vMerge="1">
                  <a:txBody>
                    <a:bodyPr/>
                    <a:lstStyle/>
                    <a:p>
                      <a:pPr algn="ctr"/>
                      <a:endParaRPr lang="en-US" sz="2400" dirty="0">
                        <a:latin typeface="Helvetica Neue" charset="0"/>
                        <a:ea typeface="Helvetica Neue" charset="0"/>
                        <a:cs typeface="Helvetica Neue" charset="0"/>
                      </a:endParaRPr>
                    </a:p>
                  </a:txBody>
                  <a:tcPr/>
                </a:tc>
                <a:tc>
                  <a:txBody>
                    <a:bodyPr/>
                    <a:lstStyle/>
                    <a:p>
                      <a:pPr algn="ctr"/>
                      <a:r>
                        <a:rPr lang="en-US" sz="2800" dirty="0" smtClean="0">
                          <a:latin typeface="Helvetica Neue" charset="0"/>
                          <a:ea typeface="Helvetica Neue" charset="0"/>
                          <a:cs typeface="Helvetica Neue" charset="0"/>
                        </a:rPr>
                        <a:t>Intel XMM</a:t>
                      </a:r>
                      <a:endParaRPr lang="en-US" sz="2800" dirty="0">
                        <a:latin typeface="Helvetica Neue" charset="0"/>
                        <a:ea typeface="Helvetica Neue" charset="0"/>
                        <a:cs typeface="Helvetica Neue"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800" b="1" dirty="0" smtClean="0">
                          <a:latin typeface="Helvetica Neue" charset="0"/>
                          <a:ea typeface="Helvetica Neue" charset="0"/>
                          <a:cs typeface="Helvetica Neue" charset="0"/>
                        </a:rPr>
                        <a:t>✔</a:t>
                      </a:r>
                      <a:endParaRPr lang="en-US" sz="2800" b="1" dirty="0" smtClean="0">
                        <a:latin typeface="Helvetica Neue" charset="0"/>
                        <a:ea typeface="Helvetica Neue" charset="0"/>
                        <a:cs typeface="Helvetica Neue"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800" b="1" dirty="0" smtClean="0">
                          <a:latin typeface="Helvetica Neue" charset="0"/>
                          <a:ea typeface="Helvetica Neue" charset="0"/>
                          <a:cs typeface="Helvetica Neue" charset="0"/>
                        </a:rPr>
                        <a:t>✘</a:t>
                      </a:r>
                      <a:endParaRPr lang="en-US" sz="2800" b="1" dirty="0" smtClean="0">
                        <a:latin typeface="Helvetica Neue" charset="0"/>
                        <a:ea typeface="Helvetica Neue" charset="0"/>
                        <a:cs typeface="Helvetica Neue" charset="0"/>
                      </a:endParaRPr>
                    </a:p>
                  </a:txBody>
                  <a:tcPr/>
                </a:tc>
              </a:tr>
              <a:tr h="370840">
                <a:tc>
                  <a:txBody>
                    <a:bodyPr/>
                    <a:lstStyle/>
                    <a:p>
                      <a:pPr algn="ctr"/>
                      <a:r>
                        <a:rPr lang="en-US" sz="2800" dirty="0" smtClean="0">
                          <a:latin typeface="Helvetica Neue" charset="0"/>
                          <a:ea typeface="Helvetica Neue" charset="0"/>
                          <a:cs typeface="Helvetica Neue" charset="0"/>
                        </a:rPr>
                        <a:t>iOS</a:t>
                      </a:r>
                    </a:p>
                  </a:txBody>
                  <a:tcPr/>
                </a:tc>
                <a:tc>
                  <a:txBody>
                    <a:bodyPr/>
                    <a:lstStyle/>
                    <a:p>
                      <a:pPr algn="ctr"/>
                      <a:r>
                        <a:rPr lang="en-US" sz="2800" dirty="0" smtClean="0">
                          <a:latin typeface="Helvetica Neue" charset="0"/>
                          <a:ea typeface="Helvetica Neue" charset="0"/>
                          <a:cs typeface="Helvetica Neue" charset="0"/>
                        </a:rPr>
                        <a:t>All</a:t>
                      </a:r>
                      <a:endParaRPr lang="en-US" sz="2800" dirty="0">
                        <a:latin typeface="Helvetica Neue" charset="0"/>
                        <a:ea typeface="Helvetica Neue" charset="0"/>
                        <a:cs typeface="Helvetica Neue"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800" b="1" dirty="0" smtClean="0">
                          <a:latin typeface="Helvetica Neue" charset="0"/>
                          <a:ea typeface="Helvetica Neue" charset="0"/>
                          <a:cs typeface="Helvetica Neue" charset="0"/>
                        </a:rPr>
                        <a:t>✔</a:t>
                      </a:r>
                      <a:endParaRPr lang="en-US" altLang="zh-CN" sz="2800" b="1" dirty="0" smtClean="0">
                        <a:latin typeface="Helvetica Neue" charset="0"/>
                        <a:ea typeface="Helvetica Neue" charset="0"/>
                        <a:cs typeface="Helvetica Neue"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800" b="1" dirty="0" smtClean="0">
                          <a:latin typeface="Helvetica Neue" charset="0"/>
                          <a:ea typeface="Helvetica Neue" charset="0"/>
                          <a:cs typeface="Helvetica Neue" charset="0"/>
                        </a:rPr>
                        <a:t>✘</a:t>
                      </a:r>
                      <a:endParaRPr lang="en-US" sz="2800" b="1" dirty="0" smtClean="0">
                        <a:latin typeface="Helvetica Neue" charset="0"/>
                        <a:ea typeface="Helvetica Neue" charset="0"/>
                        <a:cs typeface="Helvetica Neue" charset="0"/>
                      </a:endParaRPr>
                    </a:p>
                  </a:txBody>
                  <a:tcPr/>
                </a:tc>
              </a:tr>
            </a:tbl>
          </a:graphicData>
        </a:graphic>
      </p:graphicFrame>
    </p:spTree>
    <p:extLst>
      <p:ext uri="{BB962C8B-B14F-4D97-AF65-F5344CB8AC3E}">
        <p14:creationId xmlns:p14="http://schemas.microsoft.com/office/powerpoint/2010/main" val="65754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1999" cy="1325563"/>
          </a:xfrm>
        </p:spPr>
        <p:txBody>
          <a:bodyPr/>
          <a:lstStyle/>
          <a:p>
            <a:pPr algn="ctr"/>
            <a:r>
              <a:rPr lang="en-US" altLang="zh-CN" dirty="0" smtClean="0">
                <a:latin typeface="Helvetica Neue" charset="0"/>
                <a:ea typeface="Helvetica Neue" charset="0"/>
                <a:cs typeface="Helvetica Neue" charset="0"/>
              </a:rPr>
              <a:t>Wide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Coverage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of</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Cellular</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Protocols</a:t>
            </a:r>
            <a:r>
              <a:rPr lang="en-US" altLang="zh-CN" dirty="0">
                <a:latin typeface="Helvetica Neue" charset="0"/>
                <a:ea typeface="Helvetica Neue" charset="0"/>
                <a:cs typeface="Helvetica Neue" charset="0"/>
              </a:rPr>
              <a:t>/</a:t>
            </a:r>
            <a:r>
              <a:rPr lang="en-US" altLang="zh-CN" dirty="0" smtClean="0">
                <a:latin typeface="Helvetica Neue" charset="0"/>
                <a:ea typeface="Helvetica Neue" charset="0"/>
                <a:cs typeface="Helvetica Neue" charset="0"/>
              </a:rPr>
              <a:t>Messages</a:t>
            </a:r>
            <a:endParaRPr lang="en-US" dirty="0">
              <a:solidFill>
                <a:srgbClr val="0EAEE2"/>
              </a:solidFill>
              <a:latin typeface="Helvetica Neue" charset="0"/>
              <a:ea typeface="Helvetica Neue" charset="0"/>
              <a:cs typeface="Helvetica Neue" charset="0"/>
            </a:endParaRPr>
          </a:p>
        </p:txBody>
      </p:sp>
      <p:sp>
        <p:nvSpPr>
          <p:cNvPr id="10" name="Content Placeholder 2"/>
          <p:cNvSpPr>
            <a:spLocks noGrp="1"/>
          </p:cNvSpPr>
          <p:nvPr>
            <p:ph idx="1"/>
          </p:nvPr>
        </p:nvSpPr>
        <p:spPr>
          <a:xfrm>
            <a:off x="838200" y="1645745"/>
            <a:ext cx="10542814" cy="1060627"/>
          </a:xfrm>
        </p:spPr>
        <p:txBody>
          <a:bodyPr>
            <a:normAutofit/>
          </a:bodyPr>
          <a:lstStyle/>
          <a:p>
            <a:r>
              <a:rPr lang="en-US" altLang="zh-CN" dirty="0" smtClean="0">
                <a:latin typeface="Helvetica Neue" charset="0"/>
                <a:ea typeface="Helvetica Neue" charset="0"/>
                <a:cs typeface="Helvetica Neue" charset="0"/>
              </a:rPr>
              <a:t>3G/4G signaling messages and 4G-L1/L2 messages</a:t>
            </a:r>
          </a:p>
        </p:txBody>
      </p:sp>
      <p:graphicFrame>
        <p:nvGraphicFramePr>
          <p:cNvPr id="4" name="Table 3"/>
          <p:cNvGraphicFramePr>
            <a:graphicFrameLocks noGrp="1"/>
          </p:cNvGraphicFramePr>
          <p:nvPr>
            <p:extLst>
              <p:ext uri="{D42A27DB-BD31-4B8C-83A1-F6EECF244321}">
                <p14:modId xmlns:p14="http://schemas.microsoft.com/office/powerpoint/2010/main" val="136561320"/>
              </p:ext>
            </p:extLst>
          </p:nvPr>
        </p:nvGraphicFramePr>
        <p:xfrm>
          <a:off x="2377266" y="2399919"/>
          <a:ext cx="7764261" cy="3688080"/>
        </p:xfrm>
        <a:graphic>
          <a:graphicData uri="http://schemas.openxmlformats.org/drawingml/2006/table">
            <a:tbl>
              <a:tblPr firstRow="1" bandRow="1">
                <a:tableStyleId>{073A0DAA-6AF3-43AB-8588-CEC1D06C72B9}</a:tableStyleId>
              </a:tblPr>
              <a:tblGrid>
                <a:gridCol w="2861937"/>
                <a:gridCol w="4902324"/>
              </a:tblGrid>
              <a:tr h="370840">
                <a:tc>
                  <a:txBody>
                    <a:bodyPr/>
                    <a:lstStyle/>
                    <a:p>
                      <a:pPr algn="ctr"/>
                      <a:r>
                        <a:rPr lang="en-US" sz="2800" dirty="0" smtClean="0">
                          <a:latin typeface="Helvetica Neue" charset="0"/>
                          <a:ea typeface="Helvetica Neue" charset="0"/>
                          <a:cs typeface="Helvetica Neue" charset="0"/>
                        </a:rPr>
                        <a:t>Dataset</a:t>
                      </a:r>
                      <a:r>
                        <a:rPr lang="en-US" sz="2800" baseline="0" dirty="0" smtClean="0">
                          <a:latin typeface="Helvetica Neue" charset="0"/>
                          <a:ea typeface="Helvetica Neue" charset="0"/>
                          <a:cs typeface="Helvetica Neue" charset="0"/>
                        </a:rPr>
                        <a:t> size</a:t>
                      </a:r>
                      <a:r>
                        <a:rPr lang="zh-CN" altLang="en-US" sz="2800" baseline="0" dirty="0" smtClean="0">
                          <a:latin typeface="Helvetica Neue" charset="0"/>
                          <a:ea typeface="Helvetica Neue" charset="0"/>
                          <a:cs typeface="Helvetica Neue" charset="0"/>
                        </a:rPr>
                        <a:t> </a:t>
                      </a:r>
                      <a:r>
                        <a:rPr lang="en-US" sz="2800" baseline="0" dirty="0" smtClean="0">
                          <a:latin typeface="Helvetica Neue" charset="0"/>
                          <a:ea typeface="Helvetica Neue" charset="0"/>
                          <a:cs typeface="Helvetica Neue" charset="0"/>
                        </a:rPr>
                        <a:t> </a:t>
                      </a:r>
                      <a:endParaRPr lang="en-US" sz="2800" dirty="0">
                        <a:latin typeface="Helvetica Neue" charset="0"/>
                        <a:ea typeface="Helvetica Neue" charset="0"/>
                        <a:cs typeface="Helvetica Neue" charset="0"/>
                      </a:endParaRPr>
                    </a:p>
                  </a:txBody>
                  <a:tcPr/>
                </a:tc>
                <a:tc>
                  <a:txBody>
                    <a:bodyPr/>
                    <a:lstStyle/>
                    <a:p>
                      <a:pPr algn="ctr"/>
                      <a:r>
                        <a:rPr lang="en-US" sz="2800" dirty="0" smtClean="0">
                          <a:latin typeface="Helvetica Neue" charset="0"/>
                          <a:ea typeface="Helvetica Neue" charset="0"/>
                          <a:cs typeface="Helvetica Neue" charset="0"/>
                        </a:rPr>
                        <a:t>245.24GB</a:t>
                      </a:r>
                      <a:r>
                        <a:rPr lang="zh-CN" altLang="en-US" sz="2800" dirty="0" smtClean="0">
                          <a:latin typeface="Helvetica Neue" charset="0"/>
                          <a:ea typeface="Helvetica Neue" charset="0"/>
                          <a:cs typeface="Helvetica Neue" charset="0"/>
                        </a:rPr>
                        <a:t> </a:t>
                      </a:r>
                      <a:endParaRPr lang="en-US" sz="2800" dirty="0">
                        <a:latin typeface="Helvetica Neue" charset="0"/>
                        <a:ea typeface="Helvetica Neue" charset="0"/>
                        <a:cs typeface="Helvetica Neue" charset="0"/>
                      </a:endParaRPr>
                    </a:p>
                  </a:txBody>
                  <a:tcPr/>
                </a:tc>
              </a:tr>
              <a:tr h="370840">
                <a:tc>
                  <a:txBody>
                    <a:bodyPr/>
                    <a:lstStyle/>
                    <a:p>
                      <a:pPr algn="ctr"/>
                      <a:r>
                        <a:rPr lang="en-US" sz="2800" b="1" dirty="0" smtClean="0">
                          <a:latin typeface="Helvetica Neue" charset="0"/>
                          <a:ea typeface="Helvetica Neue" charset="0"/>
                          <a:cs typeface="Helvetica Neue" charset="0"/>
                        </a:rPr>
                        <a:t>Total messages</a:t>
                      </a:r>
                      <a:endParaRPr lang="en-US" sz="2800" b="1" dirty="0">
                        <a:latin typeface="Helvetica Neue" charset="0"/>
                        <a:ea typeface="Helvetica Neue" charset="0"/>
                        <a:cs typeface="Helvetica Neue" charset="0"/>
                      </a:endParaRPr>
                    </a:p>
                  </a:txBody>
                  <a:tcPr/>
                </a:tc>
                <a:tc>
                  <a:txBody>
                    <a:bodyPr/>
                    <a:lstStyle/>
                    <a:p>
                      <a:pPr algn="ctr"/>
                      <a:r>
                        <a:rPr lang="cs-CZ" sz="2800" dirty="0" smtClean="0">
                          <a:latin typeface="Helvetica Neue" charset="0"/>
                          <a:ea typeface="Helvetica Neue" charset="0"/>
                          <a:cs typeface="Helvetica Neue" charset="0"/>
                        </a:rPr>
                        <a:t>72,389,300</a:t>
                      </a:r>
                      <a:endParaRPr lang="en-US" sz="2800" dirty="0">
                        <a:latin typeface="Helvetica Neue" charset="0"/>
                        <a:ea typeface="Helvetica Neue" charset="0"/>
                        <a:cs typeface="Helvetica Neue" charset="0"/>
                      </a:endParaRPr>
                    </a:p>
                  </a:txBody>
                  <a:tcPr/>
                </a:tc>
              </a:tr>
              <a:tr h="370840">
                <a:tc>
                  <a:txBody>
                    <a:bodyPr/>
                    <a:lstStyle/>
                    <a:p>
                      <a:pPr algn="ctr"/>
                      <a:r>
                        <a:rPr lang="en-US" sz="2800" b="1" dirty="0" smtClean="0">
                          <a:latin typeface="Helvetica Neue" charset="0"/>
                          <a:ea typeface="Helvetica Neue" charset="0"/>
                          <a:cs typeface="Helvetica Neue" charset="0"/>
                        </a:rPr>
                        <a:t>Protocol Layers</a:t>
                      </a:r>
                      <a:endParaRPr lang="en-US" sz="2800" b="1" dirty="0">
                        <a:latin typeface="Helvetica Neue" charset="0"/>
                        <a:ea typeface="Helvetica Neue" charset="0"/>
                        <a:cs typeface="Helvetica Neue" charset="0"/>
                      </a:endParaRPr>
                    </a:p>
                  </a:txBody>
                  <a:tcPr/>
                </a:tc>
                <a:tc>
                  <a:txBody>
                    <a:bodyPr/>
                    <a:lstStyle/>
                    <a:p>
                      <a:pPr algn="l"/>
                      <a:r>
                        <a:rPr lang="en-US" sz="2800" dirty="0" smtClean="0">
                          <a:latin typeface="Helvetica Neue" charset="0"/>
                          <a:ea typeface="Helvetica Neue" charset="0"/>
                          <a:cs typeface="Helvetica Neue" charset="0"/>
                        </a:rPr>
                        <a:t>4G-PHY (71.8%),</a:t>
                      </a:r>
                    </a:p>
                    <a:p>
                      <a:pPr algn="l"/>
                      <a:r>
                        <a:rPr lang="en-US" sz="2800" dirty="0" smtClean="0">
                          <a:latin typeface="Helvetica Neue" charset="0"/>
                          <a:ea typeface="Helvetica Neue" charset="0"/>
                          <a:cs typeface="Helvetica Neue" charset="0"/>
                        </a:rPr>
                        <a:t>4G-MAC</a:t>
                      </a:r>
                      <a:r>
                        <a:rPr lang="en-US" sz="2800" baseline="0" dirty="0" smtClean="0">
                          <a:latin typeface="Helvetica Neue" charset="0"/>
                          <a:ea typeface="Helvetica Neue" charset="0"/>
                          <a:cs typeface="Helvetica Neue" charset="0"/>
                        </a:rPr>
                        <a:t> (9.0%), </a:t>
                      </a:r>
                    </a:p>
                    <a:p>
                      <a:pPr algn="l"/>
                      <a:r>
                        <a:rPr lang="en-US" sz="2800" baseline="0" dirty="0" smtClean="0">
                          <a:latin typeface="Helvetica Neue" charset="0"/>
                          <a:ea typeface="Helvetica Neue" charset="0"/>
                          <a:cs typeface="Helvetica Neue" charset="0"/>
                        </a:rPr>
                        <a:t>4G-PDCP (8.3%),</a:t>
                      </a:r>
                    </a:p>
                    <a:p>
                      <a:pPr algn="l"/>
                      <a:r>
                        <a:rPr lang="en-US" sz="2800" baseline="0" dirty="0" smtClean="0">
                          <a:latin typeface="Helvetica Neue" charset="0"/>
                          <a:ea typeface="Helvetica Neue" charset="0"/>
                          <a:cs typeface="Helvetica Neue" charset="0"/>
                        </a:rPr>
                        <a:t>3G/4G-RRC (10.0%),</a:t>
                      </a:r>
                    </a:p>
                    <a:p>
                      <a:pPr algn="l"/>
                      <a:r>
                        <a:rPr lang="en-US" sz="2800" baseline="0" dirty="0" smtClean="0">
                          <a:latin typeface="Helvetica Neue" charset="0"/>
                          <a:ea typeface="Helvetica Neue" charset="0"/>
                          <a:cs typeface="Helvetica Neue" charset="0"/>
                        </a:rPr>
                        <a:t>3G/4G-MM/SM (0.6%),</a:t>
                      </a:r>
                    </a:p>
                    <a:p>
                      <a:pPr algn="l"/>
                      <a:r>
                        <a:rPr lang="en-US" sz="2800" baseline="0" dirty="0" smtClean="0">
                          <a:latin typeface="Helvetica Neue" charset="0"/>
                          <a:ea typeface="Helvetica Neue" charset="0"/>
                          <a:cs typeface="Helvetica Neue" charset="0"/>
                        </a:rPr>
                        <a:t>3GPP2-EvDo/CDMA (0.3%)</a:t>
                      </a:r>
                      <a:endParaRPr lang="en-US" sz="2800" dirty="0">
                        <a:latin typeface="Helvetica Neue" charset="0"/>
                        <a:ea typeface="Helvetica Neue" charset="0"/>
                        <a:cs typeface="Helvetica Neue" charset="0"/>
                      </a:endParaRPr>
                    </a:p>
                  </a:txBody>
                  <a:tcPr/>
                </a:tc>
              </a:tr>
            </a:tbl>
          </a:graphicData>
        </a:graphic>
      </p:graphicFrame>
      <p:sp>
        <p:nvSpPr>
          <p:cNvPr id="3" name="Slide Number Placeholder 2"/>
          <p:cNvSpPr>
            <a:spLocks noGrp="1"/>
          </p:cNvSpPr>
          <p:nvPr>
            <p:ph type="sldNum" sz="quarter" idx="12"/>
          </p:nvPr>
        </p:nvSpPr>
        <p:spPr/>
        <p:txBody>
          <a:bodyPr/>
          <a:lstStyle/>
          <a:p>
            <a:fld id="{BF49A075-DFF4-2045-8324-40BF310EB4D7}" type="slidenum">
              <a:rPr lang="en-US" smtClean="0"/>
              <a:t>29</a:t>
            </a:fld>
            <a:endParaRPr lang="en-US"/>
          </a:p>
        </p:txBody>
      </p:sp>
    </p:spTree>
    <p:extLst>
      <p:ext uri="{BB962C8B-B14F-4D97-AF65-F5344CB8AC3E}">
        <p14:creationId xmlns:p14="http://schemas.microsoft.com/office/powerpoint/2010/main" val="111715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US" altLang="zh-CN" dirty="0" smtClean="0">
                <a:latin typeface="Helvetica Neue" charset="0"/>
                <a:ea typeface="Helvetica Neue" charset="0"/>
                <a:cs typeface="Helvetica Neue" charset="0"/>
              </a:rPr>
              <a:t>But,</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We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Suffer</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and</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Wonder</a:t>
            </a:r>
            <a:r>
              <a:rPr lang="is-IS" altLang="zh-CN" dirty="0" smtClean="0">
                <a:latin typeface="Helvetica Neue" charset="0"/>
                <a:ea typeface="Helvetica Neue" charset="0"/>
                <a:cs typeface="Helvetica Neue" charset="0"/>
              </a:rPr>
              <a:t>…</a:t>
            </a:r>
            <a:endParaRPr lang="en-US" dirty="0">
              <a:latin typeface="Helvetica Neue" charset="0"/>
              <a:ea typeface="Helvetica Neue" charset="0"/>
              <a:cs typeface="Helvetica Neue" charset="0"/>
            </a:endParaRPr>
          </a:p>
        </p:txBody>
      </p:sp>
      <p:sp>
        <p:nvSpPr>
          <p:cNvPr id="4" name="Slide Number Placeholder 12"/>
          <p:cNvSpPr>
            <a:spLocks noGrp="1"/>
          </p:cNvSpPr>
          <p:nvPr>
            <p:ph type="sldNum" sz="quarter" idx="12"/>
          </p:nvPr>
        </p:nvSpPr>
        <p:spPr>
          <a:xfrm>
            <a:off x="8610600" y="6356350"/>
            <a:ext cx="2743200" cy="365125"/>
          </a:xfrm>
        </p:spPr>
        <p:txBody>
          <a:bodyPr/>
          <a:lstStyle/>
          <a:p>
            <a:fld id="{BF49A075-DFF4-2045-8324-40BF310EB4D7}" type="slidenum">
              <a:rPr lang="en-US" smtClean="0"/>
              <a:t>3</a:t>
            </a:fld>
            <a:endParaRPr lang="en-US"/>
          </a:p>
        </p:txBody>
      </p:sp>
      <p:grpSp>
        <p:nvGrpSpPr>
          <p:cNvPr id="5" name="Group 4"/>
          <p:cNvGrpSpPr/>
          <p:nvPr/>
        </p:nvGrpSpPr>
        <p:grpSpPr>
          <a:xfrm>
            <a:off x="8406872" y="3612407"/>
            <a:ext cx="1620981" cy="2514599"/>
            <a:chOff x="3603277" y="2119745"/>
            <a:chExt cx="1620981" cy="2514599"/>
          </a:xfrm>
        </p:grpSpPr>
        <p:grpSp>
          <p:nvGrpSpPr>
            <p:cNvPr id="6" name="Group 5"/>
            <p:cNvGrpSpPr/>
            <p:nvPr/>
          </p:nvGrpSpPr>
          <p:grpSpPr>
            <a:xfrm>
              <a:off x="3603277" y="2119745"/>
              <a:ext cx="1620981" cy="2514599"/>
              <a:chOff x="3603277" y="2119745"/>
              <a:chExt cx="1620981" cy="2514599"/>
            </a:xfrm>
          </p:grpSpPr>
          <p:sp>
            <p:nvSpPr>
              <p:cNvPr id="20" name="Rectangle 19"/>
              <p:cNvSpPr/>
              <p:nvPr/>
            </p:nvSpPr>
            <p:spPr>
              <a:xfrm>
                <a:off x="3603277" y="3090845"/>
                <a:ext cx="1620981" cy="1543499"/>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154571" y="2119745"/>
                <a:ext cx="1069687" cy="971100"/>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p:nvSpPr>
          <p:spPr>
            <a:xfrm>
              <a:off x="4272725" y="2361437"/>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3970" y="2361437"/>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72725" y="2772355"/>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793970" y="2772355"/>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272725" y="3201531"/>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793970" y="3201531"/>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733293" y="3201531"/>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272725" y="3646914"/>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793970" y="3646914"/>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733293" y="3646914"/>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272725" y="4109480"/>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793970" y="4109480"/>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733293" y="4109480"/>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Slide Number Placeholder 1"/>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49A075-DFF4-2045-8324-40BF310EB4D7}" type="slidenum">
              <a:rPr lang="en-US" smtClean="0"/>
              <a:pPr/>
              <a:t>3</a:t>
            </a:fld>
            <a:endParaRPr lang="en-US"/>
          </a:p>
        </p:txBody>
      </p:sp>
      <p:grpSp>
        <p:nvGrpSpPr>
          <p:cNvPr id="23" name="Group 22"/>
          <p:cNvGrpSpPr/>
          <p:nvPr/>
        </p:nvGrpSpPr>
        <p:grpSpPr>
          <a:xfrm>
            <a:off x="1077850" y="4175858"/>
            <a:ext cx="1620981" cy="2514599"/>
            <a:chOff x="3603277" y="2119745"/>
            <a:chExt cx="1620981" cy="2514599"/>
          </a:xfrm>
        </p:grpSpPr>
        <p:grpSp>
          <p:nvGrpSpPr>
            <p:cNvPr id="24" name="Group 23"/>
            <p:cNvGrpSpPr/>
            <p:nvPr/>
          </p:nvGrpSpPr>
          <p:grpSpPr>
            <a:xfrm>
              <a:off x="3603277" y="2119745"/>
              <a:ext cx="1620981" cy="2514599"/>
              <a:chOff x="3603277" y="2119745"/>
              <a:chExt cx="1620981" cy="2514599"/>
            </a:xfrm>
          </p:grpSpPr>
          <p:sp>
            <p:nvSpPr>
              <p:cNvPr id="38" name="Rectangle 37"/>
              <p:cNvSpPr/>
              <p:nvPr/>
            </p:nvSpPr>
            <p:spPr>
              <a:xfrm>
                <a:off x="3603277" y="3090845"/>
                <a:ext cx="1620981" cy="1543499"/>
              </a:xfrm>
              <a:prstGeom prst="rect">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154571" y="2119745"/>
                <a:ext cx="1069687" cy="971100"/>
              </a:xfrm>
              <a:prstGeom prst="rect">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p:cNvSpPr/>
            <p:nvPr/>
          </p:nvSpPr>
          <p:spPr>
            <a:xfrm>
              <a:off x="4272725" y="2361437"/>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793970" y="2361437"/>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272725" y="2772355"/>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793970" y="2772355"/>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272725" y="3201531"/>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4793970" y="3201531"/>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3733293" y="3201531"/>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4272725" y="3646914"/>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793970" y="3646914"/>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733293" y="3646914"/>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4272725" y="4109480"/>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4793970" y="4109480"/>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3733293" y="4109480"/>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p:cNvGrpSpPr/>
          <p:nvPr/>
        </p:nvGrpSpPr>
        <p:grpSpPr>
          <a:xfrm>
            <a:off x="2789788" y="4175858"/>
            <a:ext cx="1620981" cy="2514599"/>
            <a:chOff x="3603277" y="2119745"/>
            <a:chExt cx="1620981" cy="2514599"/>
          </a:xfrm>
        </p:grpSpPr>
        <p:grpSp>
          <p:nvGrpSpPr>
            <p:cNvPr id="41" name="Group 40"/>
            <p:cNvGrpSpPr/>
            <p:nvPr/>
          </p:nvGrpSpPr>
          <p:grpSpPr>
            <a:xfrm>
              <a:off x="3603277" y="2119745"/>
              <a:ext cx="1620981" cy="2514599"/>
              <a:chOff x="3603277" y="2119745"/>
              <a:chExt cx="1620981" cy="2514599"/>
            </a:xfrm>
          </p:grpSpPr>
          <p:sp>
            <p:nvSpPr>
              <p:cNvPr id="56" name="Rectangle 55"/>
              <p:cNvSpPr/>
              <p:nvPr/>
            </p:nvSpPr>
            <p:spPr>
              <a:xfrm>
                <a:off x="3603277" y="3090845"/>
                <a:ext cx="1620981" cy="1543499"/>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154571" y="2119745"/>
                <a:ext cx="1069687" cy="971100"/>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ectangle 41"/>
            <p:cNvSpPr/>
            <p:nvPr/>
          </p:nvSpPr>
          <p:spPr>
            <a:xfrm>
              <a:off x="4272725" y="2361437"/>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4793970" y="2361437"/>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272725" y="2772355"/>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4793970" y="2772355"/>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272725" y="3201531"/>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4793970" y="3201531"/>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3733293" y="3201531"/>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4272725" y="3646914"/>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4793970" y="3646914"/>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3733293" y="3646914"/>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4272725" y="4109480"/>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4793970" y="4109480"/>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3733293" y="4109480"/>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p:cNvGrpSpPr/>
          <p:nvPr/>
        </p:nvGrpSpPr>
        <p:grpSpPr>
          <a:xfrm>
            <a:off x="5510691" y="4397764"/>
            <a:ext cx="1173683" cy="709814"/>
            <a:chOff x="7895364" y="3897206"/>
            <a:chExt cx="1173683" cy="709814"/>
          </a:xfrm>
        </p:grpSpPr>
        <p:sp>
          <p:nvSpPr>
            <p:cNvPr id="59" name="Rectangle 58"/>
            <p:cNvSpPr/>
            <p:nvPr/>
          </p:nvSpPr>
          <p:spPr>
            <a:xfrm>
              <a:off x="8023347" y="4226312"/>
              <a:ext cx="917719" cy="380708"/>
            </a:xfrm>
            <a:prstGeom prst="rect">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iangle 59"/>
            <p:cNvSpPr/>
            <p:nvPr/>
          </p:nvSpPr>
          <p:spPr>
            <a:xfrm>
              <a:off x="7895364" y="3897206"/>
              <a:ext cx="1173683" cy="336928"/>
            </a:xfrm>
            <a:prstGeom prst="triangle">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8322176" y="4322525"/>
              <a:ext cx="320057" cy="284495"/>
            </a:xfrm>
            <a:prstGeom prst="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4710732" y="4859348"/>
            <a:ext cx="1173683" cy="709814"/>
            <a:chOff x="7895364" y="3897206"/>
            <a:chExt cx="1173683" cy="709814"/>
          </a:xfrm>
        </p:grpSpPr>
        <p:sp>
          <p:nvSpPr>
            <p:cNvPr id="63" name="Rectangle 62"/>
            <p:cNvSpPr/>
            <p:nvPr/>
          </p:nvSpPr>
          <p:spPr>
            <a:xfrm>
              <a:off x="8023347" y="4226312"/>
              <a:ext cx="917719" cy="380708"/>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iangle 63"/>
            <p:cNvSpPr/>
            <p:nvPr/>
          </p:nvSpPr>
          <p:spPr>
            <a:xfrm>
              <a:off x="7895364" y="3897206"/>
              <a:ext cx="1173683" cy="336928"/>
            </a:xfrm>
            <a:prstGeom prst="triangle">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8322176" y="4322525"/>
              <a:ext cx="320057" cy="284495"/>
            </a:xfrm>
            <a:prstGeom prst="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p:cNvGrpSpPr/>
          <p:nvPr/>
        </p:nvGrpSpPr>
        <p:grpSpPr>
          <a:xfrm>
            <a:off x="5268599" y="6083071"/>
            <a:ext cx="1265834" cy="554043"/>
            <a:chOff x="7399794" y="-3593265"/>
            <a:chExt cx="1748118" cy="765134"/>
          </a:xfrm>
        </p:grpSpPr>
        <p:sp>
          <p:nvSpPr>
            <p:cNvPr id="67" name="Rounded Rectangle 66"/>
            <p:cNvSpPr/>
            <p:nvPr/>
          </p:nvSpPr>
          <p:spPr>
            <a:xfrm>
              <a:off x="7399794" y="-3593265"/>
              <a:ext cx="1748118" cy="617813"/>
            </a:xfrm>
            <a:prstGeom prst="roundRect">
              <a:avLst/>
            </a:prstGeom>
            <a:solidFill>
              <a:schemeClr val="bg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7535534" y="-3122771"/>
              <a:ext cx="294640" cy="294640"/>
            </a:xfrm>
            <a:prstGeom prst="ellipse">
              <a:avLst/>
            </a:prstGeom>
            <a:solidFill>
              <a:schemeClr val="bg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8650072" y="-3122771"/>
              <a:ext cx="294640" cy="294640"/>
            </a:xfrm>
            <a:prstGeom prst="ellipse">
              <a:avLst/>
            </a:prstGeom>
            <a:solidFill>
              <a:schemeClr val="bg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9"/>
            <p:cNvSpPr/>
            <p:nvPr/>
          </p:nvSpPr>
          <p:spPr>
            <a:xfrm>
              <a:off x="7600849" y="-3472606"/>
              <a:ext cx="251556" cy="202515"/>
            </a:xfrm>
            <a:prstGeom prst="round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0"/>
            <p:cNvSpPr/>
            <p:nvPr/>
          </p:nvSpPr>
          <p:spPr>
            <a:xfrm>
              <a:off x="7955786" y="-3472606"/>
              <a:ext cx="251556" cy="202515"/>
            </a:xfrm>
            <a:prstGeom prst="round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p:cNvSpPr/>
            <p:nvPr/>
          </p:nvSpPr>
          <p:spPr>
            <a:xfrm>
              <a:off x="8310723" y="-3472606"/>
              <a:ext cx="251556" cy="202515"/>
            </a:xfrm>
            <a:prstGeom prst="round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72"/>
            <p:cNvSpPr/>
            <p:nvPr/>
          </p:nvSpPr>
          <p:spPr>
            <a:xfrm>
              <a:off x="8665659" y="-3472606"/>
              <a:ext cx="251556" cy="202515"/>
            </a:xfrm>
            <a:prstGeom prst="round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4" name="Picture 73"/>
          <p:cNvPicPr>
            <a:picLocks noChangeAspect="1"/>
          </p:cNvPicPr>
          <p:nvPr/>
        </p:nvPicPr>
        <p:blipFill rotWithShape="1">
          <a:blip r:embed="rId3"/>
          <a:srcRect b="49065"/>
          <a:stretch/>
        </p:blipFill>
        <p:spPr>
          <a:xfrm>
            <a:off x="253877" y="4301569"/>
            <a:ext cx="4669445" cy="2386975"/>
          </a:xfrm>
          <a:prstGeom prst="rect">
            <a:avLst/>
          </a:prstGeom>
        </p:spPr>
      </p:pic>
      <p:grpSp>
        <p:nvGrpSpPr>
          <p:cNvPr id="75" name="Group 74"/>
          <p:cNvGrpSpPr/>
          <p:nvPr/>
        </p:nvGrpSpPr>
        <p:grpSpPr>
          <a:xfrm>
            <a:off x="6245107" y="5001845"/>
            <a:ext cx="1173683" cy="709814"/>
            <a:chOff x="7895364" y="3897206"/>
            <a:chExt cx="1173683" cy="709814"/>
          </a:xfrm>
        </p:grpSpPr>
        <p:sp>
          <p:nvSpPr>
            <p:cNvPr id="76" name="Rectangle 75"/>
            <p:cNvSpPr/>
            <p:nvPr/>
          </p:nvSpPr>
          <p:spPr>
            <a:xfrm>
              <a:off x="8023347" y="4226312"/>
              <a:ext cx="917719" cy="380708"/>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riangle 76"/>
            <p:cNvSpPr/>
            <p:nvPr/>
          </p:nvSpPr>
          <p:spPr>
            <a:xfrm>
              <a:off x="7895364" y="3897206"/>
              <a:ext cx="1173683" cy="336928"/>
            </a:xfrm>
            <a:prstGeom prst="triangle">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8322176" y="4322525"/>
              <a:ext cx="320057" cy="284495"/>
            </a:xfrm>
            <a:prstGeom prst="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9" name="Picture 78"/>
          <p:cNvPicPr>
            <a:picLocks noChangeAspect="1"/>
          </p:cNvPicPr>
          <p:nvPr/>
        </p:nvPicPr>
        <p:blipFill rotWithShape="1">
          <a:blip r:embed="rId4"/>
          <a:srcRect b="48693"/>
          <a:stretch/>
        </p:blipFill>
        <p:spPr>
          <a:xfrm>
            <a:off x="7001432" y="4290634"/>
            <a:ext cx="4730841" cy="2397910"/>
          </a:xfrm>
          <a:prstGeom prst="rect">
            <a:avLst/>
          </a:prstGeom>
        </p:spPr>
      </p:pic>
      <p:grpSp>
        <p:nvGrpSpPr>
          <p:cNvPr id="80" name="Group 79"/>
          <p:cNvGrpSpPr/>
          <p:nvPr/>
        </p:nvGrpSpPr>
        <p:grpSpPr>
          <a:xfrm>
            <a:off x="1468223" y="6165593"/>
            <a:ext cx="220515" cy="513929"/>
            <a:chOff x="7298031" y="544985"/>
            <a:chExt cx="563685" cy="1313714"/>
          </a:xfrm>
          <a:solidFill>
            <a:schemeClr val="bg1">
              <a:lumMod val="50000"/>
            </a:schemeClr>
          </a:solidFill>
        </p:grpSpPr>
        <p:sp>
          <p:nvSpPr>
            <p:cNvPr id="81" name="Oval 80"/>
            <p:cNvSpPr/>
            <p:nvPr/>
          </p:nvSpPr>
          <p:spPr>
            <a:xfrm>
              <a:off x="7418790" y="544985"/>
              <a:ext cx="325413" cy="3254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p:cNvSpPr/>
            <p:nvPr/>
          </p:nvSpPr>
          <p:spPr>
            <a:xfrm>
              <a:off x="7418790" y="875871"/>
              <a:ext cx="325413" cy="640262"/>
            </a:xfrm>
            <a:prstGeom prst="roundRect">
              <a:avLst>
                <a:gd name="adj" fmla="val 255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82"/>
            <p:cNvSpPr/>
            <p:nvPr/>
          </p:nvSpPr>
          <p:spPr>
            <a:xfrm rot="2422063">
              <a:off x="7298031" y="848724"/>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83"/>
            <p:cNvSpPr/>
            <p:nvPr/>
          </p:nvSpPr>
          <p:spPr>
            <a:xfrm rot="8438639">
              <a:off x="7673767" y="847283"/>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ed Rectangle 84"/>
            <p:cNvSpPr/>
            <p:nvPr/>
          </p:nvSpPr>
          <p:spPr>
            <a:xfrm rot="740291">
              <a:off x="7376803" y="1378929"/>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85"/>
            <p:cNvSpPr/>
            <p:nvPr/>
          </p:nvSpPr>
          <p:spPr>
            <a:xfrm rot="20736593">
              <a:off x="7610942" y="1377641"/>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p:cNvGrpSpPr/>
          <p:nvPr/>
        </p:nvGrpSpPr>
        <p:grpSpPr>
          <a:xfrm>
            <a:off x="10108099" y="5157079"/>
            <a:ext cx="650545" cy="790911"/>
            <a:chOff x="6197689" y="1120974"/>
            <a:chExt cx="650545" cy="790911"/>
          </a:xfrm>
          <a:solidFill>
            <a:schemeClr val="bg1">
              <a:lumMod val="50000"/>
            </a:schemeClr>
          </a:solidFill>
        </p:grpSpPr>
        <p:grpSp>
          <p:nvGrpSpPr>
            <p:cNvPr id="88" name="Group 87"/>
            <p:cNvGrpSpPr/>
            <p:nvPr/>
          </p:nvGrpSpPr>
          <p:grpSpPr>
            <a:xfrm>
              <a:off x="6197689" y="1120974"/>
              <a:ext cx="335647" cy="782253"/>
              <a:chOff x="7298031" y="544985"/>
              <a:chExt cx="563685" cy="1313714"/>
            </a:xfrm>
            <a:grpFill/>
          </p:grpSpPr>
          <p:sp>
            <p:nvSpPr>
              <p:cNvPr id="96" name="Oval 95"/>
              <p:cNvSpPr/>
              <p:nvPr/>
            </p:nvSpPr>
            <p:spPr>
              <a:xfrm>
                <a:off x="7418790" y="544985"/>
                <a:ext cx="325413" cy="3254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96"/>
              <p:cNvSpPr/>
              <p:nvPr/>
            </p:nvSpPr>
            <p:spPr>
              <a:xfrm>
                <a:off x="7418790" y="875871"/>
                <a:ext cx="325413" cy="640262"/>
              </a:xfrm>
              <a:prstGeom prst="roundRect">
                <a:avLst>
                  <a:gd name="adj" fmla="val 255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ed Rectangle 97"/>
              <p:cNvSpPr/>
              <p:nvPr/>
            </p:nvSpPr>
            <p:spPr>
              <a:xfrm rot="2422063">
                <a:off x="7298031" y="848724"/>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98"/>
              <p:cNvSpPr/>
              <p:nvPr/>
            </p:nvSpPr>
            <p:spPr>
              <a:xfrm rot="8438639">
                <a:off x="7673767" y="847283"/>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99"/>
              <p:cNvSpPr/>
              <p:nvPr/>
            </p:nvSpPr>
            <p:spPr>
              <a:xfrm rot="740291">
                <a:off x="7376803" y="1378929"/>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100"/>
              <p:cNvSpPr/>
              <p:nvPr/>
            </p:nvSpPr>
            <p:spPr>
              <a:xfrm rot="20736593">
                <a:off x="7610942" y="1377641"/>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p:cNvGrpSpPr/>
            <p:nvPr/>
          </p:nvGrpSpPr>
          <p:grpSpPr>
            <a:xfrm>
              <a:off x="6516143" y="1376088"/>
              <a:ext cx="332091" cy="535797"/>
              <a:chOff x="7047463" y="544985"/>
              <a:chExt cx="814253" cy="1313714"/>
            </a:xfrm>
            <a:grpFill/>
          </p:grpSpPr>
          <p:sp>
            <p:nvSpPr>
              <p:cNvPr id="90" name="Oval 89"/>
              <p:cNvSpPr/>
              <p:nvPr/>
            </p:nvSpPr>
            <p:spPr>
              <a:xfrm>
                <a:off x="7418790" y="544985"/>
                <a:ext cx="325413" cy="3254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90"/>
              <p:cNvSpPr/>
              <p:nvPr/>
            </p:nvSpPr>
            <p:spPr>
              <a:xfrm>
                <a:off x="7418790" y="875871"/>
                <a:ext cx="325413" cy="640262"/>
              </a:xfrm>
              <a:prstGeom prst="roundRect">
                <a:avLst>
                  <a:gd name="adj" fmla="val 255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91"/>
              <p:cNvSpPr/>
              <p:nvPr/>
            </p:nvSpPr>
            <p:spPr>
              <a:xfrm rot="6239655">
                <a:off x="7193375" y="698040"/>
                <a:ext cx="187949" cy="479773"/>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p:cNvSpPr/>
              <p:nvPr/>
            </p:nvSpPr>
            <p:spPr>
              <a:xfrm rot="8438639">
                <a:off x="7673767" y="847283"/>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93"/>
              <p:cNvSpPr/>
              <p:nvPr/>
            </p:nvSpPr>
            <p:spPr>
              <a:xfrm rot="740291">
                <a:off x="7376803" y="1378929"/>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94"/>
              <p:cNvSpPr/>
              <p:nvPr/>
            </p:nvSpPr>
            <p:spPr>
              <a:xfrm rot="20736593">
                <a:off x="7610942" y="1377641"/>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2" name="Group 101"/>
          <p:cNvGrpSpPr/>
          <p:nvPr/>
        </p:nvGrpSpPr>
        <p:grpSpPr>
          <a:xfrm>
            <a:off x="10125213" y="6056500"/>
            <a:ext cx="1265834" cy="554043"/>
            <a:chOff x="7399794" y="-3593265"/>
            <a:chExt cx="1748118" cy="765134"/>
          </a:xfrm>
        </p:grpSpPr>
        <p:sp>
          <p:nvSpPr>
            <p:cNvPr id="103" name="Rounded Rectangle 102"/>
            <p:cNvSpPr/>
            <p:nvPr/>
          </p:nvSpPr>
          <p:spPr>
            <a:xfrm>
              <a:off x="7399794" y="-3593265"/>
              <a:ext cx="1748118" cy="617813"/>
            </a:xfrm>
            <a:prstGeom prst="round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7535534" y="-3122771"/>
              <a:ext cx="294640" cy="294640"/>
            </a:xfrm>
            <a:prstGeom prst="ellipse">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8650072" y="-3122771"/>
              <a:ext cx="294640" cy="294640"/>
            </a:xfrm>
            <a:prstGeom prst="ellipse">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ounded Rectangle 105"/>
            <p:cNvSpPr/>
            <p:nvPr/>
          </p:nvSpPr>
          <p:spPr>
            <a:xfrm>
              <a:off x="7600849" y="-3472606"/>
              <a:ext cx="251556" cy="202515"/>
            </a:xfrm>
            <a:prstGeom prst="round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ounded Rectangle 106"/>
            <p:cNvSpPr/>
            <p:nvPr/>
          </p:nvSpPr>
          <p:spPr>
            <a:xfrm>
              <a:off x="7955786" y="-3472606"/>
              <a:ext cx="251556" cy="202515"/>
            </a:xfrm>
            <a:prstGeom prst="round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107"/>
            <p:cNvSpPr/>
            <p:nvPr/>
          </p:nvSpPr>
          <p:spPr>
            <a:xfrm>
              <a:off x="8310723" y="-3472606"/>
              <a:ext cx="251556" cy="202515"/>
            </a:xfrm>
            <a:prstGeom prst="round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ed Rectangle 108"/>
            <p:cNvSpPr/>
            <p:nvPr/>
          </p:nvSpPr>
          <p:spPr>
            <a:xfrm>
              <a:off x="8665659" y="-3472606"/>
              <a:ext cx="251556" cy="202515"/>
            </a:xfrm>
            <a:prstGeom prst="round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p:cNvGrpSpPr/>
          <p:nvPr/>
        </p:nvGrpSpPr>
        <p:grpSpPr>
          <a:xfrm>
            <a:off x="10642485" y="4952988"/>
            <a:ext cx="166456" cy="387939"/>
            <a:chOff x="7298031" y="544985"/>
            <a:chExt cx="563685" cy="1313714"/>
          </a:xfrm>
          <a:solidFill>
            <a:schemeClr val="bg1">
              <a:lumMod val="75000"/>
            </a:schemeClr>
          </a:solidFill>
        </p:grpSpPr>
        <p:sp>
          <p:nvSpPr>
            <p:cNvPr id="111" name="Oval 110"/>
            <p:cNvSpPr/>
            <p:nvPr/>
          </p:nvSpPr>
          <p:spPr>
            <a:xfrm>
              <a:off x="7418790" y="544985"/>
              <a:ext cx="325413" cy="3254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ounded Rectangle 111"/>
            <p:cNvSpPr/>
            <p:nvPr/>
          </p:nvSpPr>
          <p:spPr>
            <a:xfrm>
              <a:off x="7418790" y="875871"/>
              <a:ext cx="325413" cy="640262"/>
            </a:xfrm>
            <a:prstGeom prst="roundRect">
              <a:avLst>
                <a:gd name="adj" fmla="val 255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ed Rectangle 112"/>
            <p:cNvSpPr/>
            <p:nvPr/>
          </p:nvSpPr>
          <p:spPr>
            <a:xfrm rot="2422063">
              <a:off x="7298031" y="848724"/>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ounded Rectangle 113"/>
            <p:cNvSpPr/>
            <p:nvPr/>
          </p:nvSpPr>
          <p:spPr>
            <a:xfrm rot="8438639">
              <a:off x="7673767" y="847283"/>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ounded Rectangle 114"/>
            <p:cNvSpPr/>
            <p:nvPr/>
          </p:nvSpPr>
          <p:spPr>
            <a:xfrm rot="740291">
              <a:off x="7376803" y="1378929"/>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ounded Rectangle 115"/>
            <p:cNvSpPr/>
            <p:nvPr/>
          </p:nvSpPr>
          <p:spPr>
            <a:xfrm rot="20736593">
              <a:off x="7610942" y="1377641"/>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p:cNvGrpSpPr/>
          <p:nvPr/>
        </p:nvGrpSpPr>
        <p:grpSpPr>
          <a:xfrm>
            <a:off x="5911185" y="5150088"/>
            <a:ext cx="166456" cy="387939"/>
            <a:chOff x="7298031" y="544985"/>
            <a:chExt cx="563685" cy="1313714"/>
          </a:xfrm>
          <a:solidFill>
            <a:schemeClr val="bg1">
              <a:lumMod val="75000"/>
            </a:schemeClr>
          </a:solidFill>
        </p:grpSpPr>
        <p:sp>
          <p:nvSpPr>
            <p:cNvPr id="118" name="Oval 117"/>
            <p:cNvSpPr/>
            <p:nvPr/>
          </p:nvSpPr>
          <p:spPr>
            <a:xfrm>
              <a:off x="7418790" y="544985"/>
              <a:ext cx="325413" cy="3254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ounded Rectangle 118"/>
            <p:cNvSpPr/>
            <p:nvPr/>
          </p:nvSpPr>
          <p:spPr>
            <a:xfrm>
              <a:off x="7418790" y="875871"/>
              <a:ext cx="325413" cy="640262"/>
            </a:xfrm>
            <a:prstGeom prst="roundRect">
              <a:avLst>
                <a:gd name="adj" fmla="val 255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119"/>
            <p:cNvSpPr/>
            <p:nvPr/>
          </p:nvSpPr>
          <p:spPr>
            <a:xfrm rot="2422063">
              <a:off x="7298031" y="848724"/>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120"/>
            <p:cNvSpPr/>
            <p:nvPr/>
          </p:nvSpPr>
          <p:spPr>
            <a:xfrm rot="8438639">
              <a:off x="7673767" y="847283"/>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121"/>
            <p:cNvSpPr/>
            <p:nvPr/>
          </p:nvSpPr>
          <p:spPr>
            <a:xfrm rot="740291">
              <a:off x="7376803" y="1378929"/>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ounded Rectangle 122"/>
            <p:cNvSpPr/>
            <p:nvPr/>
          </p:nvSpPr>
          <p:spPr>
            <a:xfrm rot="20736593">
              <a:off x="7610942" y="1377641"/>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p:cNvGrpSpPr/>
          <p:nvPr/>
        </p:nvGrpSpPr>
        <p:grpSpPr>
          <a:xfrm>
            <a:off x="11020882" y="5119956"/>
            <a:ext cx="166456" cy="387939"/>
            <a:chOff x="7298031" y="544985"/>
            <a:chExt cx="563685" cy="1313714"/>
          </a:xfrm>
          <a:solidFill>
            <a:schemeClr val="bg1">
              <a:lumMod val="75000"/>
            </a:schemeClr>
          </a:solidFill>
        </p:grpSpPr>
        <p:sp>
          <p:nvSpPr>
            <p:cNvPr id="125" name="Oval 124"/>
            <p:cNvSpPr/>
            <p:nvPr/>
          </p:nvSpPr>
          <p:spPr>
            <a:xfrm>
              <a:off x="7418790" y="544985"/>
              <a:ext cx="325413" cy="3254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ounded Rectangle 125"/>
            <p:cNvSpPr/>
            <p:nvPr/>
          </p:nvSpPr>
          <p:spPr>
            <a:xfrm>
              <a:off x="7418790" y="875871"/>
              <a:ext cx="325413" cy="640262"/>
            </a:xfrm>
            <a:prstGeom prst="roundRect">
              <a:avLst>
                <a:gd name="adj" fmla="val 255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ounded Rectangle 126"/>
            <p:cNvSpPr/>
            <p:nvPr/>
          </p:nvSpPr>
          <p:spPr>
            <a:xfrm rot="2422063">
              <a:off x="7298031" y="848724"/>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ounded Rectangle 127"/>
            <p:cNvSpPr/>
            <p:nvPr/>
          </p:nvSpPr>
          <p:spPr>
            <a:xfrm rot="8438639">
              <a:off x="7673767" y="847283"/>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ounded Rectangle 128"/>
            <p:cNvSpPr/>
            <p:nvPr/>
          </p:nvSpPr>
          <p:spPr>
            <a:xfrm rot="740291">
              <a:off x="7376803" y="1378929"/>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ounded Rectangle 129"/>
            <p:cNvSpPr/>
            <p:nvPr/>
          </p:nvSpPr>
          <p:spPr>
            <a:xfrm rot="20736593">
              <a:off x="7610942" y="1377641"/>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1" name="Picture 130"/>
          <p:cNvPicPr>
            <a:picLocks noChangeAspect="1"/>
          </p:cNvPicPr>
          <p:nvPr/>
        </p:nvPicPr>
        <p:blipFill rotWithShape="1">
          <a:blip r:embed="rId5"/>
          <a:srcRect b="44712"/>
          <a:stretch/>
        </p:blipFill>
        <p:spPr>
          <a:xfrm>
            <a:off x="4097614" y="4286830"/>
            <a:ext cx="4698872" cy="2401714"/>
          </a:xfrm>
          <a:prstGeom prst="rect">
            <a:avLst/>
          </a:prstGeom>
        </p:spPr>
      </p:pic>
      <p:pic>
        <p:nvPicPr>
          <p:cNvPr id="139" name="Picture 6"/>
          <p:cNvPicPr>
            <a:picLocks noChangeAspect="1"/>
          </p:cNvPicPr>
          <p:nvPr/>
        </p:nvPicPr>
        <p:blipFill>
          <a:blip r:embed="rId6"/>
          <a:stretch>
            <a:fillRect/>
          </a:stretch>
        </p:blipFill>
        <p:spPr>
          <a:xfrm flipH="1">
            <a:off x="417776" y="5996544"/>
            <a:ext cx="692000" cy="692000"/>
          </a:xfrm>
          <a:prstGeom prst="rect">
            <a:avLst/>
          </a:prstGeom>
        </p:spPr>
      </p:pic>
      <p:pic>
        <p:nvPicPr>
          <p:cNvPr id="140" name="Picture 6"/>
          <p:cNvPicPr>
            <a:picLocks noChangeAspect="1"/>
          </p:cNvPicPr>
          <p:nvPr/>
        </p:nvPicPr>
        <p:blipFill>
          <a:blip r:embed="rId6"/>
          <a:stretch>
            <a:fillRect/>
          </a:stretch>
        </p:blipFill>
        <p:spPr>
          <a:xfrm flipH="1">
            <a:off x="7310865" y="5996544"/>
            <a:ext cx="692000" cy="692000"/>
          </a:xfrm>
          <a:prstGeom prst="rect">
            <a:avLst/>
          </a:prstGeom>
        </p:spPr>
      </p:pic>
      <p:pic>
        <p:nvPicPr>
          <p:cNvPr id="141" name="Picture 6"/>
          <p:cNvPicPr>
            <a:picLocks noChangeAspect="1"/>
          </p:cNvPicPr>
          <p:nvPr/>
        </p:nvPicPr>
        <p:blipFill>
          <a:blip r:embed="rId6"/>
          <a:stretch>
            <a:fillRect/>
          </a:stretch>
        </p:blipFill>
        <p:spPr>
          <a:xfrm flipH="1">
            <a:off x="4456499" y="5996544"/>
            <a:ext cx="692000" cy="692000"/>
          </a:xfrm>
          <a:prstGeom prst="rect">
            <a:avLst/>
          </a:prstGeom>
        </p:spPr>
      </p:pic>
      <p:grpSp>
        <p:nvGrpSpPr>
          <p:cNvPr id="166" name="Group 165"/>
          <p:cNvGrpSpPr/>
          <p:nvPr/>
        </p:nvGrpSpPr>
        <p:grpSpPr>
          <a:xfrm>
            <a:off x="1467464" y="6165318"/>
            <a:ext cx="220515" cy="513929"/>
            <a:chOff x="7298031" y="544985"/>
            <a:chExt cx="563685" cy="1313714"/>
          </a:xfrm>
          <a:solidFill>
            <a:srgbClr val="00B050"/>
          </a:solidFill>
        </p:grpSpPr>
        <p:sp>
          <p:nvSpPr>
            <p:cNvPr id="167" name="Oval 166"/>
            <p:cNvSpPr/>
            <p:nvPr/>
          </p:nvSpPr>
          <p:spPr>
            <a:xfrm>
              <a:off x="7418790" y="544985"/>
              <a:ext cx="325413" cy="3254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68" name="Rounded Rectangle 167"/>
            <p:cNvSpPr/>
            <p:nvPr/>
          </p:nvSpPr>
          <p:spPr>
            <a:xfrm>
              <a:off x="7418790" y="875871"/>
              <a:ext cx="325413" cy="640262"/>
            </a:xfrm>
            <a:prstGeom prst="roundRect">
              <a:avLst>
                <a:gd name="adj" fmla="val 255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69" name="Rounded Rectangle 168"/>
            <p:cNvSpPr/>
            <p:nvPr/>
          </p:nvSpPr>
          <p:spPr>
            <a:xfrm rot="2422063">
              <a:off x="7298031" y="848724"/>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70" name="Rounded Rectangle 169"/>
            <p:cNvSpPr/>
            <p:nvPr/>
          </p:nvSpPr>
          <p:spPr>
            <a:xfrm rot="8438639">
              <a:off x="7673767" y="847283"/>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71" name="Rounded Rectangle 170"/>
            <p:cNvSpPr/>
            <p:nvPr/>
          </p:nvSpPr>
          <p:spPr>
            <a:xfrm rot="740291">
              <a:off x="7376803" y="1378929"/>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72" name="Rounded Rectangle 171"/>
            <p:cNvSpPr/>
            <p:nvPr/>
          </p:nvSpPr>
          <p:spPr>
            <a:xfrm rot="20736593">
              <a:off x="7610942" y="1377641"/>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grpSp>
      <p:grpSp>
        <p:nvGrpSpPr>
          <p:cNvPr id="181" name="Group 180"/>
          <p:cNvGrpSpPr/>
          <p:nvPr/>
        </p:nvGrpSpPr>
        <p:grpSpPr>
          <a:xfrm>
            <a:off x="7368760" y="4502414"/>
            <a:ext cx="335647" cy="782253"/>
            <a:chOff x="7298031" y="544985"/>
            <a:chExt cx="563685" cy="1313714"/>
          </a:xfrm>
          <a:solidFill>
            <a:schemeClr val="bg1">
              <a:lumMod val="50000"/>
            </a:schemeClr>
          </a:solidFill>
        </p:grpSpPr>
        <p:sp>
          <p:nvSpPr>
            <p:cNvPr id="182" name="Oval 181"/>
            <p:cNvSpPr/>
            <p:nvPr/>
          </p:nvSpPr>
          <p:spPr>
            <a:xfrm>
              <a:off x="7418790" y="544985"/>
              <a:ext cx="325413" cy="3254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ounded Rectangle 182"/>
            <p:cNvSpPr/>
            <p:nvPr/>
          </p:nvSpPr>
          <p:spPr>
            <a:xfrm>
              <a:off x="7418790" y="875871"/>
              <a:ext cx="325413" cy="640262"/>
            </a:xfrm>
            <a:prstGeom prst="roundRect">
              <a:avLst>
                <a:gd name="adj" fmla="val 255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ounded Rectangle 183"/>
            <p:cNvSpPr/>
            <p:nvPr/>
          </p:nvSpPr>
          <p:spPr>
            <a:xfrm rot="2422063">
              <a:off x="7298031" y="848724"/>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ounded Rectangle 184"/>
            <p:cNvSpPr/>
            <p:nvPr/>
          </p:nvSpPr>
          <p:spPr>
            <a:xfrm rot="8438639">
              <a:off x="7673767" y="847283"/>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ounded Rectangle 185"/>
            <p:cNvSpPr/>
            <p:nvPr/>
          </p:nvSpPr>
          <p:spPr>
            <a:xfrm rot="740291">
              <a:off x="7376803" y="1378929"/>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ounded Rectangle 186"/>
            <p:cNvSpPr/>
            <p:nvPr/>
          </p:nvSpPr>
          <p:spPr>
            <a:xfrm rot="20736593">
              <a:off x="7610942" y="1377641"/>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 name="Group 131"/>
          <p:cNvGrpSpPr/>
          <p:nvPr/>
        </p:nvGrpSpPr>
        <p:grpSpPr>
          <a:xfrm>
            <a:off x="7362118" y="4506676"/>
            <a:ext cx="335647" cy="782253"/>
            <a:chOff x="7298031" y="544985"/>
            <a:chExt cx="563685" cy="1313714"/>
          </a:xfrm>
          <a:solidFill>
            <a:srgbClr val="C00000"/>
          </a:solidFill>
        </p:grpSpPr>
        <p:sp>
          <p:nvSpPr>
            <p:cNvPr id="133" name="Oval 132"/>
            <p:cNvSpPr/>
            <p:nvPr/>
          </p:nvSpPr>
          <p:spPr>
            <a:xfrm>
              <a:off x="7418790" y="544985"/>
              <a:ext cx="325413" cy="3254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ounded Rectangle 133"/>
            <p:cNvSpPr/>
            <p:nvPr/>
          </p:nvSpPr>
          <p:spPr>
            <a:xfrm>
              <a:off x="7418790" y="875871"/>
              <a:ext cx="325413" cy="640262"/>
            </a:xfrm>
            <a:prstGeom prst="roundRect">
              <a:avLst>
                <a:gd name="adj" fmla="val 255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ounded Rectangle 134"/>
            <p:cNvSpPr/>
            <p:nvPr/>
          </p:nvSpPr>
          <p:spPr>
            <a:xfrm rot="2422063">
              <a:off x="7298031" y="848724"/>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ounded Rectangle 135"/>
            <p:cNvSpPr/>
            <p:nvPr/>
          </p:nvSpPr>
          <p:spPr>
            <a:xfrm rot="8438639">
              <a:off x="7673767" y="847283"/>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ed Rectangle 136"/>
            <p:cNvSpPr/>
            <p:nvPr/>
          </p:nvSpPr>
          <p:spPr>
            <a:xfrm rot="740291">
              <a:off x="7376803" y="1378929"/>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ounded Rectangle 137"/>
            <p:cNvSpPr/>
            <p:nvPr/>
          </p:nvSpPr>
          <p:spPr>
            <a:xfrm rot="20736593">
              <a:off x="7610942" y="1377641"/>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8" name="Group 187"/>
          <p:cNvGrpSpPr/>
          <p:nvPr/>
        </p:nvGrpSpPr>
        <p:grpSpPr>
          <a:xfrm>
            <a:off x="10104369" y="5149563"/>
            <a:ext cx="650545" cy="790911"/>
            <a:chOff x="6197689" y="1120974"/>
            <a:chExt cx="650545" cy="790911"/>
          </a:xfrm>
          <a:solidFill>
            <a:srgbClr val="7030A0"/>
          </a:solidFill>
        </p:grpSpPr>
        <p:grpSp>
          <p:nvGrpSpPr>
            <p:cNvPr id="189" name="Group 188"/>
            <p:cNvGrpSpPr/>
            <p:nvPr/>
          </p:nvGrpSpPr>
          <p:grpSpPr>
            <a:xfrm>
              <a:off x="6197689" y="1120974"/>
              <a:ext cx="335647" cy="782253"/>
              <a:chOff x="7298031" y="544985"/>
              <a:chExt cx="563685" cy="1313714"/>
            </a:xfrm>
            <a:grpFill/>
          </p:grpSpPr>
          <p:sp>
            <p:nvSpPr>
              <p:cNvPr id="197" name="Oval 196"/>
              <p:cNvSpPr/>
              <p:nvPr/>
            </p:nvSpPr>
            <p:spPr>
              <a:xfrm>
                <a:off x="7418790" y="544985"/>
                <a:ext cx="325413" cy="3254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ounded Rectangle 197"/>
              <p:cNvSpPr/>
              <p:nvPr/>
            </p:nvSpPr>
            <p:spPr>
              <a:xfrm>
                <a:off x="7418790" y="875871"/>
                <a:ext cx="325413" cy="640262"/>
              </a:xfrm>
              <a:prstGeom prst="roundRect">
                <a:avLst>
                  <a:gd name="adj" fmla="val 255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ounded Rectangle 198"/>
              <p:cNvSpPr/>
              <p:nvPr/>
            </p:nvSpPr>
            <p:spPr>
              <a:xfrm rot="2422063">
                <a:off x="7298031" y="848724"/>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ounded Rectangle 199"/>
              <p:cNvSpPr/>
              <p:nvPr/>
            </p:nvSpPr>
            <p:spPr>
              <a:xfrm rot="8438639">
                <a:off x="7673767" y="847283"/>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ounded Rectangle 200"/>
              <p:cNvSpPr/>
              <p:nvPr/>
            </p:nvSpPr>
            <p:spPr>
              <a:xfrm rot="740291">
                <a:off x="7376803" y="1378929"/>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ounded Rectangle 201"/>
              <p:cNvSpPr/>
              <p:nvPr/>
            </p:nvSpPr>
            <p:spPr>
              <a:xfrm rot="20736593">
                <a:off x="7610942" y="1377641"/>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 name="Group 189"/>
            <p:cNvGrpSpPr/>
            <p:nvPr/>
          </p:nvGrpSpPr>
          <p:grpSpPr>
            <a:xfrm>
              <a:off x="6516143" y="1376088"/>
              <a:ext cx="332091" cy="535797"/>
              <a:chOff x="7047463" y="544985"/>
              <a:chExt cx="814253" cy="1313714"/>
            </a:xfrm>
            <a:grpFill/>
          </p:grpSpPr>
          <p:sp>
            <p:nvSpPr>
              <p:cNvPr id="191" name="Oval 190"/>
              <p:cNvSpPr/>
              <p:nvPr/>
            </p:nvSpPr>
            <p:spPr>
              <a:xfrm>
                <a:off x="7418790" y="544985"/>
                <a:ext cx="325413" cy="3254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ounded Rectangle 191"/>
              <p:cNvSpPr/>
              <p:nvPr/>
            </p:nvSpPr>
            <p:spPr>
              <a:xfrm>
                <a:off x="7418790" y="875871"/>
                <a:ext cx="325413" cy="640262"/>
              </a:xfrm>
              <a:prstGeom prst="roundRect">
                <a:avLst>
                  <a:gd name="adj" fmla="val 255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ounded Rectangle 192"/>
              <p:cNvSpPr/>
              <p:nvPr/>
            </p:nvSpPr>
            <p:spPr>
              <a:xfrm rot="6239655">
                <a:off x="7193375" y="698040"/>
                <a:ext cx="187949" cy="479773"/>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ounded Rectangle 193"/>
              <p:cNvSpPr/>
              <p:nvPr/>
            </p:nvSpPr>
            <p:spPr>
              <a:xfrm rot="8438639">
                <a:off x="7673767" y="847283"/>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ounded Rectangle 194"/>
              <p:cNvSpPr/>
              <p:nvPr/>
            </p:nvSpPr>
            <p:spPr>
              <a:xfrm rot="740291">
                <a:off x="7376803" y="1378929"/>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ounded Rectangle 195"/>
              <p:cNvSpPr/>
              <p:nvPr/>
            </p:nvSpPr>
            <p:spPr>
              <a:xfrm rot="20736593">
                <a:off x="7610942" y="1377641"/>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5" name="Rounded Rectangular Callout 204"/>
          <p:cNvSpPr/>
          <p:nvPr/>
        </p:nvSpPr>
        <p:spPr>
          <a:xfrm>
            <a:off x="5991886" y="5626940"/>
            <a:ext cx="3934825" cy="922671"/>
          </a:xfrm>
          <a:prstGeom prst="wedgeRoundRectCallout">
            <a:avLst>
              <a:gd name="adj1" fmla="val 55342"/>
              <a:gd name="adj2" fmla="val -42798"/>
              <a:gd name="adj3" fmla="val 16667"/>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b="1" dirty="0">
                <a:solidFill>
                  <a:schemeClr val="bg1"/>
                </a:solidFill>
                <a:latin typeface="Helvetica Neue" charset="0"/>
                <a:ea typeface="Helvetica Neue" charset="0"/>
                <a:cs typeface="Helvetica Neue" charset="0"/>
              </a:rPr>
              <a:t>Why</a:t>
            </a:r>
            <a:r>
              <a:rPr lang="zh-CN" altLang="en-US" sz="2800" b="1" dirty="0">
                <a:solidFill>
                  <a:schemeClr val="bg1"/>
                </a:solidFill>
                <a:latin typeface="Helvetica Neue" charset="0"/>
                <a:ea typeface="Helvetica Neue" charset="0"/>
                <a:cs typeface="Helvetica Neue" charset="0"/>
              </a:rPr>
              <a:t> </a:t>
            </a:r>
            <a:r>
              <a:rPr lang="en-US" altLang="zh-CN" sz="2800" b="1" dirty="0">
                <a:solidFill>
                  <a:schemeClr val="bg1"/>
                </a:solidFill>
                <a:latin typeface="Helvetica Neue" charset="0"/>
                <a:ea typeface="Helvetica Neue" charset="0"/>
                <a:cs typeface="Helvetica Neue" charset="0"/>
              </a:rPr>
              <a:t>my</a:t>
            </a:r>
            <a:r>
              <a:rPr lang="zh-CN" altLang="en-US" sz="2800" b="1" dirty="0">
                <a:solidFill>
                  <a:schemeClr val="bg1"/>
                </a:solidFill>
                <a:latin typeface="Helvetica Neue" charset="0"/>
                <a:ea typeface="Helvetica Neue" charset="0"/>
                <a:cs typeface="Helvetica Neue" charset="0"/>
              </a:rPr>
              <a:t> </a:t>
            </a:r>
            <a:r>
              <a:rPr lang="en-US" altLang="zh-CN" sz="2800" b="1" dirty="0" smtClean="0">
                <a:solidFill>
                  <a:schemeClr val="bg1"/>
                </a:solidFill>
                <a:latin typeface="Helvetica Neue" charset="0"/>
                <a:ea typeface="Helvetica Neue" charset="0"/>
                <a:cs typeface="Helvetica Neue" charset="0"/>
              </a:rPr>
              <a:t>4G</a:t>
            </a:r>
            <a:r>
              <a:rPr lang="zh-CN" altLang="en-US" sz="2800" b="1" dirty="0" smtClean="0">
                <a:solidFill>
                  <a:schemeClr val="bg1"/>
                </a:solidFill>
                <a:latin typeface="Helvetica Neue" charset="0"/>
                <a:ea typeface="Helvetica Neue" charset="0"/>
                <a:cs typeface="Helvetica Neue" charset="0"/>
              </a:rPr>
              <a:t> </a:t>
            </a:r>
            <a:r>
              <a:rPr lang="en-US" altLang="zh-CN" sz="2800" b="1" dirty="0" smtClean="0">
                <a:solidFill>
                  <a:schemeClr val="bg1"/>
                </a:solidFill>
                <a:latin typeface="Helvetica Neue" charset="0"/>
                <a:ea typeface="Helvetica Neue" charset="0"/>
                <a:cs typeface="Helvetica Neue" charset="0"/>
              </a:rPr>
              <a:t>phone</a:t>
            </a:r>
            <a:r>
              <a:rPr lang="zh-CN" altLang="en-US" sz="2800" b="1" dirty="0" smtClean="0">
                <a:solidFill>
                  <a:schemeClr val="bg1"/>
                </a:solidFill>
                <a:latin typeface="Helvetica Neue" charset="0"/>
                <a:ea typeface="Helvetica Neue" charset="0"/>
                <a:cs typeface="Helvetica Neue" charset="0"/>
              </a:rPr>
              <a:t> </a:t>
            </a:r>
            <a:r>
              <a:rPr lang="en-US" altLang="zh-CN" sz="2800" b="1" dirty="0">
                <a:solidFill>
                  <a:schemeClr val="bg1"/>
                </a:solidFill>
                <a:latin typeface="Helvetica Neue" charset="0"/>
                <a:ea typeface="Helvetica Neue" charset="0"/>
                <a:cs typeface="Helvetica Neue" charset="0"/>
              </a:rPr>
              <a:t>switches</a:t>
            </a:r>
            <a:r>
              <a:rPr lang="zh-CN" altLang="en-US" sz="2800" b="1" dirty="0">
                <a:solidFill>
                  <a:schemeClr val="bg1"/>
                </a:solidFill>
                <a:latin typeface="Helvetica Neue" charset="0"/>
                <a:ea typeface="Helvetica Neue" charset="0"/>
                <a:cs typeface="Helvetica Neue" charset="0"/>
              </a:rPr>
              <a:t> </a:t>
            </a:r>
            <a:r>
              <a:rPr lang="en-US" altLang="zh-CN" sz="2800" b="1" dirty="0">
                <a:solidFill>
                  <a:schemeClr val="bg1"/>
                </a:solidFill>
                <a:latin typeface="Helvetica Neue" charset="0"/>
                <a:ea typeface="Helvetica Neue" charset="0"/>
                <a:cs typeface="Helvetica Neue" charset="0"/>
              </a:rPr>
              <a:t>to</a:t>
            </a:r>
            <a:r>
              <a:rPr lang="zh-CN" altLang="en-US" sz="2800" b="1" dirty="0">
                <a:solidFill>
                  <a:schemeClr val="bg1"/>
                </a:solidFill>
                <a:latin typeface="Helvetica Neue" charset="0"/>
                <a:ea typeface="Helvetica Neue" charset="0"/>
                <a:cs typeface="Helvetica Neue" charset="0"/>
              </a:rPr>
              <a:t> </a:t>
            </a:r>
            <a:r>
              <a:rPr lang="en-US" altLang="zh-CN" sz="2800" b="1" dirty="0">
                <a:solidFill>
                  <a:schemeClr val="bg1"/>
                </a:solidFill>
                <a:latin typeface="Helvetica Neue" charset="0"/>
                <a:ea typeface="Helvetica Neue" charset="0"/>
                <a:cs typeface="Helvetica Neue" charset="0"/>
              </a:rPr>
              <a:t>slow</a:t>
            </a:r>
            <a:r>
              <a:rPr lang="zh-CN" altLang="en-US" sz="2800" b="1" dirty="0">
                <a:solidFill>
                  <a:schemeClr val="bg1"/>
                </a:solidFill>
                <a:latin typeface="Helvetica Neue" charset="0"/>
                <a:ea typeface="Helvetica Neue" charset="0"/>
                <a:cs typeface="Helvetica Neue" charset="0"/>
              </a:rPr>
              <a:t> </a:t>
            </a:r>
            <a:r>
              <a:rPr lang="en-US" altLang="zh-CN" sz="2800" b="1" dirty="0">
                <a:solidFill>
                  <a:schemeClr val="bg1"/>
                </a:solidFill>
                <a:latin typeface="Helvetica Neue" charset="0"/>
                <a:ea typeface="Helvetica Neue" charset="0"/>
                <a:cs typeface="Helvetica Neue" charset="0"/>
              </a:rPr>
              <a:t>2G?</a:t>
            </a:r>
            <a:endParaRPr lang="en-US" sz="2800" b="1" dirty="0">
              <a:solidFill>
                <a:schemeClr val="bg1"/>
              </a:solidFill>
              <a:latin typeface="Helvetica Neue" charset="0"/>
              <a:ea typeface="Helvetica Neue" charset="0"/>
              <a:cs typeface="Helvetica Neue" charset="0"/>
            </a:endParaRPr>
          </a:p>
        </p:txBody>
      </p:sp>
      <p:sp>
        <p:nvSpPr>
          <p:cNvPr id="207" name="Rounded Rectangular Callout 206"/>
          <p:cNvSpPr/>
          <p:nvPr/>
        </p:nvSpPr>
        <p:spPr>
          <a:xfrm>
            <a:off x="398958" y="4854234"/>
            <a:ext cx="3883029" cy="922671"/>
          </a:xfrm>
          <a:prstGeom prst="wedgeRoundRectCallout">
            <a:avLst>
              <a:gd name="adj1" fmla="val -18257"/>
              <a:gd name="adj2" fmla="val 87275"/>
              <a:gd name="adj3" fmla="val 16667"/>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b="1" dirty="0" smtClean="0">
                <a:solidFill>
                  <a:schemeClr val="bg1"/>
                </a:solidFill>
                <a:latin typeface="Helvetica Neue" charset="0"/>
                <a:ea typeface="Helvetica Neue" charset="0"/>
                <a:cs typeface="Helvetica Neue" charset="0"/>
              </a:rPr>
              <a:t>4</a:t>
            </a:r>
            <a:r>
              <a:rPr lang="zh-CN" altLang="en-US" sz="2800" b="1" dirty="0" smtClean="0">
                <a:solidFill>
                  <a:schemeClr val="bg1"/>
                </a:solidFill>
                <a:latin typeface="Helvetica Neue" charset="0"/>
                <a:ea typeface="Helvetica Neue" charset="0"/>
                <a:cs typeface="Helvetica Neue" charset="0"/>
              </a:rPr>
              <a:t> </a:t>
            </a:r>
            <a:r>
              <a:rPr lang="en-US" altLang="zh-CN" sz="2800" b="1" dirty="0">
                <a:solidFill>
                  <a:schemeClr val="bg1"/>
                </a:solidFill>
                <a:latin typeface="Helvetica Neue" charset="0"/>
                <a:ea typeface="Helvetica Neue" charset="0"/>
                <a:cs typeface="Helvetica Neue" charset="0"/>
              </a:rPr>
              <a:t>signal</a:t>
            </a:r>
            <a:r>
              <a:rPr lang="zh-CN" altLang="en-US" sz="2800" b="1" dirty="0">
                <a:solidFill>
                  <a:schemeClr val="bg1"/>
                </a:solidFill>
                <a:latin typeface="Helvetica Neue" charset="0"/>
                <a:ea typeface="Helvetica Neue" charset="0"/>
                <a:cs typeface="Helvetica Neue" charset="0"/>
              </a:rPr>
              <a:t> </a:t>
            </a:r>
            <a:r>
              <a:rPr lang="en-US" altLang="zh-CN" sz="2800" b="1" dirty="0">
                <a:solidFill>
                  <a:schemeClr val="bg1"/>
                </a:solidFill>
                <a:latin typeface="Helvetica Neue" charset="0"/>
                <a:ea typeface="Helvetica Neue" charset="0"/>
                <a:cs typeface="Helvetica Neue" charset="0"/>
              </a:rPr>
              <a:t>bars</a:t>
            </a:r>
            <a:r>
              <a:rPr lang="en-US" sz="2800" b="1" dirty="0">
                <a:solidFill>
                  <a:schemeClr val="bg1"/>
                </a:solidFill>
                <a:latin typeface="Helvetica Neue" charset="0"/>
                <a:ea typeface="Helvetica Neue" charset="0"/>
                <a:cs typeface="Helvetica Neue" charset="0"/>
              </a:rPr>
              <a:t>, but</a:t>
            </a:r>
            <a:r>
              <a:rPr lang="zh-CN" altLang="en-US" sz="2800" b="1" dirty="0">
                <a:solidFill>
                  <a:schemeClr val="bg1"/>
                </a:solidFill>
                <a:latin typeface="Helvetica Neue" charset="0"/>
                <a:ea typeface="Helvetica Neue" charset="0"/>
                <a:cs typeface="Helvetica Neue" charset="0"/>
              </a:rPr>
              <a:t> </a:t>
            </a:r>
            <a:r>
              <a:rPr lang="en-US" sz="2800" b="1" dirty="0">
                <a:solidFill>
                  <a:schemeClr val="bg1"/>
                </a:solidFill>
                <a:latin typeface="Helvetica Neue" charset="0"/>
                <a:ea typeface="Helvetica Neue" charset="0"/>
                <a:cs typeface="Helvetica Neue" charset="0"/>
              </a:rPr>
              <a:t>why no data service?</a:t>
            </a:r>
          </a:p>
        </p:txBody>
      </p:sp>
      <p:pic>
        <p:nvPicPr>
          <p:cNvPr id="176" name="Picture 175"/>
          <p:cNvPicPr>
            <a:picLocks noChangeAspect="1"/>
          </p:cNvPicPr>
          <p:nvPr/>
        </p:nvPicPr>
        <p:blipFill>
          <a:blip r:embed="rId7"/>
          <a:stretch>
            <a:fillRect/>
          </a:stretch>
        </p:blipFill>
        <p:spPr>
          <a:xfrm>
            <a:off x="7354311" y="1491546"/>
            <a:ext cx="1402667" cy="2909236"/>
          </a:xfrm>
          <a:prstGeom prst="rect">
            <a:avLst/>
          </a:prstGeom>
        </p:spPr>
      </p:pic>
      <p:sp>
        <p:nvSpPr>
          <p:cNvPr id="177" name="Rounded Rectangle 176"/>
          <p:cNvSpPr/>
          <p:nvPr/>
        </p:nvSpPr>
        <p:spPr>
          <a:xfrm>
            <a:off x="7415986" y="1792320"/>
            <a:ext cx="1304879" cy="2281870"/>
          </a:xfrm>
          <a:prstGeom prst="roundRect">
            <a:avLst>
              <a:gd name="adj" fmla="val 2009"/>
            </a:avLst>
          </a:prstGeom>
          <a:solidFill>
            <a:schemeClr val="accent4">
              <a:lumMod val="20000"/>
              <a:lumOff val="80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sz="2800" dirty="0">
              <a:solidFill>
                <a:sysClr val="windowText" lastClr="000000"/>
              </a:solidFill>
              <a:latin typeface="Times New Roman" panose="02020603050405020304" pitchFamily="18" charset="0"/>
              <a:cs typeface="Times New Roman" panose="02020603050405020304" pitchFamily="18" charset="0"/>
            </a:endParaRPr>
          </a:p>
        </p:txBody>
      </p:sp>
      <p:pic>
        <p:nvPicPr>
          <p:cNvPr id="178" name="Picture 17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35951" y="1943363"/>
            <a:ext cx="497423" cy="497423"/>
          </a:xfrm>
          <a:prstGeom prst="rect">
            <a:avLst/>
          </a:prstGeom>
        </p:spPr>
      </p:pic>
      <p:pic>
        <p:nvPicPr>
          <p:cNvPr id="179" name="Picture 17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06305" y="1951071"/>
            <a:ext cx="501201" cy="501201"/>
          </a:xfrm>
          <a:prstGeom prst="rect">
            <a:avLst/>
          </a:prstGeom>
        </p:spPr>
      </p:pic>
      <p:pic>
        <p:nvPicPr>
          <p:cNvPr id="180" name="Picture 17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01273" y="2546530"/>
            <a:ext cx="501201" cy="501201"/>
          </a:xfrm>
          <a:prstGeom prst="rect">
            <a:avLst/>
          </a:prstGeom>
        </p:spPr>
      </p:pic>
      <p:pic>
        <p:nvPicPr>
          <p:cNvPr id="203" name="Picture 202"/>
          <p:cNvPicPr>
            <a:picLocks noChangeAspect="1"/>
          </p:cNvPicPr>
          <p:nvPr/>
        </p:nvPicPr>
        <p:blipFill>
          <a:blip r:embed="rId11"/>
          <a:stretch>
            <a:fillRect/>
          </a:stretch>
        </p:blipFill>
        <p:spPr>
          <a:xfrm>
            <a:off x="8140254" y="2553904"/>
            <a:ext cx="493120" cy="493120"/>
          </a:xfrm>
          <a:prstGeom prst="rect">
            <a:avLst/>
          </a:prstGeom>
        </p:spPr>
      </p:pic>
      <p:sp>
        <p:nvSpPr>
          <p:cNvPr id="204" name="Rounded Rectangular Callout 203"/>
          <p:cNvSpPr/>
          <p:nvPr/>
        </p:nvSpPr>
        <p:spPr>
          <a:xfrm>
            <a:off x="1729378" y="1676291"/>
            <a:ext cx="5537442" cy="636058"/>
          </a:xfrm>
          <a:prstGeom prst="wedgeRoundRectCallout">
            <a:avLst>
              <a:gd name="adj1" fmla="val 54342"/>
              <a:gd name="adj2" fmla="val 40497"/>
              <a:gd name="adj3" fmla="val 166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b="1" dirty="0" smtClean="0">
                <a:solidFill>
                  <a:schemeClr val="bg1"/>
                </a:solidFill>
                <a:latin typeface="Helvetica Neue" charset="0"/>
                <a:ea typeface="Helvetica Neue" charset="0"/>
                <a:cs typeface="Helvetica Neue" charset="0"/>
              </a:rPr>
              <a:t>Why</a:t>
            </a:r>
            <a:r>
              <a:rPr lang="zh-CN" altLang="en-US" sz="2800" b="1" dirty="0" smtClean="0">
                <a:solidFill>
                  <a:schemeClr val="bg1"/>
                </a:solidFill>
                <a:latin typeface="Helvetica Neue" charset="0"/>
                <a:ea typeface="Helvetica Neue" charset="0"/>
                <a:cs typeface="Helvetica Neue" charset="0"/>
              </a:rPr>
              <a:t> </a:t>
            </a:r>
            <a:r>
              <a:rPr lang="en-US" altLang="zh-CN" sz="2800" b="1" dirty="0" err="1" smtClean="0">
                <a:solidFill>
                  <a:schemeClr val="bg1"/>
                </a:solidFill>
                <a:latin typeface="Helvetica Neue" charset="0"/>
                <a:ea typeface="Helvetica Neue" charset="0"/>
                <a:cs typeface="Helvetica Neue" charset="0"/>
              </a:rPr>
              <a:t>Youtube</a:t>
            </a:r>
            <a:r>
              <a:rPr lang="zh-CN" altLang="en-US" sz="2800" b="1" dirty="0" smtClean="0">
                <a:solidFill>
                  <a:schemeClr val="bg1"/>
                </a:solidFill>
                <a:latin typeface="Helvetica Neue" charset="0"/>
                <a:ea typeface="Helvetica Neue" charset="0"/>
                <a:cs typeface="Helvetica Neue" charset="0"/>
              </a:rPr>
              <a:t> </a:t>
            </a:r>
            <a:r>
              <a:rPr lang="en-US" altLang="zh-CN" sz="2800" b="1" dirty="0" smtClean="0">
                <a:solidFill>
                  <a:schemeClr val="bg1"/>
                </a:solidFill>
                <a:latin typeface="Helvetica Neue" charset="0"/>
                <a:ea typeface="Helvetica Neue" charset="0"/>
                <a:cs typeface="Helvetica Neue" charset="0"/>
              </a:rPr>
              <a:t>video</a:t>
            </a:r>
            <a:r>
              <a:rPr lang="zh-CN" altLang="en-US" sz="2800" b="1" dirty="0" smtClean="0">
                <a:solidFill>
                  <a:schemeClr val="bg1"/>
                </a:solidFill>
                <a:latin typeface="Helvetica Neue" charset="0"/>
                <a:ea typeface="Helvetica Neue" charset="0"/>
                <a:cs typeface="Helvetica Neue" charset="0"/>
              </a:rPr>
              <a:t> </a:t>
            </a:r>
            <a:r>
              <a:rPr lang="en-US" altLang="zh-CN" sz="2800" b="1" dirty="0" smtClean="0">
                <a:solidFill>
                  <a:schemeClr val="bg1"/>
                </a:solidFill>
                <a:latin typeface="Helvetica Neue" charset="0"/>
                <a:ea typeface="Helvetica Neue" charset="0"/>
                <a:cs typeface="Helvetica Neue" charset="0"/>
              </a:rPr>
              <a:t>freezes?</a:t>
            </a:r>
            <a:endParaRPr lang="en-US" sz="2800" b="1" dirty="0">
              <a:solidFill>
                <a:schemeClr val="bg1"/>
              </a:solidFill>
              <a:latin typeface="Helvetica Neue" charset="0"/>
              <a:ea typeface="Helvetica Neue" charset="0"/>
              <a:cs typeface="Helvetica Neue" charset="0"/>
            </a:endParaRPr>
          </a:p>
        </p:txBody>
      </p:sp>
      <p:grpSp>
        <p:nvGrpSpPr>
          <p:cNvPr id="206" name="Group 205"/>
          <p:cNvGrpSpPr/>
          <p:nvPr/>
        </p:nvGrpSpPr>
        <p:grpSpPr>
          <a:xfrm>
            <a:off x="11021361" y="5122559"/>
            <a:ext cx="166456" cy="387939"/>
            <a:chOff x="7298031" y="544985"/>
            <a:chExt cx="563685" cy="1313714"/>
          </a:xfrm>
          <a:solidFill>
            <a:schemeClr val="accent5"/>
          </a:solidFill>
        </p:grpSpPr>
        <p:sp>
          <p:nvSpPr>
            <p:cNvPr id="208" name="Oval 207"/>
            <p:cNvSpPr/>
            <p:nvPr/>
          </p:nvSpPr>
          <p:spPr>
            <a:xfrm>
              <a:off x="7418790" y="544985"/>
              <a:ext cx="325413" cy="3254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ounded Rectangle 208"/>
            <p:cNvSpPr/>
            <p:nvPr/>
          </p:nvSpPr>
          <p:spPr>
            <a:xfrm>
              <a:off x="7418790" y="875871"/>
              <a:ext cx="325413" cy="640262"/>
            </a:xfrm>
            <a:prstGeom prst="roundRect">
              <a:avLst>
                <a:gd name="adj" fmla="val 255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ounded Rectangle 209"/>
            <p:cNvSpPr/>
            <p:nvPr/>
          </p:nvSpPr>
          <p:spPr>
            <a:xfrm rot="2422063">
              <a:off x="7298031" y="848724"/>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ounded Rectangle 210"/>
            <p:cNvSpPr/>
            <p:nvPr/>
          </p:nvSpPr>
          <p:spPr>
            <a:xfrm rot="8438639">
              <a:off x="7673767" y="847283"/>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ounded Rectangle 211"/>
            <p:cNvSpPr/>
            <p:nvPr/>
          </p:nvSpPr>
          <p:spPr>
            <a:xfrm rot="740291">
              <a:off x="7376803" y="1378929"/>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ounded Rectangle 212"/>
            <p:cNvSpPr/>
            <p:nvPr/>
          </p:nvSpPr>
          <p:spPr>
            <a:xfrm rot="20736593">
              <a:off x="7610942" y="1377641"/>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4" name="Rounded Rectangular Callout 213"/>
          <p:cNvSpPr/>
          <p:nvPr/>
        </p:nvSpPr>
        <p:spPr>
          <a:xfrm>
            <a:off x="7834928" y="3983198"/>
            <a:ext cx="3934825" cy="922671"/>
          </a:xfrm>
          <a:prstGeom prst="wedgeRoundRectCallout">
            <a:avLst>
              <a:gd name="adj1" fmla="val 32878"/>
              <a:gd name="adj2" fmla="val 69520"/>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b="1" dirty="0">
                <a:solidFill>
                  <a:schemeClr val="bg1"/>
                </a:solidFill>
                <a:latin typeface="Helvetica Neue" charset="0"/>
                <a:ea typeface="Helvetica Neue" charset="0"/>
                <a:cs typeface="Helvetica Neue" charset="0"/>
              </a:rPr>
              <a:t>Why</a:t>
            </a:r>
            <a:r>
              <a:rPr lang="zh-CN" altLang="en-US" sz="2800" b="1" dirty="0">
                <a:solidFill>
                  <a:schemeClr val="bg1"/>
                </a:solidFill>
                <a:latin typeface="Helvetica Neue" charset="0"/>
                <a:ea typeface="Helvetica Neue" charset="0"/>
                <a:cs typeface="Helvetica Neue" charset="0"/>
              </a:rPr>
              <a:t> </a:t>
            </a:r>
            <a:r>
              <a:rPr lang="en-US" altLang="zh-CN" sz="2800" b="1" dirty="0">
                <a:solidFill>
                  <a:schemeClr val="bg1"/>
                </a:solidFill>
                <a:latin typeface="Helvetica Neue" charset="0"/>
                <a:ea typeface="Helvetica Neue" charset="0"/>
                <a:cs typeface="Helvetica Neue" charset="0"/>
              </a:rPr>
              <a:t>my</a:t>
            </a:r>
            <a:r>
              <a:rPr lang="zh-CN" altLang="en-US" sz="2800" b="1" dirty="0">
                <a:solidFill>
                  <a:schemeClr val="bg1"/>
                </a:solidFill>
                <a:latin typeface="Helvetica Neue" charset="0"/>
                <a:ea typeface="Helvetica Neue" charset="0"/>
                <a:cs typeface="Helvetica Neue" charset="0"/>
              </a:rPr>
              <a:t> </a:t>
            </a:r>
            <a:r>
              <a:rPr lang="en-US" altLang="zh-CN" sz="2800" b="1" dirty="0">
                <a:solidFill>
                  <a:schemeClr val="bg1"/>
                </a:solidFill>
                <a:latin typeface="Helvetica Neue" charset="0"/>
                <a:ea typeface="Helvetica Neue" charset="0"/>
                <a:cs typeface="Helvetica Neue" charset="0"/>
              </a:rPr>
              <a:t>phone</a:t>
            </a:r>
            <a:r>
              <a:rPr lang="zh-CN" altLang="en-US" sz="2800" b="1" dirty="0">
                <a:solidFill>
                  <a:schemeClr val="bg1"/>
                </a:solidFill>
                <a:latin typeface="Helvetica Neue" charset="0"/>
                <a:ea typeface="Helvetica Neue" charset="0"/>
                <a:cs typeface="Helvetica Neue" charset="0"/>
              </a:rPr>
              <a:t> </a:t>
            </a:r>
            <a:r>
              <a:rPr lang="en-US" altLang="zh-CN" sz="2800" b="1" dirty="0">
                <a:solidFill>
                  <a:schemeClr val="bg1"/>
                </a:solidFill>
                <a:latin typeface="Helvetica Neue" charset="0"/>
                <a:ea typeface="Helvetica Neue" charset="0"/>
                <a:cs typeface="Helvetica Neue" charset="0"/>
              </a:rPr>
              <a:t>drains</a:t>
            </a:r>
            <a:r>
              <a:rPr lang="zh-CN" altLang="en-US" sz="2800" b="1" dirty="0">
                <a:solidFill>
                  <a:schemeClr val="bg1"/>
                </a:solidFill>
                <a:latin typeface="Helvetica Neue" charset="0"/>
                <a:ea typeface="Helvetica Neue" charset="0"/>
                <a:cs typeface="Helvetica Neue" charset="0"/>
              </a:rPr>
              <a:t> </a:t>
            </a:r>
            <a:r>
              <a:rPr lang="en-US" altLang="zh-CN" sz="2800" b="1" dirty="0">
                <a:solidFill>
                  <a:schemeClr val="bg1"/>
                </a:solidFill>
                <a:latin typeface="Helvetica Neue" charset="0"/>
                <a:ea typeface="Helvetica Neue" charset="0"/>
                <a:cs typeface="Helvetica Neue" charset="0"/>
              </a:rPr>
              <a:t>battery</a:t>
            </a:r>
            <a:r>
              <a:rPr lang="zh-CN" altLang="en-US" sz="2800" b="1" dirty="0">
                <a:solidFill>
                  <a:schemeClr val="bg1"/>
                </a:solidFill>
                <a:latin typeface="Helvetica Neue" charset="0"/>
                <a:ea typeface="Helvetica Neue" charset="0"/>
                <a:cs typeface="Helvetica Neue" charset="0"/>
              </a:rPr>
              <a:t> </a:t>
            </a:r>
            <a:r>
              <a:rPr lang="en-US" altLang="zh-CN" sz="2800" b="1" dirty="0" smtClean="0">
                <a:solidFill>
                  <a:schemeClr val="bg1"/>
                </a:solidFill>
                <a:latin typeface="Helvetica Neue" charset="0"/>
                <a:ea typeface="Helvetica Neue" charset="0"/>
                <a:cs typeface="Helvetica Neue" charset="0"/>
              </a:rPr>
              <a:t>so</a:t>
            </a:r>
            <a:r>
              <a:rPr lang="zh-CN" altLang="en-US" sz="2800" b="1" dirty="0" smtClean="0">
                <a:solidFill>
                  <a:schemeClr val="bg1"/>
                </a:solidFill>
                <a:latin typeface="Helvetica Neue" charset="0"/>
                <a:ea typeface="Helvetica Neue" charset="0"/>
                <a:cs typeface="Helvetica Neue" charset="0"/>
              </a:rPr>
              <a:t> </a:t>
            </a:r>
            <a:r>
              <a:rPr lang="en-US" altLang="zh-CN" sz="2800" b="1" dirty="0" smtClean="0">
                <a:solidFill>
                  <a:schemeClr val="bg1"/>
                </a:solidFill>
                <a:latin typeface="Helvetica Neue" charset="0"/>
                <a:ea typeface="Helvetica Neue" charset="0"/>
                <a:cs typeface="Helvetica Neue" charset="0"/>
              </a:rPr>
              <a:t>quickly</a:t>
            </a:r>
            <a:r>
              <a:rPr lang="en-US" altLang="zh-CN" sz="2800" b="1" dirty="0">
                <a:solidFill>
                  <a:schemeClr val="bg1"/>
                </a:solidFill>
                <a:latin typeface="Helvetica Neue" charset="0"/>
                <a:ea typeface="Helvetica Neue" charset="0"/>
                <a:cs typeface="Helvetica Neue" charset="0"/>
              </a:rPr>
              <a:t>?</a:t>
            </a:r>
            <a:endParaRPr lang="en-US" sz="2800" b="1" dirty="0">
              <a:solidFill>
                <a:schemeClr val="bg1"/>
              </a:solidFill>
              <a:latin typeface="Helvetica Neue" charset="0"/>
              <a:ea typeface="Helvetica Neue" charset="0"/>
              <a:cs typeface="Helvetica Neue" charset="0"/>
            </a:endParaRPr>
          </a:p>
        </p:txBody>
      </p:sp>
      <p:sp>
        <p:nvSpPr>
          <p:cNvPr id="215" name="TextBox 214"/>
          <p:cNvSpPr txBox="1"/>
          <p:nvPr/>
        </p:nvSpPr>
        <p:spPr>
          <a:xfrm>
            <a:off x="7369844" y="2775161"/>
            <a:ext cx="1371600" cy="769441"/>
          </a:xfrm>
          <a:prstGeom prst="rect">
            <a:avLst/>
          </a:prstGeom>
          <a:noFill/>
        </p:spPr>
        <p:txBody>
          <a:bodyPr wrap="square" rtlCol="0">
            <a:spAutoFit/>
          </a:bodyPr>
          <a:lstStyle/>
          <a:p>
            <a:pPr algn="ctr"/>
            <a:r>
              <a:rPr lang="is-IS" sz="4400" b="1" dirty="0" smtClean="0">
                <a:latin typeface="Helvetica Neue" charset="0"/>
                <a:ea typeface="Helvetica Neue" charset="0"/>
                <a:cs typeface="Helvetica Neue" charset="0"/>
              </a:rPr>
              <a:t>…</a:t>
            </a:r>
            <a:endParaRPr lang="en-US" sz="4400" b="1" dirty="0" smtClean="0">
              <a:latin typeface="Helvetica Neue" charset="0"/>
              <a:ea typeface="Helvetica Neue" charset="0"/>
              <a:cs typeface="Helvetica Neue" charset="0"/>
            </a:endParaRPr>
          </a:p>
        </p:txBody>
      </p:sp>
    </p:spTree>
    <p:extLst>
      <p:ext uri="{BB962C8B-B14F-4D97-AF65-F5344CB8AC3E}">
        <p14:creationId xmlns:p14="http://schemas.microsoft.com/office/powerpoint/2010/main" val="134112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0" animBg="1"/>
      <p:bldP spid="207" grpId="0" animBg="1"/>
      <p:bldP spid="204" grpId="0" animBg="1"/>
      <p:bldP spid="2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1999" cy="1325563"/>
          </a:xfrm>
        </p:spPr>
        <p:txBody>
          <a:bodyPr/>
          <a:lstStyle/>
          <a:p>
            <a:pPr algn="ctr"/>
            <a:r>
              <a:rPr lang="en-US" altLang="zh-CN" dirty="0" smtClean="0">
                <a:latin typeface="Helvetica Neue" charset="0"/>
                <a:ea typeface="Helvetica Neue" charset="0"/>
                <a:cs typeface="Helvetica Neue" charset="0"/>
              </a:rPr>
              <a:t>Real-time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Processing</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of</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Cellular</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Messages</a:t>
            </a:r>
            <a:endParaRPr lang="en-US" dirty="0">
              <a:solidFill>
                <a:srgbClr val="0EAEE2"/>
              </a:solidFill>
              <a:latin typeface="Helvetica Neue" charset="0"/>
              <a:ea typeface="Helvetica Neue" charset="0"/>
              <a:cs typeface="Helvetica Neue" charset="0"/>
            </a:endParaRPr>
          </a:p>
        </p:txBody>
      </p:sp>
      <p:sp>
        <p:nvSpPr>
          <p:cNvPr id="10" name="Content Placeholder 2"/>
          <p:cNvSpPr>
            <a:spLocks noGrp="1"/>
          </p:cNvSpPr>
          <p:nvPr>
            <p:ph idx="1"/>
          </p:nvPr>
        </p:nvSpPr>
        <p:spPr>
          <a:xfrm>
            <a:off x="838200" y="1645745"/>
            <a:ext cx="10755086" cy="1320976"/>
          </a:xfrm>
        </p:spPr>
        <p:txBody>
          <a:bodyPr>
            <a:normAutofit/>
          </a:bodyPr>
          <a:lstStyle/>
          <a:p>
            <a:r>
              <a:rPr lang="en-US" altLang="zh-CN" dirty="0" smtClean="0">
                <a:latin typeface="Helvetica Neue" charset="0"/>
                <a:ea typeface="Helvetica Neue" charset="0"/>
                <a:cs typeface="Helvetica Neue" charset="0"/>
              </a:rPr>
              <a:t>Finish</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99%</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messages’</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parsing</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and</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analyzing</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within</a:t>
            </a:r>
            <a:r>
              <a:rPr lang="zh-CN" altLang="en-US"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0.8ms</a:t>
            </a:r>
            <a:endParaRPr lang="en-US" altLang="zh-CN" b="1" dirty="0">
              <a:latin typeface="Helvetica Neue" charset="0"/>
              <a:ea typeface="Helvetica Neue" charset="0"/>
              <a:cs typeface="Helvetica Neue" charset="0"/>
            </a:endParaRPr>
          </a:p>
          <a:p>
            <a:pPr lvl="1"/>
            <a:r>
              <a:rPr lang="en-US" altLang="zh-CN" dirty="0" smtClean="0">
                <a:latin typeface="Helvetica Neue" charset="0"/>
                <a:ea typeface="Helvetica Neue" charset="0"/>
                <a:cs typeface="Helvetica Neue" charset="0"/>
              </a:rPr>
              <a:t>33ms</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in</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the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worst</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case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7180" y="2318606"/>
            <a:ext cx="7061280" cy="4539394"/>
          </a:xfrm>
          <a:prstGeom prst="rect">
            <a:avLst/>
          </a:prstGeom>
        </p:spPr>
      </p:pic>
      <p:sp>
        <p:nvSpPr>
          <p:cNvPr id="3" name="Slide Number Placeholder 2"/>
          <p:cNvSpPr>
            <a:spLocks noGrp="1"/>
          </p:cNvSpPr>
          <p:nvPr>
            <p:ph type="sldNum" sz="quarter" idx="12"/>
          </p:nvPr>
        </p:nvSpPr>
        <p:spPr/>
        <p:txBody>
          <a:bodyPr/>
          <a:lstStyle/>
          <a:p>
            <a:fld id="{BF49A075-DFF4-2045-8324-40BF310EB4D7}" type="slidenum">
              <a:rPr lang="en-US" smtClean="0"/>
              <a:t>30</a:t>
            </a:fld>
            <a:endParaRPr lang="en-US"/>
          </a:p>
        </p:txBody>
      </p:sp>
    </p:spTree>
    <p:extLst>
      <p:ext uri="{BB962C8B-B14F-4D97-AF65-F5344CB8AC3E}">
        <p14:creationId xmlns:p14="http://schemas.microsoft.com/office/powerpoint/2010/main" val="71674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1999" cy="1325563"/>
          </a:xfrm>
        </p:spPr>
        <p:txBody>
          <a:bodyPr/>
          <a:lstStyle/>
          <a:p>
            <a:pPr algn="ctr"/>
            <a:r>
              <a:rPr lang="en-US" altLang="zh-CN" dirty="0" smtClean="0">
                <a:latin typeface="Helvetica Neue" charset="0"/>
                <a:ea typeface="Helvetica Neue" charset="0"/>
                <a:cs typeface="Helvetica Neue" charset="0"/>
              </a:rPr>
              <a:t>Accurate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Cellular</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Protocol</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Analytics</a:t>
            </a:r>
            <a:endParaRPr lang="en-US" dirty="0">
              <a:solidFill>
                <a:srgbClr val="0EAEE2"/>
              </a:solidFill>
              <a:latin typeface="Helvetica Neue" charset="0"/>
              <a:ea typeface="Helvetica Neue" charset="0"/>
              <a:cs typeface="Helvetica Neue" charset="0"/>
            </a:endParaRPr>
          </a:p>
        </p:txBody>
      </p:sp>
      <p:sp>
        <p:nvSpPr>
          <p:cNvPr id="10" name="Content Placeholder 2"/>
          <p:cNvSpPr>
            <a:spLocks noGrp="1"/>
          </p:cNvSpPr>
          <p:nvPr>
            <p:ph idx="1"/>
          </p:nvPr>
        </p:nvSpPr>
        <p:spPr>
          <a:xfrm>
            <a:off x="838200" y="1645745"/>
            <a:ext cx="10542814" cy="2844612"/>
          </a:xfrm>
        </p:spPr>
        <p:txBody>
          <a:bodyPr>
            <a:normAutofit/>
          </a:bodyPr>
          <a:lstStyle/>
          <a:p>
            <a:r>
              <a:rPr lang="en-US" altLang="zh-CN" b="1" dirty="0" smtClean="0">
                <a:latin typeface="Helvetica Neue" charset="0"/>
                <a:ea typeface="Helvetica Neue" charset="0"/>
                <a:cs typeface="Helvetica Neue" charset="0"/>
              </a:rPr>
              <a:t>Tracking</a:t>
            </a:r>
            <a:r>
              <a:rPr lang="zh-CN" altLang="en-US" b="1" dirty="0" smtClean="0">
                <a:latin typeface="Helvetica Neue" charset="0"/>
                <a:ea typeface="Helvetica Neue" charset="0"/>
                <a:cs typeface="Helvetica Neue" charset="0"/>
              </a:rPr>
              <a:t> </a:t>
            </a:r>
            <a:r>
              <a:rPr lang="en-US" altLang="zh-CN" b="1" dirty="0">
                <a:latin typeface="Helvetica Neue" charset="0"/>
                <a:ea typeface="Helvetica Neue" charset="0"/>
                <a:cs typeface="Helvetica Neue" charset="0"/>
              </a:rPr>
              <a:t>p</a:t>
            </a:r>
            <a:r>
              <a:rPr lang="en-US" altLang="zh-CN" b="1" dirty="0" smtClean="0">
                <a:latin typeface="Helvetica Neue" charset="0"/>
                <a:ea typeface="Helvetica Neue" charset="0"/>
                <a:cs typeface="Helvetica Neue" charset="0"/>
              </a:rPr>
              <a:t>rotocol</a:t>
            </a:r>
            <a:r>
              <a:rPr lang="zh-CN" altLang="en-US" b="1" dirty="0" smtClean="0">
                <a:latin typeface="Helvetica Neue" charset="0"/>
                <a:ea typeface="Helvetica Neue" charset="0"/>
                <a:cs typeface="Helvetica Neue" charset="0"/>
              </a:rPr>
              <a:t> </a:t>
            </a:r>
            <a:r>
              <a:rPr lang="en-US" altLang="zh-CN" b="1" dirty="0">
                <a:latin typeface="Helvetica Neue" charset="0"/>
                <a:ea typeface="Helvetica Neue" charset="0"/>
                <a:cs typeface="Helvetica Neue" charset="0"/>
              </a:rPr>
              <a:t>s</a:t>
            </a:r>
            <a:r>
              <a:rPr lang="en-US" altLang="zh-CN" b="1" dirty="0" smtClean="0">
                <a:latin typeface="Helvetica Neue" charset="0"/>
                <a:ea typeface="Helvetica Neue" charset="0"/>
                <a:cs typeface="Helvetica Neue" charset="0"/>
              </a:rPr>
              <a:t>tate</a:t>
            </a:r>
            <a:r>
              <a:rPr lang="zh-CN" altLang="en-US" b="1" dirty="0" smtClean="0">
                <a:latin typeface="Helvetica Neue" charset="0"/>
                <a:ea typeface="Helvetica Neue" charset="0"/>
                <a:cs typeface="Helvetica Neue" charset="0"/>
              </a:rPr>
              <a:t> </a:t>
            </a:r>
            <a:r>
              <a:rPr lang="en-US" altLang="zh-CN" b="1" dirty="0">
                <a:latin typeface="Helvetica Neue" charset="0"/>
                <a:ea typeface="Helvetica Neue" charset="0"/>
                <a:cs typeface="Helvetica Neue" charset="0"/>
              </a:rPr>
              <a:t>d</a:t>
            </a:r>
            <a:r>
              <a:rPr lang="en-US" altLang="zh-CN" b="1" dirty="0" smtClean="0">
                <a:latin typeface="Helvetica Neue" charset="0"/>
                <a:ea typeface="Helvetica Neue" charset="0"/>
                <a:cs typeface="Helvetica Neue" charset="0"/>
              </a:rPr>
              <a:t>ynamics</a:t>
            </a:r>
            <a:r>
              <a:rPr lang="en-US" altLang="zh-CN" dirty="0" smtClean="0">
                <a:latin typeface="Helvetica Neue" charset="0"/>
                <a:ea typeface="Helvetica Neue" charset="0"/>
                <a:cs typeface="Helvetica Neue" charset="0"/>
              </a:rPr>
              <a:t>:</a:t>
            </a:r>
            <a:r>
              <a:rPr lang="zh-CN" altLang="en-US" dirty="0" smtClean="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i</a:t>
            </a:r>
            <a:r>
              <a:rPr lang="en-US" altLang="zh-CN" dirty="0" smtClean="0">
                <a:latin typeface="Helvetica Neue" charset="0"/>
                <a:ea typeface="Helvetica Neue" charset="0"/>
                <a:cs typeface="Helvetica Neue" charset="0"/>
              </a:rPr>
              <a:t>dentical</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as</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QXDM</a:t>
            </a:r>
          </a:p>
          <a:p>
            <a:endParaRPr lang="en-US" altLang="zh-CN" dirty="0">
              <a:latin typeface="Helvetica Neue" charset="0"/>
              <a:ea typeface="Helvetica Neue" charset="0"/>
              <a:cs typeface="Helvetica Neue" charset="0"/>
            </a:endParaRPr>
          </a:p>
          <a:p>
            <a:r>
              <a:rPr lang="en-US" altLang="zh-CN" b="1" dirty="0" smtClean="0">
                <a:latin typeface="Helvetica Neue" charset="0"/>
                <a:ea typeface="Helvetica Neue" charset="0"/>
                <a:cs typeface="Helvetica Neue" charset="0"/>
              </a:rPr>
              <a:t>Inferring</a:t>
            </a:r>
            <a:r>
              <a:rPr lang="zh-CN" altLang="en-US" b="1" dirty="0" smtClean="0">
                <a:latin typeface="Helvetica Neue" charset="0"/>
                <a:ea typeface="Helvetica Neue" charset="0"/>
                <a:cs typeface="Helvetica Neue" charset="0"/>
              </a:rPr>
              <a:t> </a:t>
            </a:r>
            <a:r>
              <a:rPr lang="en-US" altLang="zh-CN" b="1" dirty="0">
                <a:latin typeface="Helvetica Neue" charset="0"/>
                <a:ea typeface="Helvetica Neue" charset="0"/>
                <a:cs typeface="Helvetica Neue" charset="0"/>
              </a:rPr>
              <a:t>h</a:t>
            </a:r>
            <a:r>
              <a:rPr lang="en-US" altLang="zh-CN" b="1" dirty="0" smtClean="0">
                <a:latin typeface="Helvetica Neue" charset="0"/>
                <a:ea typeface="Helvetica Neue" charset="0"/>
                <a:cs typeface="Helvetica Neue" charset="0"/>
              </a:rPr>
              <a:t>andoff</a:t>
            </a:r>
            <a:r>
              <a:rPr lang="zh-CN" altLang="en-US" b="1" dirty="0" smtClean="0">
                <a:latin typeface="Helvetica Neue" charset="0"/>
                <a:ea typeface="Helvetica Neue" charset="0"/>
                <a:cs typeface="Helvetica Neue" charset="0"/>
              </a:rPr>
              <a:t> </a:t>
            </a:r>
            <a:r>
              <a:rPr lang="en-US" altLang="zh-CN" b="1" dirty="0">
                <a:latin typeface="Helvetica Neue" charset="0"/>
                <a:ea typeface="Helvetica Neue" charset="0"/>
                <a:cs typeface="Helvetica Neue" charset="0"/>
              </a:rPr>
              <a:t>o</a:t>
            </a:r>
            <a:r>
              <a:rPr lang="en-US" altLang="zh-CN" b="1" dirty="0" smtClean="0">
                <a:latin typeface="Helvetica Neue" charset="0"/>
                <a:ea typeface="Helvetica Neue" charset="0"/>
                <a:cs typeface="Helvetica Neue" charset="0"/>
              </a:rPr>
              <a:t>peration</a:t>
            </a:r>
            <a:r>
              <a:rPr lang="zh-CN" altLang="en-US" b="1" dirty="0" smtClean="0">
                <a:latin typeface="Helvetica Neue" charset="0"/>
                <a:ea typeface="Helvetica Neue" charset="0"/>
                <a:cs typeface="Helvetica Neue" charset="0"/>
              </a:rPr>
              <a:t> </a:t>
            </a:r>
            <a:r>
              <a:rPr lang="en-US" altLang="zh-CN" b="1" dirty="0">
                <a:latin typeface="Helvetica Neue" charset="0"/>
                <a:ea typeface="Helvetica Neue" charset="0"/>
                <a:cs typeface="Helvetica Neue" charset="0"/>
              </a:rPr>
              <a:t>l</a:t>
            </a:r>
            <a:r>
              <a:rPr lang="en-US" altLang="zh-CN" b="1" dirty="0" smtClean="0">
                <a:latin typeface="Helvetica Neue" charset="0"/>
                <a:ea typeface="Helvetica Neue" charset="0"/>
                <a:cs typeface="Helvetica Neue" charset="0"/>
              </a:rPr>
              <a:t>ogic:</a:t>
            </a:r>
            <a:r>
              <a:rPr lang="zh-CN" altLang="en-US" b="1"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87.5%~95.3%</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accuracy</a:t>
            </a:r>
            <a:endParaRPr lang="en-US" altLang="zh-CN" dirty="0">
              <a:latin typeface="Helvetica Neue" charset="0"/>
              <a:ea typeface="Helvetica Neue" charset="0"/>
              <a:cs typeface="Helvetica Neue" charset="0"/>
            </a:endParaRPr>
          </a:p>
        </p:txBody>
      </p:sp>
      <p:sp>
        <p:nvSpPr>
          <p:cNvPr id="4" name="Slide Number Placeholder 3"/>
          <p:cNvSpPr>
            <a:spLocks noGrp="1"/>
          </p:cNvSpPr>
          <p:nvPr>
            <p:ph type="sldNum" sz="quarter" idx="12"/>
          </p:nvPr>
        </p:nvSpPr>
        <p:spPr/>
        <p:txBody>
          <a:bodyPr/>
          <a:lstStyle/>
          <a:p>
            <a:fld id="{BF49A075-DFF4-2045-8324-40BF310EB4D7}" type="slidenum">
              <a:rPr lang="en-US" smtClean="0"/>
              <a:t>31</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426577815"/>
              </p:ext>
            </p:extLst>
          </p:nvPr>
        </p:nvGraphicFramePr>
        <p:xfrm>
          <a:off x="1399886" y="3656274"/>
          <a:ext cx="9392225" cy="1668165"/>
        </p:xfrm>
        <a:graphic>
          <a:graphicData uri="http://schemas.openxmlformats.org/drawingml/2006/table">
            <a:tbl>
              <a:tblPr firstRow="1" bandRow="1">
                <a:tableStyleId>{073A0DAA-6AF3-43AB-8588-CEC1D06C72B9}</a:tableStyleId>
              </a:tblPr>
              <a:tblGrid>
                <a:gridCol w="1878445"/>
                <a:gridCol w="1878445"/>
                <a:gridCol w="1878445"/>
                <a:gridCol w="1878445"/>
                <a:gridCol w="1878445"/>
              </a:tblGrid>
              <a:tr h="556055">
                <a:tc>
                  <a:txBody>
                    <a:bodyPr/>
                    <a:lstStyle/>
                    <a:p>
                      <a:pPr algn="ctr"/>
                      <a:endParaRPr lang="en-US" sz="2800" dirty="0">
                        <a:latin typeface="Helvetica Neue" charset="0"/>
                        <a:ea typeface="Helvetica Neue" charset="0"/>
                        <a:cs typeface="Helvetica Neue" charset="0"/>
                      </a:endParaRPr>
                    </a:p>
                  </a:txBody>
                  <a:tcPr/>
                </a:tc>
                <a:tc>
                  <a:txBody>
                    <a:bodyPr/>
                    <a:lstStyle/>
                    <a:p>
                      <a:pPr algn="ctr"/>
                      <a:r>
                        <a:rPr lang="en-US" altLang="zh-CN" sz="2800" dirty="0" smtClean="0">
                          <a:latin typeface="Helvetica Neue" charset="0"/>
                          <a:ea typeface="Helvetica Neue" charset="0"/>
                          <a:cs typeface="Helvetica Neue" charset="0"/>
                        </a:rPr>
                        <a:t>AT&amp;T</a:t>
                      </a:r>
                      <a:endParaRPr lang="en-US" sz="2800" dirty="0">
                        <a:latin typeface="Helvetica Neue" charset="0"/>
                        <a:ea typeface="Helvetica Neue" charset="0"/>
                        <a:cs typeface="Helvetica Neue" charset="0"/>
                      </a:endParaRPr>
                    </a:p>
                  </a:txBody>
                  <a:tcPr/>
                </a:tc>
                <a:tc>
                  <a:txBody>
                    <a:bodyPr/>
                    <a:lstStyle/>
                    <a:p>
                      <a:pPr algn="ctr"/>
                      <a:r>
                        <a:rPr lang="en-US" altLang="zh-CN" sz="2800" dirty="0" smtClean="0">
                          <a:latin typeface="Helvetica Neue" charset="0"/>
                          <a:ea typeface="Helvetica Neue" charset="0"/>
                          <a:cs typeface="Helvetica Neue" charset="0"/>
                        </a:rPr>
                        <a:t>T-Mobile</a:t>
                      </a:r>
                      <a:endParaRPr lang="en-US" sz="2800" dirty="0">
                        <a:latin typeface="Helvetica Neue" charset="0"/>
                        <a:ea typeface="Helvetica Neue" charset="0"/>
                        <a:cs typeface="Helvetica Neue" charset="0"/>
                      </a:endParaRPr>
                    </a:p>
                  </a:txBody>
                  <a:tcPr/>
                </a:tc>
                <a:tc>
                  <a:txBody>
                    <a:bodyPr/>
                    <a:lstStyle/>
                    <a:p>
                      <a:pPr algn="ctr"/>
                      <a:r>
                        <a:rPr lang="en-US" altLang="zh-CN" sz="2800" dirty="0" smtClean="0">
                          <a:latin typeface="Helvetica Neue" charset="0"/>
                          <a:ea typeface="Helvetica Neue" charset="0"/>
                          <a:cs typeface="Helvetica Neue" charset="0"/>
                        </a:rPr>
                        <a:t>Sprint</a:t>
                      </a:r>
                      <a:endParaRPr lang="en-US" sz="2800" dirty="0">
                        <a:latin typeface="Helvetica Neue" charset="0"/>
                        <a:ea typeface="Helvetica Neue" charset="0"/>
                        <a:cs typeface="Helvetica Neue" charset="0"/>
                      </a:endParaRPr>
                    </a:p>
                  </a:txBody>
                  <a:tcPr/>
                </a:tc>
                <a:tc>
                  <a:txBody>
                    <a:bodyPr/>
                    <a:lstStyle/>
                    <a:p>
                      <a:pPr algn="ctr"/>
                      <a:r>
                        <a:rPr lang="en-US" altLang="zh-CN" sz="2800" dirty="0" smtClean="0">
                          <a:latin typeface="Helvetica Neue" charset="0"/>
                          <a:ea typeface="Helvetica Neue" charset="0"/>
                          <a:cs typeface="Helvetica Neue" charset="0"/>
                        </a:rPr>
                        <a:t>Verizon</a:t>
                      </a:r>
                      <a:endParaRPr lang="en-US" sz="2800" dirty="0">
                        <a:latin typeface="Helvetica Neue" charset="0"/>
                        <a:ea typeface="Helvetica Neue" charset="0"/>
                        <a:cs typeface="Helvetica Neue" charset="0"/>
                      </a:endParaRPr>
                    </a:p>
                  </a:txBody>
                  <a:tcPr/>
                </a:tc>
              </a:tr>
              <a:tr h="556055">
                <a:tc>
                  <a:txBody>
                    <a:bodyPr/>
                    <a:lstStyle/>
                    <a:p>
                      <a:pPr algn="ctr"/>
                      <a:r>
                        <a:rPr lang="en-US" altLang="zh-CN" sz="2800" b="1" dirty="0" smtClean="0">
                          <a:latin typeface="Helvetica Neue" charset="0"/>
                          <a:ea typeface="Helvetica Neue" charset="0"/>
                          <a:cs typeface="Helvetica Neue" charset="0"/>
                        </a:rPr>
                        <a:t>#Samples</a:t>
                      </a:r>
                      <a:endParaRPr lang="en-US" sz="2800" b="1" dirty="0">
                        <a:latin typeface="Helvetica Neue" charset="0"/>
                        <a:ea typeface="Helvetica Neue" charset="0"/>
                        <a:cs typeface="Helvetica Neue" charset="0"/>
                      </a:endParaRPr>
                    </a:p>
                  </a:txBody>
                  <a:tcPr/>
                </a:tc>
                <a:tc>
                  <a:txBody>
                    <a:bodyPr/>
                    <a:lstStyle/>
                    <a:p>
                      <a:pPr algn="ctr"/>
                      <a:r>
                        <a:rPr lang="en-US" altLang="zh-CN" sz="2800" dirty="0" smtClean="0">
                          <a:latin typeface="Helvetica Neue" charset="0"/>
                          <a:ea typeface="Helvetica Neue" charset="0"/>
                          <a:cs typeface="Helvetica Neue" charset="0"/>
                        </a:rPr>
                        <a:t>11,050</a:t>
                      </a:r>
                      <a:endParaRPr lang="en-US" sz="2800" dirty="0">
                        <a:latin typeface="Helvetica Neue" charset="0"/>
                        <a:ea typeface="Helvetica Neue" charset="0"/>
                        <a:cs typeface="Helvetica Neue" charset="0"/>
                      </a:endParaRPr>
                    </a:p>
                  </a:txBody>
                  <a:tcPr/>
                </a:tc>
                <a:tc>
                  <a:txBody>
                    <a:bodyPr/>
                    <a:lstStyle/>
                    <a:p>
                      <a:pPr algn="ctr"/>
                      <a:r>
                        <a:rPr lang="en-US" altLang="zh-CN" sz="2800" dirty="0" smtClean="0">
                          <a:latin typeface="Helvetica Neue" charset="0"/>
                          <a:ea typeface="Helvetica Neue" charset="0"/>
                          <a:cs typeface="Helvetica Neue" charset="0"/>
                        </a:rPr>
                        <a:t>10,178</a:t>
                      </a:r>
                      <a:endParaRPr lang="en-US" sz="2800" dirty="0">
                        <a:latin typeface="Helvetica Neue" charset="0"/>
                        <a:ea typeface="Helvetica Neue" charset="0"/>
                        <a:cs typeface="Helvetica Neue" charset="0"/>
                      </a:endParaRPr>
                    </a:p>
                  </a:txBody>
                  <a:tcPr/>
                </a:tc>
                <a:tc>
                  <a:txBody>
                    <a:bodyPr/>
                    <a:lstStyle/>
                    <a:p>
                      <a:pPr algn="ctr"/>
                      <a:r>
                        <a:rPr lang="en-US" altLang="zh-CN" sz="2800" dirty="0" smtClean="0">
                          <a:latin typeface="Helvetica Neue" charset="0"/>
                          <a:ea typeface="Helvetica Neue" charset="0"/>
                          <a:cs typeface="Helvetica Neue" charset="0"/>
                        </a:rPr>
                        <a:t>10,042</a:t>
                      </a:r>
                      <a:endParaRPr lang="en-US" sz="2800" dirty="0">
                        <a:latin typeface="Helvetica Neue" charset="0"/>
                        <a:ea typeface="Helvetica Neue" charset="0"/>
                        <a:cs typeface="Helvetica Neue" charset="0"/>
                      </a:endParaRPr>
                    </a:p>
                  </a:txBody>
                  <a:tcPr/>
                </a:tc>
                <a:tc>
                  <a:txBody>
                    <a:bodyPr/>
                    <a:lstStyle/>
                    <a:p>
                      <a:pPr algn="ctr"/>
                      <a:r>
                        <a:rPr lang="en-US" altLang="zh-CN" sz="2800" dirty="0" smtClean="0">
                          <a:latin typeface="Helvetica Neue" charset="0"/>
                          <a:ea typeface="Helvetica Neue" charset="0"/>
                          <a:cs typeface="Helvetica Neue" charset="0"/>
                        </a:rPr>
                        <a:t>2,741</a:t>
                      </a:r>
                      <a:endParaRPr lang="en-US" sz="2800" dirty="0">
                        <a:latin typeface="Helvetica Neue" charset="0"/>
                        <a:ea typeface="Helvetica Neue" charset="0"/>
                        <a:cs typeface="Helvetica Neue" charset="0"/>
                      </a:endParaRPr>
                    </a:p>
                  </a:txBody>
                  <a:tcPr/>
                </a:tc>
              </a:tr>
              <a:tr h="556055">
                <a:tc>
                  <a:txBody>
                    <a:bodyPr/>
                    <a:lstStyle/>
                    <a:p>
                      <a:pPr algn="ctr"/>
                      <a:r>
                        <a:rPr lang="en-US" altLang="zh-CN" sz="2800" b="1" dirty="0" smtClean="0">
                          <a:latin typeface="Helvetica Neue" charset="0"/>
                          <a:ea typeface="Helvetica Neue" charset="0"/>
                          <a:cs typeface="Helvetica Neue" charset="0"/>
                        </a:rPr>
                        <a:t>Accuracy</a:t>
                      </a:r>
                      <a:r>
                        <a:rPr lang="zh-CN" altLang="en-US" sz="2800" b="1" dirty="0" smtClean="0">
                          <a:latin typeface="Helvetica Neue" charset="0"/>
                          <a:ea typeface="Helvetica Neue" charset="0"/>
                          <a:cs typeface="Helvetica Neue" charset="0"/>
                        </a:rPr>
                        <a:t> </a:t>
                      </a:r>
                      <a:endParaRPr lang="en-US" sz="2800" b="1" dirty="0">
                        <a:latin typeface="Helvetica Neue" charset="0"/>
                        <a:ea typeface="Helvetica Neue" charset="0"/>
                        <a:cs typeface="Helvetica Neue" charset="0"/>
                      </a:endParaRPr>
                    </a:p>
                  </a:txBody>
                  <a:tcPr/>
                </a:tc>
                <a:tc>
                  <a:txBody>
                    <a:bodyPr/>
                    <a:lstStyle/>
                    <a:p>
                      <a:pPr algn="ctr"/>
                      <a:r>
                        <a:rPr lang="en-US" altLang="zh-CN" sz="2800" dirty="0" smtClean="0">
                          <a:latin typeface="Helvetica Neue" charset="0"/>
                          <a:ea typeface="Helvetica Neue" charset="0"/>
                          <a:cs typeface="Helvetica Neue" charset="0"/>
                        </a:rPr>
                        <a:t>90.7%</a:t>
                      </a:r>
                      <a:endParaRPr lang="en-US" sz="2800" dirty="0">
                        <a:latin typeface="Helvetica Neue" charset="0"/>
                        <a:ea typeface="Helvetica Neue" charset="0"/>
                        <a:cs typeface="Helvetica Neue" charset="0"/>
                      </a:endParaRPr>
                    </a:p>
                  </a:txBody>
                  <a:tcPr/>
                </a:tc>
                <a:tc>
                  <a:txBody>
                    <a:bodyPr/>
                    <a:lstStyle/>
                    <a:p>
                      <a:pPr algn="ctr"/>
                      <a:r>
                        <a:rPr lang="en-US" altLang="zh-CN" sz="2800" dirty="0" smtClean="0">
                          <a:latin typeface="Helvetica Neue" charset="0"/>
                          <a:ea typeface="Helvetica Neue" charset="0"/>
                          <a:cs typeface="Helvetica Neue" charset="0"/>
                        </a:rPr>
                        <a:t>91.8%</a:t>
                      </a:r>
                      <a:endParaRPr lang="en-US" sz="2800" dirty="0">
                        <a:latin typeface="Helvetica Neue" charset="0"/>
                        <a:ea typeface="Helvetica Neue" charset="0"/>
                        <a:cs typeface="Helvetica Neue" charset="0"/>
                      </a:endParaRPr>
                    </a:p>
                  </a:txBody>
                  <a:tcPr/>
                </a:tc>
                <a:tc>
                  <a:txBody>
                    <a:bodyPr/>
                    <a:lstStyle/>
                    <a:p>
                      <a:pPr algn="ctr"/>
                      <a:r>
                        <a:rPr lang="en-US" altLang="zh-CN" sz="2800" dirty="0" smtClean="0">
                          <a:latin typeface="Helvetica Neue" charset="0"/>
                          <a:ea typeface="Helvetica Neue" charset="0"/>
                          <a:cs typeface="Helvetica Neue" charset="0"/>
                        </a:rPr>
                        <a:t>95.3%</a:t>
                      </a:r>
                      <a:endParaRPr lang="en-US" sz="2800" dirty="0">
                        <a:latin typeface="Helvetica Neue" charset="0"/>
                        <a:ea typeface="Helvetica Neue" charset="0"/>
                        <a:cs typeface="Helvetica Neue" charset="0"/>
                      </a:endParaRPr>
                    </a:p>
                  </a:txBody>
                  <a:tcPr/>
                </a:tc>
                <a:tc>
                  <a:txBody>
                    <a:bodyPr/>
                    <a:lstStyle/>
                    <a:p>
                      <a:pPr algn="ctr"/>
                      <a:r>
                        <a:rPr lang="en-US" altLang="zh-CN" sz="2800" dirty="0" smtClean="0">
                          <a:latin typeface="Helvetica Neue" charset="0"/>
                          <a:ea typeface="Helvetica Neue" charset="0"/>
                          <a:cs typeface="Helvetica Neue" charset="0"/>
                        </a:rPr>
                        <a:t>87.5%</a:t>
                      </a:r>
                      <a:endParaRPr lang="en-US" sz="2800" dirty="0">
                        <a:latin typeface="Helvetica Neue" charset="0"/>
                        <a:ea typeface="Helvetica Neue" charset="0"/>
                        <a:cs typeface="Helvetica Neue" charset="0"/>
                      </a:endParaRPr>
                    </a:p>
                  </a:txBody>
                  <a:tcPr/>
                </a:tc>
              </a:tr>
            </a:tbl>
          </a:graphicData>
        </a:graphic>
      </p:graphicFrame>
    </p:spTree>
    <p:extLst>
      <p:ext uri="{BB962C8B-B14F-4D97-AF65-F5344CB8AC3E}">
        <p14:creationId xmlns:p14="http://schemas.microsoft.com/office/powerpoint/2010/main" val="12392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1999" cy="1325563"/>
          </a:xfrm>
        </p:spPr>
        <p:txBody>
          <a:bodyPr/>
          <a:lstStyle/>
          <a:p>
            <a:pPr algn="ctr"/>
            <a:r>
              <a:rPr lang="en-US" altLang="zh-CN" dirty="0" smtClean="0">
                <a:latin typeface="Helvetica Neue" charset="0"/>
                <a:ea typeface="Helvetica Neue" charset="0"/>
                <a:cs typeface="Helvetica Neue" charset="0"/>
              </a:rPr>
              <a:t>Acceptable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System</a:t>
            </a:r>
            <a:r>
              <a:rPr lang="zh-CN" altLang="en-US" dirty="0" smtClean="0">
                <a:latin typeface="Helvetica Neue" charset="0"/>
                <a:ea typeface="Helvetica Neue" charset="0"/>
                <a:cs typeface="Helvetica Neue" charset="0"/>
              </a:rPr>
              <a:t> </a:t>
            </a:r>
            <a:r>
              <a:rPr lang="en-US" altLang="zh-CN" smtClean="0">
                <a:latin typeface="Helvetica Neue" charset="0"/>
                <a:ea typeface="Helvetica Neue" charset="0"/>
                <a:cs typeface="Helvetica Neue" charset="0"/>
              </a:rPr>
              <a:t>Overhead</a:t>
            </a:r>
            <a:endParaRPr lang="en-US" dirty="0">
              <a:solidFill>
                <a:srgbClr val="0EAEE2"/>
              </a:solidFill>
              <a:latin typeface="Helvetica Neue" charset="0"/>
              <a:ea typeface="Helvetica Neue" charset="0"/>
              <a:cs typeface="Helvetica Neue" charset="0"/>
            </a:endParaRPr>
          </a:p>
        </p:txBody>
      </p:sp>
      <p:sp>
        <p:nvSpPr>
          <p:cNvPr id="10" name="Content Placeholder 2"/>
          <p:cNvSpPr>
            <a:spLocks noGrp="1"/>
          </p:cNvSpPr>
          <p:nvPr>
            <p:ph idx="1"/>
          </p:nvPr>
        </p:nvSpPr>
        <p:spPr>
          <a:xfrm>
            <a:off x="838200" y="1645745"/>
            <a:ext cx="10542814" cy="4600072"/>
          </a:xfrm>
        </p:spPr>
        <p:txBody>
          <a:bodyPr>
            <a:normAutofit/>
          </a:bodyPr>
          <a:lstStyle/>
          <a:p>
            <a:r>
              <a:rPr lang="en-US" altLang="zh-CN" b="1" dirty="0" smtClean="0">
                <a:latin typeface="Helvetica Neue" charset="0"/>
                <a:ea typeface="Helvetica Neue" charset="0"/>
                <a:cs typeface="Helvetica Neue" charset="0"/>
              </a:rPr>
              <a:t>CPU</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utilization</a:t>
            </a:r>
            <a:r>
              <a:rPr lang="en-US" altLang="zh-CN" dirty="0" smtClean="0">
                <a:latin typeface="Helvetica Neue" charset="0"/>
                <a:ea typeface="Helvetica Neue" charset="0"/>
                <a:cs typeface="Helvetica Neue" charset="0"/>
              </a:rPr>
              <a:t>:</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1%-7%</a:t>
            </a:r>
          </a:p>
          <a:p>
            <a:endParaRPr lang="en-US" altLang="zh-CN" b="1" dirty="0" smtClean="0">
              <a:latin typeface="Helvetica Neue" charset="0"/>
              <a:ea typeface="Helvetica Neue" charset="0"/>
              <a:cs typeface="Helvetica Neue" charset="0"/>
            </a:endParaRPr>
          </a:p>
          <a:p>
            <a:r>
              <a:rPr lang="en-US" altLang="zh-CN" b="1" dirty="0" smtClean="0">
                <a:latin typeface="Helvetica Neue" charset="0"/>
                <a:ea typeface="Helvetica Neue" charset="0"/>
                <a:cs typeface="Helvetica Neue" charset="0"/>
              </a:rPr>
              <a:t>Memory</a:t>
            </a:r>
            <a:r>
              <a:rPr lang="en-US" altLang="zh-CN" dirty="0" smtClean="0">
                <a:latin typeface="Helvetica Neue" charset="0"/>
                <a:ea typeface="Helvetica Neue" charset="0"/>
                <a:cs typeface="Helvetica Neue" charset="0"/>
              </a:rPr>
              <a:t>:</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30MB</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at</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maximum</a:t>
            </a:r>
          </a:p>
          <a:p>
            <a:endParaRPr lang="en-US" altLang="zh-CN" b="1" dirty="0" smtClean="0">
              <a:latin typeface="Helvetica Neue" charset="0"/>
              <a:ea typeface="Helvetica Neue" charset="0"/>
              <a:cs typeface="Helvetica Neue" charset="0"/>
            </a:endParaRPr>
          </a:p>
          <a:p>
            <a:r>
              <a:rPr lang="en-US" altLang="zh-CN" b="1" dirty="0" smtClean="0">
                <a:latin typeface="Helvetica Neue" charset="0"/>
                <a:ea typeface="Helvetica Neue" charset="0"/>
                <a:cs typeface="Helvetica Neue" charset="0"/>
              </a:rPr>
              <a:t>Energy</a:t>
            </a:r>
            <a:r>
              <a:rPr lang="en-US" altLang="zh-CN" dirty="0" smtClean="0">
                <a:latin typeface="Helvetica Neue" charset="0"/>
                <a:ea typeface="Helvetica Neue" charset="0"/>
                <a:cs typeface="Helvetica Neue" charset="0"/>
              </a:rPr>
              <a:t>:</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11-58mW</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extra</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power consumption</a:t>
            </a:r>
            <a:endParaRPr lang="en-US" altLang="zh-CN" b="1" dirty="0" smtClean="0">
              <a:latin typeface="Helvetica Neue" charset="0"/>
              <a:ea typeface="Helvetica Neue" charset="0"/>
              <a:cs typeface="Helvetica Neue" charset="0"/>
            </a:endParaRPr>
          </a:p>
        </p:txBody>
      </p:sp>
      <p:sp>
        <p:nvSpPr>
          <p:cNvPr id="3" name="Slide Number Placeholder 2"/>
          <p:cNvSpPr>
            <a:spLocks noGrp="1"/>
          </p:cNvSpPr>
          <p:nvPr>
            <p:ph type="sldNum" sz="quarter" idx="12"/>
          </p:nvPr>
        </p:nvSpPr>
        <p:spPr/>
        <p:txBody>
          <a:bodyPr/>
          <a:lstStyle/>
          <a:p>
            <a:fld id="{BF49A075-DFF4-2045-8324-40BF310EB4D7}" type="slidenum">
              <a:rPr lang="en-US" smtClean="0"/>
              <a:t>32</a:t>
            </a:fld>
            <a:endParaRPr lang="en-US"/>
          </a:p>
        </p:txBody>
      </p:sp>
    </p:spTree>
    <p:extLst>
      <p:ext uri="{BB962C8B-B14F-4D97-AF65-F5344CB8AC3E}">
        <p14:creationId xmlns:p14="http://schemas.microsoft.com/office/powerpoint/2010/main" val="167019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latin typeface="Helvetica Neue" charset="0"/>
                <a:ea typeface="Helvetica Neue" charset="0"/>
                <a:cs typeface="Helvetica Neue" charset="0"/>
              </a:rPr>
              <a:t>Showcase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Examples</a:t>
            </a:r>
            <a:endParaRPr lang="en-US" dirty="0"/>
          </a:p>
        </p:txBody>
      </p:sp>
      <p:sp>
        <p:nvSpPr>
          <p:cNvPr id="3" name="Text Placeholder 2"/>
          <p:cNvSpPr>
            <a:spLocks noGrp="1"/>
          </p:cNvSpPr>
          <p:nvPr>
            <p:ph type="body" idx="1"/>
          </p:nvPr>
        </p:nvSpPr>
        <p:spPr/>
        <p:txBody>
          <a:bodyPr>
            <a:normAutofit/>
          </a:bodyPr>
          <a:lstStyle/>
          <a:p>
            <a:r>
              <a:rPr lang="en-US" altLang="zh-CN" sz="3200" dirty="0" smtClean="0">
                <a:latin typeface="Helvetica Neue" charset="0"/>
                <a:ea typeface="Helvetica Neue" charset="0"/>
                <a:cs typeface="Helvetica Neue" charset="0"/>
              </a:rPr>
              <a:t>How</a:t>
            </a:r>
            <a:r>
              <a:rPr lang="zh-CN" altLang="en-US" sz="3200" dirty="0" smtClean="0">
                <a:latin typeface="Helvetica Neue" charset="0"/>
                <a:ea typeface="Helvetica Neue" charset="0"/>
                <a:cs typeface="Helvetica Neue" charset="0"/>
              </a:rPr>
              <a:t> </a:t>
            </a:r>
            <a:r>
              <a:rPr lang="en-US" altLang="zh-CN" sz="3200" dirty="0" smtClean="0">
                <a:latin typeface="Helvetica Neue" charset="0"/>
                <a:ea typeface="Helvetica Neue" charset="0"/>
                <a:cs typeface="Helvetica Neue" charset="0"/>
              </a:rPr>
              <a:t>can</a:t>
            </a:r>
            <a:r>
              <a:rPr lang="zh-CN" altLang="en-US" sz="3200" dirty="0" smtClean="0">
                <a:latin typeface="Helvetica Neue" charset="0"/>
                <a:ea typeface="Helvetica Neue" charset="0"/>
                <a:cs typeface="Helvetica Neue" charset="0"/>
              </a:rPr>
              <a:t> </a:t>
            </a:r>
            <a:r>
              <a:rPr lang="en-US" altLang="zh-CN" sz="3200" dirty="0" err="1" smtClean="0">
                <a:latin typeface="Helvetica Neue" charset="0"/>
                <a:ea typeface="Helvetica Neue" charset="0"/>
                <a:cs typeface="Helvetica Neue" charset="0"/>
              </a:rPr>
              <a:t>MobileInsight</a:t>
            </a:r>
            <a:r>
              <a:rPr lang="en-US" altLang="zh-CN" sz="3200" dirty="0" smtClean="0">
                <a:latin typeface="Helvetica Neue" charset="0"/>
                <a:ea typeface="Helvetica Neue" charset="0"/>
                <a:cs typeface="Helvetica Neue" charset="0"/>
              </a:rPr>
              <a:t> stimulate new research?</a:t>
            </a:r>
            <a:endParaRPr lang="en-US" sz="3200" dirty="0">
              <a:latin typeface="Helvetica Neue" charset="0"/>
              <a:ea typeface="Helvetica Neue" charset="0"/>
              <a:cs typeface="Helvetica Neue" charset="0"/>
            </a:endParaRPr>
          </a:p>
        </p:txBody>
      </p:sp>
      <p:sp>
        <p:nvSpPr>
          <p:cNvPr id="4" name="Slide Number Placeholder 3"/>
          <p:cNvSpPr>
            <a:spLocks noGrp="1"/>
          </p:cNvSpPr>
          <p:nvPr>
            <p:ph type="sldNum" sz="quarter" idx="12"/>
          </p:nvPr>
        </p:nvSpPr>
        <p:spPr/>
        <p:txBody>
          <a:bodyPr/>
          <a:lstStyle/>
          <a:p>
            <a:fld id="{BF49A075-DFF4-2045-8324-40BF310EB4D7}" type="slidenum">
              <a:rPr lang="en-US" smtClean="0"/>
              <a:t>33</a:t>
            </a:fld>
            <a:endParaRPr lang="en-US"/>
          </a:p>
        </p:txBody>
      </p:sp>
    </p:spTree>
    <p:extLst>
      <p:ext uri="{BB962C8B-B14F-4D97-AF65-F5344CB8AC3E}">
        <p14:creationId xmlns:p14="http://schemas.microsoft.com/office/powerpoint/2010/main" val="8848615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1999" cy="1325563"/>
          </a:xfrm>
        </p:spPr>
        <p:txBody>
          <a:bodyPr/>
          <a:lstStyle/>
          <a:p>
            <a:pPr algn="ctr"/>
            <a:r>
              <a:rPr lang="en-US" altLang="zh-CN" dirty="0" smtClean="0">
                <a:latin typeface="Helvetica Neue" charset="0"/>
                <a:ea typeface="Helvetica Neue" charset="0"/>
                <a:cs typeface="Helvetica Neue" charset="0"/>
              </a:rPr>
              <a:t>Research Empowered by </a:t>
            </a:r>
            <a:r>
              <a:rPr lang="en-US" altLang="zh-CN" dirty="0" err="1" smtClean="0">
                <a:latin typeface="Helvetica Neue" charset="0"/>
                <a:ea typeface="Helvetica Neue" charset="0"/>
                <a:cs typeface="Helvetica Neue" charset="0"/>
              </a:rPr>
              <a:t>MobileInsight</a:t>
            </a:r>
            <a:endParaRPr lang="en-US" dirty="0">
              <a:solidFill>
                <a:srgbClr val="0EAEE2"/>
              </a:solidFill>
              <a:latin typeface="Helvetica Neue" charset="0"/>
              <a:ea typeface="Helvetica Neue" charset="0"/>
              <a:cs typeface="Helvetica Neue" charset="0"/>
            </a:endParaRPr>
          </a:p>
        </p:txBody>
      </p:sp>
      <p:sp>
        <p:nvSpPr>
          <p:cNvPr id="10" name="Content Placeholder 2"/>
          <p:cNvSpPr>
            <a:spLocks noGrp="1"/>
          </p:cNvSpPr>
          <p:nvPr>
            <p:ph idx="1"/>
          </p:nvPr>
        </p:nvSpPr>
        <p:spPr>
          <a:xfrm>
            <a:off x="838199" y="1645745"/>
            <a:ext cx="10953998" cy="4265198"/>
          </a:xfrm>
        </p:spPr>
        <p:txBody>
          <a:bodyPr>
            <a:normAutofit/>
          </a:bodyPr>
          <a:lstStyle/>
          <a:p>
            <a:r>
              <a:rPr lang="en-US" altLang="zh-CN" b="1" dirty="0" smtClean="0">
                <a:latin typeface="Helvetica Neue" charset="0"/>
                <a:ea typeface="Helvetica Neue" charset="0"/>
                <a:cs typeface="Helvetica Neue" charset="0"/>
              </a:rPr>
              <a:t>This work</a:t>
            </a:r>
            <a:r>
              <a:rPr lang="en-US" altLang="zh-CN" dirty="0" smtClean="0">
                <a:latin typeface="Helvetica Neue" charset="0"/>
                <a:ea typeface="Helvetica Neue" charset="0"/>
                <a:cs typeface="Helvetica Neue" charset="0"/>
              </a:rPr>
              <a:t>: network failure resolution, security loophole detection, performance boost</a:t>
            </a:r>
          </a:p>
          <a:p>
            <a:pPr lvl="1"/>
            <a:r>
              <a:rPr lang="en-US" altLang="zh-CN" dirty="0" smtClean="0">
                <a:latin typeface="Helvetica Neue" charset="0"/>
                <a:ea typeface="Helvetica Neue" charset="0"/>
                <a:cs typeface="Helvetica Neue" charset="0"/>
              </a:rPr>
              <a:t>By tracking protocol state dynamics and inferring operation logic</a:t>
            </a:r>
          </a:p>
          <a:p>
            <a:endParaRPr lang="en-US" altLang="zh-CN" b="1" dirty="0" smtClean="0">
              <a:latin typeface="Helvetica Neue" charset="0"/>
              <a:ea typeface="Helvetica Neue" charset="0"/>
              <a:cs typeface="Helvetica Neue" charset="0"/>
            </a:endParaRPr>
          </a:p>
          <a:p>
            <a:r>
              <a:rPr lang="en-US" altLang="zh-CN" b="1" dirty="0" err="1" smtClean="0">
                <a:latin typeface="Helvetica Neue" charset="0"/>
                <a:ea typeface="Helvetica Neue" charset="0"/>
                <a:cs typeface="Helvetica Neue" charset="0"/>
              </a:rPr>
              <a:t>iCellular</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[NSDI’16]</a:t>
            </a:r>
            <a:r>
              <a:rPr lang="en-US" altLang="zh-CN" dirty="0" smtClean="0">
                <a:latin typeface="Helvetica Neue" charset="0"/>
                <a:ea typeface="Helvetica Neue" charset="0"/>
                <a:cs typeface="Helvetica Neue" charset="0"/>
              </a:rPr>
              <a:t>:</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Device-customized</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multi-carrier</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roaming</a:t>
            </a:r>
          </a:p>
          <a:p>
            <a:endParaRPr lang="en-US" altLang="zh-CN" b="1" dirty="0" smtClean="0">
              <a:latin typeface="Helvetica Neue" charset="0"/>
              <a:ea typeface="Helvetica Neue" charset="0"/>
              <a:cs typeface="Helvetica Neue" charset="0"/>
            </a:endParaRPr>
          </a:p>
          <a:p>
            <a:r>
              <a:rPr lang="en-US" altLang="zh-CN" b="1" dirty="0" err="1" smtClean="0">
                <a:latin typeface="Helvetica Neue" charset="0"/>
                <a:ea typeface="Helvetica Neue" charset="0"/>
                <a:cs typeface="Helvetica Neue" charset="0"/>
              </a:rPr>
              <a:t>MMDiag</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[SIGMETRICS’16]</a:t>
            </a:r>
            <a:r>
              <a:rPr lang="en-US" altLang="zh-CN" dirty="0" smtClean="0">
                <a:latin typeface="Helvetica Neue" charset="0"/>
                <a:ea typeface="Helvetica Neue" charset="0"/>
                <a:cs typeface="Helvetica Neue" charset="0"/>
              </a:rPr>
              <a:t>:</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mobility</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misconfiguration</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detection</a:t>
            </a:r>
            <a:endParaRPr lang="en-US" altLang="zh-CN" dirty="0">
              <a:latin typeface="Helvetica Neue" charset="0"/>
              <a:ea typeface="Helvetica Neue" charset="0"/>
              <a:cs typeface="Helvetica Neue" charset="0"/>
            </a:endParaRPr>
          </a:p>
        </p:txBody>
      </p:sp>
      <p:sp>
        <p:nvSpPr>
          <p:cNvPr id="3" name="Slide Number Placeholder 2"/>
          <p:cNvSpPr>
            <a:spLocks noGrp="1"/>
          </p:cNvSpPr>
          <p:nvPr>
            <p:ph type="sldNum" sz="quarter" idx="12"/>
          </p:nvPr>
        </p:nvSpPr>
        <p:spPr/>
        <p:txBody>
          <a:bodyPr/>
          <a:lstStyle/>
          <a:p>
            <a:fld id="{BF49A075-DFF4-2045-8324-40BF310EB4D7}" type="slidenum">
              <a:rPr lang="en-US" smtClean="0"/>
              <a:t>34</a:t>
            </a:fld>
            <a:endParaRPr lang="en-US"/>
          </a:p>
        </p:txBody>
      </p:sp>
    </p:spTree>
    <p:extLst>
      <p:ext uri="{BB962C8B-B14F-4D97-AF65-F5344CB8AC3E}">
        <p14:creationId xmlns:p14="http://schemas.microsoft.com/office/powerpoint/2010/main" val="6104199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US" dirty="0" smtClean="0">
                <a:latin typeface="Helvetica Neue" charset="0"/>
                <a:ea typeface="Helvetica Neue" charset="0"/>
                <a:cs typeface="Helvetica Neue" charset="0"/>
              </a:rPr>
              <a:t>New Research </a:t>
            </a:r>
            <a:r>
              <a:rPr lang="en-US" altLang="zh-CN" dirty="0" smtClean="0">
                <a:latin typeface="Helvetica Neue" charset="0"/>
                <a:ea typeface="Helvetica Neue" charset="0"/>
                <a:cs typeface="Helvetica Neue" charset="0"/>
              </a:rPr>
              <a:t>Opportunities</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Made</a:t>
            </a:r>
            <a:r>
              <a:rPr lang="zh-CN" altLang="en-US" dirty="0" smtClean="0">
                <a:latin typeface="Helvetica Neue" charset="0"/>
                <a:ea typeface="Helvetica Neue" charset="0"/>
                <a:cs typeface="Helvetica Neue" charset="0"/>
              </a:rPr>
              <a:t> </a:t>
            </a:r>
            <a:r>
              <a:rPr lang="en-US" dirty="0" smtClean="0">
                <a:latin typeface="Helvetica Neue" charset="0"/>
                <a:ea typeface="Helvetica Neue" charset="0"/>
                <a:cs typeface="Helvetica Neue" charset="0"/>
              </a:rPr>
              <a:t>Possible</a:t>
            </a:r>
            <a:endParaRPr lang="en-US" dirty="0">
              <a:latin typeface="Helvetica Neue" charset="0"/>
              <a:ea typeface="Helvetica Neue" charset="0"/>
              <a:cs typeface="Helvetica Neue" charset="0"/>
            </a:endParaRPr>
          </a:p>
        </p:txBody>
      </p:sp>
      <p:sp>
        <p:nvSpPr>
          <p:cNvPr id="15" name="TextBox 14"/>
          <p:cNvSpPr txBox="1"/>
          <p:nvPr/>
        </p:nvSpPr>
        <p:spPr>
          <a:xfrm>
            <a:off x="830236" y="1464305"/>
            <a:ext cx="4456669" cy="523220"/>
          </a:xfrm>
          <a:prstGeom prst="rect">
            <a:avLst/>
          </a:prstGeom>
          <a:noFill/>
        </p:spPr>
        <p:txBody>
          <a:bodyPr wrap="none" rtlCol="0">
            <a:spAutoFit/>
          </a:bodyPr>
          <a:lstStyle/>
          <a:p>
            <a:pPr algn="ctr"/>
            <a:r>
              <a:rPr lang="en-US" altLang="zh-CN" sz="2800" b="1" dirty="0" smtClean="0">
                <a:latin typeface="Helvetica Neue" charset="0"/>
                <a:ea typeface="Helvetica Neue" charset="0"/>
                <a:cs typeface="Helvetica Neue" charset="0"/>
              </a:rPr>
              <a:t>Mobile big </a:t>
            </a:r>
            <a:r>
              <a:rPr lang="en-US" altLang="zh-CN" sz="2800" b="1" dirty="0">
                <a:latin typeface="Helvetica Neue" charset="0"/>
                <a:ea typeface="Helvetica Neue" charset="0"/>
                <a:cs typeface="Helvetica Neue" charset="0"/>
              </a:rPr>
              <a:t>d</a:t>
            </a:r>
            <a:r>
              <a:rPr lang="en-US" altLang="zh-CN" sz="2800" b="1" dirty="0" smtClean="0">
                <a:latin typeface="Helvetica Neue" charset="0"/>
                <a:ea typeface="Helvetica Neue" charset="0"/>
                <a:cs typeface="Helvetica Neue" charset="0"/>
              </a:rPr>
              <a:t>ata analytics</a:t>
            </a:r>
            <a:endParaRPr lang="en-US" sz="2800" b="1" dirty="0">
              <a:latin typeface="Helvetica Neue" charset="0"/>
              <a:ea typeface="Helvetica Neue" charset="0"/>
              <a:cs typeface="Helvetica Neue" charset="0"/>
            </a:endParaRPr>
          </a:p>
        </p:txBody>
      </p:sp>
      <p:sp>
        <p:nvSpPr>
          <p:cNvPr id="16" name="TextBox 15"/>
          <p:cNvSpPr txBox="1"/>
          <p:nvPr/>
        </p:nvSpPr>
        <p:spPr>
          <a:xfrm>
            <a:off x="5979906" y="1462541"/>
            <a:ext cx="5169878" cy="523220"/>
          </a:xfrm>
          <a:prstGeom prst="rect">
            <a:avLst/>
          </a:prstGeom>
          <a:noFill/>
        </p:spPr>
        <p:txBody>
          <a:bodyPr wrap="none" rtlCol="0">
            <a:spAutoFit/>
          </a:bodyPr>
          <a:lstStyle/>
          <a:p>
            <a:pPr algn="ctr"/>
            <a:r>
              <a:rPr lang="en-US" altLang="zh-CN" sz="2800" b="1" dirty="0" smtClean="0">
                <a:latin typeface="Helvetica Neue" charset="0"/>
                <a:ea typeface="Helvetica Neue" charset="0"/>
                <a:cs typeface="Helvetica Neue" charset="0"/>
              </a:rPr>
              <a:t>Cellular protocol refinements</a:t>
            </a:r>
            <a:endParaRPr lang="en-US" sz="2800" b="1" dirty="0">
              <a:latin typeface="Helvetica Neue" charset="0"/>
              <a:ea typeface="Helvetica Neue" charset="0"/>
              <a:cs typeface="Helvetica Neue" charset="0"/>
            </a:endParaRPr>
          </a:p>
        </p:txBody>
      </p:sp>
      <p:sp>
        <p:nvSpPr>
          <p:cNvPr id="18" name="TextBox 17"/>
          <p:cNvSpPr txBox="1"/>
          <p:nvPr/>
        </p:nvSpPr>
        <p:spPr>
          <a:xfrm>
            <a:off x="674681" y="4026617"/>
            <a:ext cx="4804457" cy="523220"/>
          </a:xfrm>
          <a:prstGeom prst="rect">
            <a:avLst/>
          </a:prstGeom>
          <a:noFill/>
        </p:spPr>
        <p:txBody>
          <a:bodyPr wrap="none" rtlCol="0">
            <a:spAutoFit/>
          </a:bodyPr>
          <a:lstStyle/>
          <a:p>
            <a:pPr algn="ctr"/>
            <a:r>
              <a:rPr lang="en-US" altLang="zh-CN" sz="2800" b="1" dirty="0" smtClean="0">
                <a:latin typeface="Helvetica Neue" charset="0"/>
                <a:ea typeface="Helvetica Neue" charset="0"/>
                <a:cs typeface="Helvetica Neue" charset="0"/>
              </a:rPr>
              <a:t>Security</a:t>
            </a:r>
            <a:r>
              <a:rPr lang="zh-CN" altLang="en-US" sz="2800" b="1" dirty="0" smtClean="0">
                <a:latin typeface="Helvetica Neue" charset="0"/>
                <a:ea typeface="Helvetica Neue" charset="0"/>
                <a:cs typeface="Helvetica Neue" charset="0"/>
              </a:rPr>
              <a:t> </a:t>
            </a:r>
            <a:r>
              <a:rPr lang="en-US" altLang="zh-CN" sz="2800" b="1" dirty="0" smtClean="0">
                <a:latin typeface="Helvetica Neue" charset="0"/>
                <a:ea typeface="Helvetica Neue" charset="0"/>
                <a:cs typeface="Helvetica Neue" charset="0"/>
              </a:rPr>
              <a:t>threats</a:t>
            </a:r>
            <a:r>
              <a:rPr lang="zh-CN" altLang="en-US" sz="2800" b="1" dirty="0" smtClean="0">
                <a:latin typeface="Helvetica Neue" charset="0"/>
                <a:ea typeface="Helvetica Neue" charset="0"/>
                <a:cs typeface="Helvetica Neue" charset="0"/>
              </a:rPr>
              <a:t> </a:t>
            </a:r>
            <a:r>
              <a:rPr lang="en-US" altLang="zh-CN" sz="2800" b="1" dirty="0" smtClean="0">
                <a:latin typeface="Helvetica Neue" charset="0"/>
                <a:ea typeface="Helvetica Neue" charset="0"/>
                <a:cs typeface="Helvetica Neue" charset="0"/>
              </a:rPr>
              <a:t>detections</a:t>
            </a:r>
            <a:endParaRPr lang="en-US" sz="2800" b="1" dirty="0">
              <a:latin typeface="Helvetica Neue" charset="0"/>
              <a:ea typeface="Helvetica Neue" charset="0"/>
              <a:cs typeface="Helvetica Neue" charset="0"/>
            </a:endParaRPr>
          </a:p>
        </p:txBody>
      </p:sp>
      <p:sp>
        <p:nvSpPr>
          <p:cNvPr id="21" name="TextBox 20"/>
          <p:cNvSpPr txBox="1"/>
          <p:nvPr/>
        </p:nvSpPr>
        <p:spPr>
          <a:xfrm>
            <a:off x="5804031" y="4026617"/>
            <a:ext cx="5541838" cy="523220"/>
          </a:xfrm>
          <a:prstGeom prst="rect">
            <a:avLst/>
          </a:prstGeom>
          <a:noFill/>
        </p:spPr>
        <p:txBody>
          <a:bodyPr wrap="none" rtlCol="0">
            <a:spAutoFit/>
          </a:bodyPr>
          <a:lstStyle/>
          <a:p>
            <a:pPr algn="ctr"/>
            <a:r>
              <a:rPr lang="en-US" altLang="zh-CN" sz="2800" b="1" dirty="0" smtClean="0">
                <a:latin typeface="Helvetica Neue" charset="0"/>
                <a:ea typeface="Helvetica Neue" charset="0"/>
                <a:cs typeface="Helvetica Neue" charset="0"/>
              </a:rPr>
              <a:t>Cross-layer </a:t>
            </a:r>
            <a:r>
              <a:rPr lang="en-US" altLang="zh-CN" sz="2800" b="1" smtClean="0">
                <a:latin typeface="Helvetica Neue" charset="0"/>
                <a:ea typeface="Helvetica Neue" charset="0"/>
                <a:cs typeface="Helvetica Neue" charset="0"/>
              </a:rPr>
              <a:t>app enhancements</a:t>
            </a:r>
            <a:endParaRPr lang="en-US" sz="2800" b="1" dirty="0">
              <a:latin typeface="Helvetica Neue" charset="0"/>
              <a:ea typeface="Helvetica Neue" charset="0"/>
              <a:cs typeface="Helvetica Neue" charset="0"/>
            </a:endParaRPr>
          </a:p>
        </p:txBody>
      </p:sp>
      <p:sp>
        <p:nvSpPr>
          <p:cNvPr id="4" name="Slide Number Placeholder 3"/>
          <p:cNvSpPr>
            <a:spLocks noGrp="1"/>
          </p:cNvSpPr>
          <p:nvPr>
            <p:ph type="sldNum" sz="quarter" idx="12"/>
          </p:nvPr>
        </p:nvSpPr>
        <p:spPr/>
        <p:txBody>
          <a:bodyPr/>
          <a:lstStyle/>
          <a:p>
            <a:fld id="{BF49A075-DFF4-2045-8324-40BF310EB4D7}" type="slidenum">
              <a:rPr lang="en-US" smtClean="0"/>
              <a:t>35</a:t>
            </a:fld>
            <a:endParaRPr lang="en-US"/>
          </a:p>
        </p:txBody>
      </p:sp>
      <p:pic>
        <p:nvPicPr>
          <p:cNvPr id="6" name="Picture 5"/>
          <p:cNvPicPr>
            <a:picLocks noChangeAspect="1"/>
          </p:cNvPicPr>
          <p:nvPr/>
        </p:nvPicPr>
        <p:blipFill rotWithShape="1">
          <a:blip r:embed="rId3"/>
          <a:srcRect l="8216" r="8216"/>
          <a:stretch/>
        </p:blipFill>
        <p:spPr>
          <a:xfrm>
            <a:off x="6976451" y="4531092"/>
            <a:ext cx="3196998" cy="2118409"/>
          </a:xfrm>
          <a:prstGeom prst="rect">
            <a:avLst/>
          </a:prstGeom>
        </p:spPr>
      </p:pic>
      <p:pic>
        <p:nvPicPr>
          <p:cNvPr id="7" name="Picture 6"/>
          <p:cNvPicPr>
            <a:picLocks noChangeAspect="1"/>
          </p:cNvPicPr>
          <p:nvPr/>
        </p:nvPicPr>
        <p:blipFill>
          <a:blip r:embed="rId4"/>
          <a:stretch>
            <a:fillRect/>
          </a:stretch>
        </p:blipFill>
        <p:spPr>
          <a:xfrm>
            <a:off x="6976451" y="1967380"/>
            <a:ext cx="3176785" cy="2046825"/>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r="11363"/>
          <a:stretch/>
        </p:blipFill>
        <p:spPr>
          <a:xfrm>
            <a:off x="1500055" y="1967380"/>
            <a:ext cx="3153670" cy="2010259"/>
          </a:xfrm>
          <a:prstGeom prst="rect">
            <a:avLst/>
          </a:prstGeom>
        </p:spPr>
      </p:pic>
      <p:pic>
        <p:nvPicPr>
          <p:cNvPr id="3" name="Picture 2"/>
          <p:cNvPicPr>
            <a:picLocks noChangeAspect="1"/>
          </p:cNvPicPr>
          <p:nvPr/>
        </p:nvPicPr>
        <p:blipFill rotWithShape="1">
          <a:blip r:embed="rId6"/>
          <a:srcRect l="16319"/>
          <a:stretch/>
        </p:blipFill>
        <p:spPr>
          <a:xfrm>
            <a:off x="1500055" y="4518977"/>
            <a:ext cx="3153670" cy="2130524"/>
          </a:xfrm>
          <a:prstGeom prst="rect">
            <a:avLst/>
          </a:prstGeom>
        </p:spPr>
      </p:pic>
    </p:spTree>
    <p:extLst>
      <p:ext uri="{BB962C8B-B14F-4D97-AF65-F5344CB8AC3E}">
        <p14:creationId xmlns:p14="http://schemas.microsoft.com/office/powerpoint/2010/main" val="55649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1999" cy="1325563"/>
          </a:xfrm>
        </p:spPr>
        <p:txBody>
          <a:bodyPr/>
          <a:lstStyle/>
          <a:p>
            <a:pPr algn="ctr"/>
            <a:r>
              <a:rPr lang="en-US" altLang="zh-CN" dirty="0" smtClean="0">
                <a:latin typeface="Helvetica Neue" charset="0"/>
                <a:ea typeface="Helvetica Neue" charset="0"/>
                <a:cs typeface="Helvetica Neue" charset="0"/>
              </a:rPr>
              <a:t>Conclusion</a:t>
            </a:r>
            <a:endParaRPr lang="en-US" dirty="0">
              <a:solidFill>
                <a:srgbClr val="0EAEE2"/>
              </a:solidFill>
              <a:latin typeface="Helvetica Neue" charset="0"/>
              <a:ea typeface="Helvetica Neue" charset="0"/>
              <a:cs typeface="Helvetica Neue" charset="0"/>
            </a:endParaRPr>
          </a:p>
        </p:txBody>
      </p:sp>
      <p:sp>
        <p:nvSpPr>
          <p:cNvPr id="10" name="Content Placeholder 2"/>
          <p:cNvSpPr>
            <a:spLocks noGrp="1"/>
          </p:cNvSpPr>
          <p:nvPr>
            <p:ph idx="1"/>
          </p:nvPr>
        </p:nvSpPr>
        <p:spPr>
          <a:xfrm>
            <a:off x="838200" y="1645745"/>
            <a:ext cx="10542814" cy="4265198"/>
          </a:xfrm>
        </p:spPr>
        <p:txBody>
          <a:bodyPr>
            <a:normAutofit/>
          </a:bodyPr>
          <a:lstStyle/>
          <a:p>
            <a:r>
              <a:rPr lang="en-US" altLang="zh-CN" dirty="0" smtClean="0">
                <a:latin typeface="Helvetica Neue" charset="0"/>
                <a:ea typeface="Helvetica Neue" charset="0"/>
                <a:cs typeface="Helvetica Neue" charset="0"/>
              </a:rPr>
              <a:t>In-device open</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access</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to</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cellular</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operations is beneficial</a:t>
            </a:r>
            <a:endParaRPr lang="en-US" altLang="zh-CN" dirty="0">
              <a:latin typeface="Helvetica Neue" charset="0"/>
              <a:ea typeface="Helvetica Neue" charset="0"/>
              <a:cs typeface="Helvetica Neue" charset="0"/>
            </a:endParaRPr>
          </a:p>
          <a:p>
            <a:pPr lvl="1"/>
            <a:r>
              <a:rPr lang="en-US" altLang="zh-CN" dirty="0" smtClean="0">
                <a:latin typeface="Helvetica Neue" charset="0"/>
                <a:ea typeface="Helvetica Neue" charset="0"/>
                <a:cs typeface="Helvetica Neue" charset="0"/>
              </a:rPr>
              <a:t>To mobile users,</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researchers,</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developers</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and</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network operators</a:t>
            </a:r>
          </a:p>
          <a:p>
            <a:endParaRPr lang="en-US" altLang="zh-CN" dirty="0" smtClean="0">
              <a:latin typeface="Helvetica Neue" charset="0"/>
              <a:ea typeface="Helvetica Neue" charset="0"/>
              <a:cs typeface="Helvetica Neue" charset="0"/>
            </a:endParaRPr>
          </a:p>
          <a:p>
            <a:r>
              <a:rPr lang="en-US" altLang="zh-CN" b="1" dirty="0" err="1" smtClean="0">
                <a:solidFill>
                  <a:srgbClr val="02A7F2"/>
                </a:solidFill>
                <a:latin typeface="Helvetica Neue" charset="0"/>
                <a:ea typeface="Helvetica Neue" charset="0"/>
                <a:cs typeface="Helvetica Neue" charset="0"/>
              </a:rPr>
              <a:t>MobileInsight</a:t>
            </a:r>
            <a:r>
              <a:rPr lang="en-US" altLang="zh-CN" dirty="0" smtClean="0">
                <a:latin typeface="Helvetica Neue" charset="0"/>
                <a:ea typeface="Helvetica Neue" charset="0"/>
                <a:cs typeface="Helvetica Neue" charset="0"/>
              </a:rPr>
              <a:t>:</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a</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first</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effort</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toward</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an</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open</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cellular</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world</a:t>
            </a:r>
          </a:p>
          <a:p>
            <a:endParaRPr lang="en-US" altLang="zh-CN" dirty="0">
              <a:latin typeface="Helvetica Neue" charset="0"/>
              <a:ea typeface="Helvetica Neue" charset="0"/>
              <a:cs typeface="Helvetica Neue" charset="0"/>
            </a:endParaRPr>
          </a:p>
          <a:p>
            <a:r>
              <a:rPr lang="en-US" altLang="zh-CN" dirty="0" smtClean="0">
                <a:latin typeface="Helvetica Neue" charset="0"/>
                <a:ea typeface="Helvetica Neue" charset="0"/>
                <a:cs typeface="Helvetica Neue" charset="0"/>
              </a:rPr>
              <a:t>More</a:t>
            </a:r>
            <a:r>
              <a:rPr lang="zh-CN" altLang="en-US"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community</a:t>
            </a:r>
            <a:r>
              <a:rPr lang="zh-CN" altLang="en-US" b="1" dirty="0" smtClean="0">
                <a:latin typeface="Helvetica Neue" charset="0"/>
                <a:ea typeface="Helvetica Neue" charset="0"/>
                <a:cs typeface="Helvetica Neue" charset="0"/>
              </a:rPr>
              <a:t> </a:t>
            </a:r>
            <a:r>
              <a:rPr lang="en-US" altLang="zh-CN" b="1" dirty="0" smtClean="0">
                <a:latin typeface="Helvetica Neue" charset="0"/>
                <a:ea typeface="Helvetica Neue" charset="0"/>
                <a:cs typeface="Helvetica Neue" charset="0"/>
              </a:rPr>
              <a:t>efforts</a:t>
            </a:r>
            <a:r>
              <a:rPr lang="zh-CN" altLang="en-US" b="1"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are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needed</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for</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extension</a:t>
            </a:r>
          </a:p>
          <a:p>
            <a:pPr lvl="1"/>
            <a:r>
              <a:rPr lang="en-US" altLang="zh-CN" dirty="0" smtClean="0">
                <a:latin typeface="Helvetica Neue" charset="0"/>
                <a:ea typeface="Helvetica Neue" charset="0"/>
                <a:cs typeface="Helvetica Neue" charset="0"/>
              </a:rPr>
              <a:t>A</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tool</a:t>
            </a:r>
            <a:r>
              <a:rPr lang="zh-CN" altLang="en-US" dirty="0" smtClean="0">
                <a:latin typeface="Helvetica Neue" charset="0"/>
                <a:ea typeface="Helvetica Neue" charset="0"/>
                <a:cs typeface="Helvetica Neue" charset="0"/>
              </a:rPr>
              <a:t> </a:t>
            </a:r>
            <a:r>
              <a:rPr lang="en-US" altLang="zh-CN" b="1" i="1" dirty="0" smtClean="0">
                <a:latin typeface="Helvetica Neue" charset="0"/>
                <a:ea typeface="Helvetica Neue" charset="0"/>
                <a:cs typeface="Helvetica Neue" charset="0"/>
              </a:rPr>
              <a:t>for</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the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community</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and</a:t>
            </a:r>
            <a:r>
              <a:rPr lang="zh-CN" altLang="en-US" dirty="0" smtClean="0">
                <a:latin typeface="Helvetica Neue" charset="0"/>
                <a:ea typeface="Helvetica Neue" charset="0"/>
                <a:cs typeface="Helvetica Neue" charset="0"/>
              </a:rPr>
              <a:t> </a:t>
            </a:r>
            <a:r>
              <a:rPr lang="en-US" altLang="zh-CN" b="1" i="1" dirty="0" smtClean="0">
                <a:latin typeface="Helvetica Neue" charset="0"/>
                <a:ea typeface="Helvetica Neue" charset="0"/>
                <a:cs typeface="Helvetica Neue" charset="0"/>
              </a:rPr>
              <a:t>by</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the</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community</a:t>
            </a:r>
            <a:endParaRPr lang="en-US" altLang="zh-CN" dirty="0">
              <a:latin typeface="Helvetica Neue" charset="0"/>
              <a:ea typeface="Helvetica Neue" charset="0"/>
              <a:cs typeface="Helvetica Neue" charset="0"/>
            </a:endParaRPr>
          </a:p>
        </p:txBody>
      </p:sp>
      <p:sp>
        <p:nvSpPr>
          <p:cNvPr id="3" name="Slide Number Placeholder 2"/>
          <p:cNvSpPr>
            <a:spLocks noGrp="1"/>
          </p:cNvSpPr>
          <p:nvPr>
            <p:ph type="sldNum" sz="quarter" idx="12"/>
          </p:nvPr>
        </p:nvSpPr>
        <p:spPr/>
        <p:txBody>
          <a:bodyPr/>
          <a:lstStyle/>
          <a:p>
            <a:fld id="{BF49A075-DFF4-2045-8324-40BF310EB4D7}" type="slidenum">
              <a:rPr lang="en-US" smtClean="0"/>
              <a:t>36</a:t>
            </a:fld>
            <a:endParaRPr lang="en-US"/>
          </a:p>
        </p:txBody>
      </p:sp>
    </p:spTree>
    <p:extLst>
      <p:ext uri="{BB962C8B-B14F-4D97-AF65-F5344CB8AC3E}">
        <p14:creationId xmlns:p14="http://schemas.microsoft.com/office/powerpoint/2010/main" val="516352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36543" y="721810"/>
            <a:ext cx="9616225" cy="2387600"/>
          </a:xfrm>
        </p:spPr>
        <p:txBody>
          <a:bodyPr>
            <a:normAutofit/>
          </a:bodyPr>
          <a:lstStyle/>
          <a:p>
            <a:pPr algn="l"/>
            <a:r>
              <a:rPr lang="en-US" altLang="zh-CN" sz="4300" dirty="0" smtClean="0">
                <a:latin typeface="Helvetica" charset="0"/>
                <a:ea typeface="Helvetica" charset="0"/>
                <a:cs typeface="Helvetica" charset="0"/>
              </a:rPr>
              <a:t>Try</a:t>
            </a:r>
            <a:r>
              <a:rPr lang="zh-CN" altLang="en-US" sz="4300" dirty="0" smtClean="0">
                <a:latin typeface="Helvetica" charset="0"/>
                <a:ea typeface="Helvetica" charset="0"/>
                <a:cs typeface="Helvetica" charset="0"/>
              </a:rPr>
              <a:t> </a:t>
            </a:r>
            <a:r>
              <a:rPr lang="en-US" altLang="zh-CN" sz="4300" b="1" dirty="0" err="1" smtClean="0">
                <a:solidFill>
                  <a:srgbClr val="02A7F2"/>
                </a:solidFill>
                <a:latin typeface="Helvetica" charset="0"/>
                <a:ea typeface="Helvetica" charset="0"/>
                <a:cs typeface="Helvetica" charset="0"/>
              </a:rPr>
              <a:t>MobileInsight</a:t>
            </a:r>
            <a:r>
              <a:rPr lang="zh-CN" altLang="en-US" sz="4300" b="1" dirty="0" smtClean="0">
                <a:solidFill>
                  <a:srgbClr val="02A7F2"/>
                </a:solidFill>
                <a:latin typeface="Helvetica" charset="0"/>
                <a:ea typeface="Helvetica" charset="0"/>
                <a:cs typeface="Helvetica" charset="0"/>
              </a:rPr>
              <a:t> </a:t>
            </a:r>
            <a:r>
              <a:rPr lang="en-US" altLang="zh-CN" sz="4300" dirty="0">
                <a:latin typeface="Helvetica" charset="0"/>
                <a:ea typeface="Helvetica" charset="0"/>
                <a:cs typeface="Helvetica" charset="0"/>
              </a:rPr>
              <a:t>and</a:t>
            </a:r>
            <a:r>
              <a:rPr lang="zh-CN" altLang="en-US" sz="4300" dirty="0">
                <a:latin typeface="Helvetica" charset="0"/>
                <a:ea typeface="Helvetica" charset="0"/>
                <a:cs typeface="Helvetica" charset="0"/>
              </a:rPr>
              <a:t> </a:t>
            </a:r>
            <a:r>
              <a:rPr lang="en-US" altLang="zh-CN" sz="4300" dirty="0">
                <a:latin typeface="Helvetica" charset="0"/>
                <a:ea typeface="Helvetica" charset="0"/>
                <a:cs typeface="Helvetica" charset="0"/>
              </a:rPr>
              <a:t>explore</a:t>
            </a:r>
            <a:r>
              <a:rPr lang="zh-CN" altLang="en-US" sz="4300" dirty="0">
                <a:latin typeface="Helvetica" charset="0"/>
                <a:ea typeface="Helvetica" charset="0"/>
                <a:cs typeface="Helvetica" charset="0"/>
              </a:rPr>
              <a:t> </a:t>
            </a:r>
            <a:r>
              <a:rPr lang="en-US" altLang="zh-CN" sz="4300" dirty="0">
                <a:latin typeface="Helvetica" charset="0"/>
                <a:ea typeface="Helvetica" charset="0"/>
                <a:cs typeface="Helvetica" charset="0"/>
              </a:rPr>
              <a:t>more</a:t>
            </a:r>
            <a:r>
              <a:rPr lang="en-US" altLang="zh-CN" sz="4300" dirty="0" smtClean="0">
                <a:latin typeface="Helvetica" charset="0"/>
                <a:ea typeface="Helvetica" charset="0"/>
                <a:cs typeface="Helvetica" charset="0"/>
              </a:rPr>
              <a:t>!</a:t>
            </a:r>
            <a:br>
              <a:rPr lang="en-US" altLang="zh-CN" sz="4300" dirty="0" smtClean="0">
                <a:latin typeface="Helvetica" charset="0"/>
                <a:ea typeface="Helvetica" charset="0"/>
                <a:cs typeface="Helvetica" charset="0"/>
              </a:rPr>
            </a:br>
            <a:r>
              <a:rPr lang="zh-CN" altLang="en-US" sz="500" dirty="0">
                <a:latin typeface="Helvetica" charset="0"/>
                <a:ea typeface="Helvetica" charset="0"/>
                <a:cs typeface="Helvetica" charset="0"/>
              </a:rPr>
              <a:t> </a:t>
            </a:r>
            <a:r>
              <a:rPr lang="zh-CN" altLang="en-US" sz="500" dirty="0" smtClean="0">
                <a:latin typeface="Helvetica" charset="0"/>
                <a:ea typeface="Helvetica" charset="0"/>
                <a:cs typeface="Helvetica" charset="0"/>
              </a:rPr>
              <a:t>  </a:t>
            </a:r>
            <a:r>
              <a:rPr lang="en-US" altLang="zh-CN" sz="500" dirty="0" smtClean="0">
                <a:latin typeface="Helvetica" charset="0"/>
                <a:ea typeface="Helvetica" charset="0"/>
                <a:cs typeface="Helvetica" charset="0"/>
              </a:rPr>
              <a:t/>
            </a:r>
            <a:br>
              <a:rPr lang="en-US" altLang="zh-CN" sz="500" dirty="0" smtClean="0">
                <a:latin typeface="Helvetica" charset="0"/>
                <a:ea typeface="Helvetica" charset="0"/>
                <a:cs typeface="Helvetica" charset="0"/>
              </a:rPr>
            </a:br>
            <a:r>
              <a:rPr lang="en-US" altLang="zh-CN" sz="4300" dirty="0" smtClean="0">
                <a:solidFill>
                  <a:srgbClr val="02A7F2"/>
                </a:solidFill>
                <a:latin typeface="Helvetica" charset="0"/>
                <a:ea typeface="Helvetica" charset="0"/>
                <a:cs typeface="Helvetica" charset="0"/>
              </a:rPr>
              <a:t>http://metro.cs.ucla.edu/mobile_insight</a:t>
            </a:r>
            <a:r>
              <a:rPr lang="zh-CN" altLang="en-US" sz="4300" dirty="0" smtClean="0">
                <a:solidFill>
                  <a:srgbClr val="02A7F2"/>
                </a:solidFill>
                <a:latin typeface="Helvetica" charset="0"/>
                <a:ea typeface="Helvetica" charset="0"/>
                <a:cs typeface="Helvetica" charset="0"/>
              </a:rPr>
              <a:t>  </a:t>
            </a:r>
            <a:endParaRPr lang="en-US" sz="4300" dirty="0">
              <a:solidFill>
                <a:srgbClr val="02A7F2"/>
              </a:solidFill>
              <a:latin typeface="Helvetica" charset="0"/>
              <a:ea typeface="Helvetica" charset="0"/>
              <a:cs typeface="Helvetica" charset="0"/>
            </a:endParaRPr>
          </a:p>
        </p:txBody>
      </p:sp>
      <p:pic>
        <p:nvPicPr>
          <p:cNvPr id="9" name="Picture 15"/>
          <p:cNvPicPr>
            <a:picLocks noChangeAspect="1"/>
          </p:cNvPicPr>
          <p:nvPr/>
        </p:nvPicPr>
        <p:blipFill>
          <a:blip r:embed="rId3"/>
          <a:stretch>
            <a:fillRect/>
          </a:stretch>
        </p:blipFill>
        <p:spPr>
          <a:xfrm>
            <a:off x="5536722" y="5392002"/>
            <a:ext cx="1118556" cy="1120926"/>
          </a:xfrm>
          <a:prstGeom prst="rect">
            <a:avLst/>
          </a:prstGeom>
        </p:spPr>
      </p:pic>
      <p:pic>
        <p:nvPicPr>
          <p:cNvPr id="10" name="Picture 21"/>
          <p:cNvPicPr>
            <a:picLocks noChangeAspect="1"/>
          </p:cNvPicPr>
          <p:nvPr/>
        </p:nvPicPr>
        <p:blipFill>
          <a:blip r:embed="rId4"/>
          <a:stretch>
            <a:fillRect/>
          </a:stretch>
        </p:blipFill>
        <p:spPr>
          <a:xfrm>
            <a:off x="3508464" y="5349875"/>
            <a:ext cx="1135726" cy="1163053"/>
          </a:xfrm>
          <a:prstGeom prst="rect">
            <a:avLst/>
          </a:prstGeom>
        </p:spPr>
      </p:pic>
      <p:pic>
        <p:nvPicPr>
          <p:cNvPr id="11" name="Picture 10"/>
          <p:cNvPicPr>
            <a:picLocks noChangeAspect="1"/>
          </p:cNvPicPr>
          <p:nvPr/>
        </p:nvPicPr>
        <p:blipFill>
          <a:blip r:embed="rId5"/>
          <a:stretch>
            <a:fillRect/>
          </a:stretch>
        </p:blipFill>
        <p:spPr>
          <a:xfrm>
            <a:off x="7547810" y="5392002"/>
            <a:ext cx="1130968" cy="1130968"/>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7369" y="0"/>
            <a:ext cx="1645261" cy="1645261"/>
          </a:xfrm>
          <a:prstGeom prst="rect">
            <a:avLst/>
          </a:prstGeom>
        </p:spPr>
      </p:pic>
      <p:sp>
        <p:nvSpPr>
          <p:cNvPr id="14" name="Subtitle 2"/>
          <p:cNvSpPr>
            <a:spLocks noGrp="1"/>
          </p:cNvSpPr>
          <p:nvPr>
            <p:ph type="subTitle" idx="1"/>
          </p:nvPr>
        </p:nvSpPr>
        <p:spPr>
          <a:xfrm>
            <a:off x="1136544" y="3602038"/>
            <a:ext cx="10668000" cy="1655762"/>
          </a:xfrm>
        </p:spPr>
        <p:txBody>
          <a:bodyPr>
            <a:normAutofit fontScale="92500"/>
          </a:bodyPr>
          <a:lstStyle/>
          <a:p>
            <a:pPr algn="l"/>
            <a:r>
              <a:rPr lang="en-US" altLang="zh-CN" b="1" dirty="0" err="1" smtClean="0">
                <a:latin typeface="Helvetica" charset="0"/>
                <a:ea typeface="Helvetica" charset="0"/>
                <a:cs typeface="Helvetica" charset="0"/>
              </a:rPr>
              <a:t>Yuanjie</a:t>
            </a:r>
            <a:r>
              <a:rPr lang="zh-CN" altLang="en-US" b="1" dirty="0" smtClean="0">
                <a:latin typeface="Helvetica" charset="0"/>
                <a:ea typeface="Helvetica" charset="0"/>
                <a:cs typeface="Helvetica" charset="0"/>
              </a:rPr>
              <a:t> </a:t>
            </a:r>
            <a:r>
              <a:rPr lang="en-US" altLang="zh-CN" b="1" dirty="0" smtClean="0">
                <a:latin typeface="Helvetica" charset="0"/>
                <a:ea typeface="Helvetica" charset="0"/>
                <a:cs typeface="Helvetica" charset="0"/>
              </a:rPr>
              <a:t>Li</a:t>
            </a:r>
            <a:r>
              <a:rPr lang="en-US" altLang="zh-CN" baseline="30000" dirty="0" smtClean="0">
                <a:latin typeface="Helvetica" charset="0"/>
                <a:ea typeface="Helvetica" charset="0"/>
                <a:cs typeface="Helvetica" charset="0"/>
              </a:rPr>
              <a:t>1</a:t>
            </a:r>
            <a:r>
              <a:rPr lang="en-US" altLang="zh-CN" dirty="0" smtClean="0">
                <a:latin typeface="Helvetica" charset="0"/>
                <a:ea typeface="Helvetica" charset="0"/>
                <a:cs typeface="Helvetica" charset="0"/>
              </a:rPr>
              <a:t>,</a:t>
            </a:r>
            <a:r>
              <a:rPr lang="zh-CN" altLang="en-US" dirty="0" smtClean="0">
                <a:latin typeface="Helvetica" charset="0"/>
                <a:ea typeface="Helvetica" charset="0"/>
                <a:cs typeface="Helvetica" charset="0"/>
              </a:rPr>
              <a:t> </a:t>
            </a:r>
            <a:r>
              <a:rPr lang="en-US" altLang="zh-CN" dirty="0" err="1" smtClean="0">
                <a:latin typeface="Helvetica" charset="0"/>
                <a:ea typeface="Helvetica" charset="0"/>
                <a:cs typeface="Helvetica" charset="0"/>
              </a:rPr>
              <a:t>Chunyi</a:t>
            </a:r>
            <a:r>
              <a:rPr lang="zh-CN" altLang="en-US" dirty="0" smtClean="0">
                <a:latin typeface="Helvetica" charset="0"/>
                <a:ea typeface="Helvetica" charset="0"/>
                <a:cs typeface="Helvetica" charset="0"/>
              </a:rPr>
              <a:t> </a:t>
            </a:r>
            <a:r>
              <a:rPr lang="en-US" altLang="zh-CN" dirty="0" smtClean="0">
                <a:latin typeface="Helvetica" charset="0"/>
                <a:ea typeface="Helvetica" charset="0"/>
                <a:cs typeface="Helvetica" charset="0"/>
              </a:rPr>
              <a:t>Peng</a:t>
            </a:r>
            <a:r>
              <a:rPr lang="en-US" altLang="zh-CN" baseline="30000" dirty="0" smtClean="0">
                <a:latin typeface="Helvetica" charset="0"/>
                <a:ea typeface="Helvetica" charset="0"/>
                <a:cs typeface="Helvetica" charset="0"/>
              </a:rPr>
              <a:t>2</a:t>
            </a:r>
            <a:r>
              <a:rPr lang="en-US" altLang="zh-CN" dirty="0" smtClean="0">
                <a:latin typeface="Helvetica" charset="0"/>
                <a:ea typeface="Helvetica" charset="0"/>
                <a:cs typeface="Helvetica" charset="0"/>
              </a:rPr>
              <a:t>,</a:t>
            </a:r>
            <a:r>
              <a:rPr lang="zh-CN" altLang="en-US" dirty="0" smtClean="0">
                <a:latin typeface="Helvetica" charset="0"/>
                <a:ea typeface="Helvetica" charset="0"/>
                <a:cs typeface="Helvetica" charset="0"/>
              </a:rPr>
              <a:t> </a:t>
            </a:r>
            <a:r>
              <a:rPr lang="en-US" altLang="zh-CN" dirty="0" err="1" smtClean="0">
                <a:latin typeface="Helvetica" charset="0"/>
                <a:ea typeface="Helvetica" charset="0"/>
                <a:cs typeface="Helvetica" charset="0"/>
              </a:rPr>
              <a:t>Zengwen</a:t>
            </a:r>
            <a:r>
              <a:rPr lang="zh-CN" altLang="en-US" dirty="0" smtClean="0">
                <a:latin typeface="Helvetica" charset="0"/>
                <a:ea typeface="Helvetica" charset="0"/>
                <a:cs typeface="Helvetica" charset="0"/>
              </a:rPr>
              <a:t> </a:t>
            </a:r>
            <a:r>
              <a:rPr lang="en-US" altLang="zh-CN" dirty="0" smtClean="0">
                <a:latin typeface="Helvetica" charset="0"/>
                <a:ea typeface="Helvetica" charset="0"/>
                <a:cs typeface="Helvetica" charset="0"/>
              </a:rPr>
              <a:t>Yuan</a:t>
            </a:r>
            <a:r>
              <a:rPr lang="en-US" altLang="zh-CN" baseline="30000" dirty="0" smtClean="0">
                <a:latin typeface="Helvetica" charset="0"/>
                <a:ea typeface="Helvetica" charset="0"/>
                <a:cs typeface="Helvetica" charset="0"/>
              </a:rPr>
              <a:t>1</a:t>
            </a:r>
            <a:r>
              <a:rPr lang="en-US" altLang="zh-CN" dirty="0" smtClean="0">
                <a:latin typeface="Helvetica" charset="0"/>
                <a:ea typeface="Helvetica" charset="0"/>
                <a:cs typeface="Helvetica" charset="0"/>
              </a:rPr>
              <a:t>,</a:t>
            </a:r>
            <a:r>
              <a:rPr lang="zh-CN" altLang="en-US" dirty="0" smtClean="0">
                <a:latin typeface="Helvetica" charset="0"/>
                <a:ea typeface="Helvetica" charset="0"/>
                <a:cs typeface="Helvetica" charset="0"/>
              </a:rPr>
              <a:t> </a:t>
            </a:r>
            <a:r>
              <a:rPr lang="en-US" altLang="zh-CN" dirty="0" err="1" smtClean="0">
                <a:latin typeface="Helvetica" charset="0"/>
                <a:ea typeface="Helvetica" charset="0"/>
                <a:cs typeface="Helvetica" charset="0"/>
              </a:rPr>
              <a:t>Jiayao</a:t>
            </a:r>
            <a:r>
              <a:rPr lang="zh-CN" altLang="en-US" dirty="0" smtClean="0">
                <a:latin typeface="Helvetica" charset="0"/>
                <a:ea typeface="Helvetica" charset="0"/>
                <a:cs typeface="Helvetica" charset="0"/>
              </a:rPr>
              <a:t> </a:t>
            </a:r>
            <a:r>
              <a:rPr lang="en-US" altLang="zh-CN" dirty="0" smtClean="0">
                <a:latin typeface="Helvetica" charset="0"/>
                <a:ea typeface="Helvetica" charset="0"/>
                <a:cs typeface="Helvetica" charset="0"/>
              </a:rPr>
              <a:t>Li</a:t>
            </a:r>
            <a:r>
              <a:rPr lang="en-US" altLang="zh-CN" baseline="30000" dirty="0" smtClean="0">
                <a:latin typeface="Helvetica" charset="0"/>
                <a:ea typeface="Helvetica" charset="0"/>
                <a:cs typeface="Helvetica" charset="0"/>
              </a:rPr>
              <a:t>1</a:t>
            </a:r>
            <a:r>
              <a:rPr lang="en-US" altLang="zh-CN" dirty="0" smtClean="0">
                <a:latin typeface="Helvetica" charset="0"/>
                <a:ea typeface="Helvetica" charset="0"/>
                <a:cs typeface="Helvetica" charset="0"/>
              </a:rPr>
              <a:t>,</a:t>
            </a:r>
            <a:r>
              <a:rPr lang="zh-CN" altLang="en-US" dirty="0" smtClean="0">
                <a:latin typeface="Helvetica" charset="0"/>
                <a:ea typeface="Helvetica" charset="0"/>
                <a:cs typeface="Helvetica" charset="0"/>
              </a:rPr>
              <a:t> </a:t>
            </a:r>
            <a:r>
              <a:rPr lang="en-US" altLang="zh-CN" dirty="0" err="1" smtClean="0">
                <a:latin typeface="Helvetica" charset="0"/>
                <a:ea typeface="Helvetica" charset="0"/>
                <a:cs typeface="Helvetica" charset="0"/>
              </a:rPr>
              <a:t>Haotian</a:t>
            </a:r>
            <a:r>
              <a:rPr lang="zh-CN" altLang="en-US" dirty="0" smtClean="0">
                <a:latin typeface="Helvetica" charset="0"/>
                <a:ea typeface="Helvetica" charset="0"/>
                <a:cs typeface="Helvetica" charset="0"/>
              </a:rPr>
              <a:t> </a:t>
            </a:r>
            <a:r>
              <a:rPr lang="en-US" altLang="zh-CN" dirty="0" smtClean="0">
                <a:latin typeface="Helvetica" charset="0"/>
                <a:ea typeface="Helvetica" charset="0"/>
                <a:cs typeface="Helvetica" charset="0"/>
              </a:rPr>
              <a:t>Deng</a:t>
            </a:r>
            <a:r>
              <a:rPr lang="en-US" altLang="zh-CN" baseline="30000" dirty="0" smtClean="0">
                <a:latin typeface="Helvetica" charset="0"/>
                <a:ea typeface="Helvetica" charset="0"/>
                <a:cs typeface="Helvetica" charset="0"/>
              </a:rPr>
              <a:t>2</a:t>
            </a:r>
            <a:r>
              <a:rPr lang="en-US" altLang="zh-CN" dirty="0" smtClean="0">
                <a:latin typeface="Helvetica" charset="0"/>
                <a:ea typeface="Helvetica" charset="0"/>
                <a:cs typeface="Helvetica" charset="0"/>
              </a:rPr>
              <a:t>,</a:t>
            </a:r>
            <a:r>
              <a:rPr lang="zh-CN" altLang="en-US" dirty="0" smtClean="0">
                <a:latin typeface="Helvetica" charset="0"/>
                <a:ea typeface="Helvetica" charset="0"/>
                <a:cs typeface="Helvetica" charset="0"/>
              </a:rPr>
              <a:t> </a:t>
            </a:r>
            <a:r>
              <a:rPr lang="en-US" altLang="zh-CN" dirty="0" smtClean="0">
                <a:latin typeface="Helvetica" charset="0"/>
                <a:ea typeface="Helvetica" charset="0"/>
                <a:cs typeface="Helvetica" charset="0"/>
              </a:rPr>
              <a:t>Tao</a:t>
            </a:r>
            <a:r>
              <a:rPr lang="zh-CN" altLang="en-US" dirty="0" smtClean="0">
                <a:latin typeface="Helvetica" charset="0"/>
                <a:ea typeface="Helvetica" charset="0"/>
                <a:cs typeface="Helvetica" charset="0"/>
              </a:rPr>
              <a:t> </a:t>
            </a:r>
            <a:r>
              <a:rPr lang="en-US" altLang="zh-CN" dirty="0" smtClean="0">
                <a:latin typeface="Helvetica" charset="0"/>
                <a:ea typeface="Helvetica" charset="0"/>
                <a:cs typeface="Helvetica" charset="0"/>
              </a:rPr>
              <a:t>Wang</a:t>
            </a:r>
            <a:r>
              <a:rPr lang="en-US" altLang="zh-CN" baseline="30000" dirty="0" smtClean="0">
                <a:latin typeface="Helvetica" charset="0"/>
                <a:ea typeface="Helvetica" charset="0"/>
                <a:cs typeface="Helvetica" charset="0"/>
              </a:rPr>
              <a:t>3</a:t>
            </a:r>
            <a:endParaRPr lang="zh-CN" altLang="en-US" baseline="30000" dirty="0" smtClean="0">
              <a:latin typeface="Helvetica" charset="0"/>
              <a:ea typeface="Helvetica" charset="0"/>
              <a:cs typeface="Helvetica" charset="0"/>
            </a:endParaRPr>
          </a:p>
          <a:p>
            <a:pPr algn="l"/>
            <a:r>
              <a:rPr lang="en-US" altLang="zh-CN" sz="2000" baseline="30000" dirty="0" smtClean="0">
                <a:latin typeface="Helvetica" charset="0"/>
                <a:ea typeface="Helvetica" charset="0"/>
                <a:cs typeface="Helvetica" charset="0"/>
              </a:rPr>
              <a:t>1</a:t>
            </a:r>
            <a:r>
              <a:rPr lang="en-US" altLang="zh-CN" sz="2000" dirty="0" smtClean="0">
                <a:latin typeface="Helvetica" charset="0"/>
                <a:ea typeface="Helvetica" charset="0"/>
                <a:cs typeface="Helvetica" charset="0"/>
              </a:rPr>
              <a:t>University</a:t>
            </a:r>
            <a:r>
              <a:rPr lang="zh-CN" altLang="en-US" sz="2000" dirty="0" smtClean="0">
                <a:latin typeface="Helvetica" charset="0"/>
                <a:ea typeface="Helvetica" charset="0"/>
                <a:cs typeface="Helvetica" charset="0"/>
              </a:rPr>
              <a:t> </a:t>
            </a:r>
            <a:r>
              <a:rPr lang="en-US" altLang="zh-CN" sz="2000" dirty="0" smtClean="0">
                <a:latin typeface="Helvetica" charset="0"/>
                <a:ea typeface="Helvetica" charset="0"/>
                <a:cs typeface="Helvetica" charset="0"/>
              </a:rPr>
              <a:t>of</a:t>
            </a:r>
            <a:r>
              <a:rPr lang="zh-CN" altLang="en-US" sz="2000" dirty="0" smtClean="0">
                <a:latin typeface="Helvetica" charset="0"/>
                <a:ea typeface="Helvetica" charset="0"/>
                <a:cs typeface="Helvetica" charset="0"/>
              </a:rPr>
              <a:t> </a:t>
            </a:r>
            <a:r>
              <a:rPr lang="en-US" altLang="zh-CN" sz="2000" dirty="0" smtClean="0">
                <a:latin typeface="Helvetica" charset="0"/>
                <a:ea typeface="Helvetica" charset="0"/>
                <a:cs typeface="Helvetica" charset="0"/>
              </a:rPr>
              <a:t>California,</a:t>
            </a:r>
            <a:r>
              <a:rPr lang="zh-CN" altLang="en-US" sz="2000" dirty="0" smtClean="0">
                <a:latin typeface="Helvetica" charset="0"/>
                <a:ea typeface="Helvetica" charset="0"/>
                <a:cs typeface="Helvetica" charset="0"/>
              </a:rPr>
              <a:t> </a:t>
            </a:r>
            <a:r>
              <a:rPr lang="en-US" altLang="zh-CN" sz="2000" dirty="0" smtClean="0">
                <a:latin typeface="Helvetica" charset="0"/>
                <a:ea typeface="Helvetica" charset="0"/>
                <a:cs typeface="Helvetica" charset="0"/>
              </a:rPr>
              <a:t>Los</a:t>
            </a:r>
            <a:r>
              <a:rPr lang="zh-CN" altLang="en-US" sz="2000" dirty="0" smtClean="0">
                <a:latin typeface="Helvetica" charset="0"/>
                <a:ea typeface="Helvetica" charset="0"/>
                <a:cs typeface="Helvetica" charset="0"/>
              </a:rPr>
              <a:t> </a:t>
            </a:r>
            <a:r>
              <a:rPr lang="en-US" altLang="zh-CN" sz="2000" dirty="0" smtClean="0">
                <a:latin typeface="Helvetica" charset="0"/>
                <a:ea typeface="Helvetica" charset="0"/>
                <a:cs typeface="Helvetica" charset="0"/>
              </a:rPr>
              <a:t>Angeles</a:t>
            </a:r>
            <a:endParaRPr lang="zh-CN" altLang="en-US" sz="2000" dirty="0" smtClean="0">
              <a:latin typeface="Helvetica" charset="0"/>
              <a:ea typeface="Helvetica" charset="0"/>
              <a:cs typeface="Helvetica" charset="0"/>
            </a:endParaRPr>
          </a:p>
          <a:p>
            <a:pPr algn="l"/>
            <a:r>
              <a:rPr lang="en-US" altLang="zh-CN" sz="2000" baseline="30000" dirty="0" smtClean="0">
                <a:latin typeface="Helvetica" charset="0"/>
                <a:ea typeface="Helvetica" charset="0"/>
                <a:cs typeface="Helvetica" charset="0"/>
              </a:rPr>
              <a:t>2</a:t>
            </a:r>
            <a:r>
              <a:rPr lang="en-US" altLang="zh-CN" sz="2000" dirty="0" smtClean="0">
                <a:latin typeface="Helvetica" charset="0"/>
                <a:ea typeface="Helvetica" charset="0"/>
                <a:cs typeface="Helvetica" charset="0"/>
              </a:rPr>
              <a:t>The</a:t>
            </a:r>
            <a:r>
              <a:rPr lang="zh-CN" altLang="en-US" sz="2000" dirty="0" smtClean="0">
                <a:latin typeface="Helvetica" charset="0"/>
                <a:ea typeface="Helvetica" charset="0"/>
                <a:cs typeface="Helvetica" charset="0"/>
              </a:rPr>
              <a:t> </a:t>
            </a:r>
            <a:r>
              <a:rPr lang="en-US" altLang="zh-CN" sz="2000" dirty="0" smtClean="0">
                <a:latin typeface="Helvetica" charset="0"/>
                <a:ea typeface="Helvetica" charset="0"/>
                <a:cs typeface="Helvetica" charset="0"/>
              </a:rPr>
              <a:t>Ohio</a:t>
            </a:r>
            <a:r>
              <a:rPr lang="zh-CN" altLang="en-US" sz="2000" dirty="0" smtClean="0">
                <a:latin typeface="Helvetica" charset="0"/>
                <a:ea typeface="Helvetica" charset="0"/>
                <a:cs typeface="Helvetica" charset="0"/>
              </a:rPr>
              <a:t> </a:t>
            </a:r>
            <a:r>
              <a:rPr lang="en-US" altLang="zh-CN" sz="2000" dirty="0" smtClean="0">
                <a:latin typeface="Helvetica" charset="0"/>
                <a:ea typeface="Helvetica" charset="0"/>
                <a:cs typeface="Helvetica" charset="0"/>
              </a:rPr>
              <a:t>State</a:t>
            </a:r>
            <a:r>
              <a:rPr lang="zh-CN" altLang="en-US" sz="2000" dirty="0" smtClean="0">
                <a:latin typeface="Helvetica" charset="0"/>
                <a:ea typeface="Helvetica" charset="0"/>
                <a:cs typeface="Helvetica" charset="0"/>
              </a:rPr>
              <a:t> </a:t>
            </a:r>
            <a:r>
              <a:rPr lang="en-US" altLang="zh-CN" sz="2000" dirty="0" smtClean="0">
                <a:latin typeface="Helvetica" charset="0"/>
                <a:ea typeface="Helvetica" charset="0"/>
                <a:cs typeface="Helvetica" charset="0"/>
              </a:rPr>
              <a:t>University</a:t>
            </a:r>
            <a:endParaRPr lang="zh-CN" altLang="en-US" sz="2000" dirty="0" smtClean="0">
              <a:latin typeface="Helvetica" charset="0"/>
              <a:ea typeface="Helvetica" charset="0"/>
              <a:cs typeface="Helvetica" charset="0"/>
            </a:endParaRPr>
          </a:p>
          <a:p>
            <a:pPr algn="l"/>
            <a:r>
              <a:rPr lang="en-US" altLang="zh-CN" sz="2000" baseline="30000" dirty="0" smtClean="0">
                <a:latin typeface="Helvetica" charset="0"/>
                <a:ea typeface="Helvetica" charset="0"/>
                <a:cs typeface="Helvetica" charset="0"/>
              </a:rPr>
              <a:t>3</a:t>
            </a:r>
            <a:r>
              <a:rPr lang="en-US" altLang="zh-CN" sz="2000" dirty="0" smtClean="0">
                <a:latin typeface="Helvetica" charset="0"/>
                <a:ea typeface="Helvetica" charset="0"/>
                <a:cs typeface="Helvetica" charset="0"/>
              </a:rPr>
              <a:t>Peking</a:t>
            </a:r>
            <a:r>
              <a:rPr lang="zh-CN" altLang="en-US" sz="2000" dirty="0" smtClean="0">
                <a:latin typeface="Helvetica" charset="0"/>
                <a:ea typeface="Helvetica" charset="0"/>
                <a:cs typeface="Helvetica" charset="0"/>
              </a:rPr>
              <a:t> </a:t>
            </a:r>
            <a:r>
              <a:rPr lang="en-US" altLang="zh-CN" sz="2000" dirty="0" smtClean="0">
                <a:latin typeface="Helvetica" charset="0"/>
                <a:ea typeface="Helvetica" charset="0"/>
                <a:cs typeface="Helvetica" charset="0"/>
              </a:rPr>
              <a:t>University</a:t>
            </a:r>
            <a:endParaRPr lang="en-US" sz="2000" dirty="0" smtClean="0">
              <a:latin typeface="Helvetica" charset="0"/>
              <a:ea typeface="Helvetica" charset="0"/>
              <a:cs typeface="Helvetica" charset="0"/>
            </a:endParaRPr>
          </a:p>
          <a:p>
            <a:pPr algn="l"/>
            <a:endParaRPr lang="en-US" dirty="0">
              <a:latin typeface="Helvetica" charset="0"/>
              <a:ea typeface="Helvetica" charset="0"/>
              <a:cs typeface="Helvetica" charset="0"/>
            </a:endParaRPr>
          </a:p>
        </p:txBody>
      </p:sp>
    </p:spTree>
    <p:extLst>
      <p:ext uri="{BB962C8B-B14F-4D97-AF65-F5344CB8AC3E}">
        <p14:creationId xmlns:p14="http://schemas.microsoft.com/office/powerpoint/2010/main" val="727548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1999" cy="1325563"/>
          </a:xfrm>
        </p:spPr>
        <p:txBody>
          <a:bodyPr/>
          <a:lstStyle/>
          <a:p>
            <a:pPr algn="ctr"/>
            <a:r>
              <a:rPr lang="en-US" dirty="0" smtClean="0">
                <a:latin typeface="Helvetica Neue" charset="0"/>
                <a:ea typeface="Helvetica Neue" charset="0"/>
                <a:cs typeface="Helvetica Neue" charset="0"/>
              </a:rPr>
              <a:t>Cellular </a:t>
            </a:r>
            <a:r>
              <a:rPr lang="en-US" altLang="zh-CN" dirty="0" smtClean="0">
                <a:latin typeface="Helvetica Neue" charset="0"/>
                <a:ea typeface="Helvetica Neue" charset="0"/>
                <a:cs typeface="Helvetica Neue" charset="0"/>
              </a:rPr>
              <a:t>Operations</a:t>
            </a:r>
            <a:r>
              <a:rPr lang="zh-CN" altLang="en-US" dirty="0" smtClean="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Remain</a:t>
            </a:r>
            <a:r>
              <a:rPr lang="en-US" dirty="0" smtClean="0">
                <a:latin typeface="Helvetica Neue" charset="0"/>
                <a:ea typeface="Helvetica Neue" charset="0"/>
                <a:cs typeface="Helvetica Neue" charset="0"/>
              </a:rPr>
              <a:t> </a:t>
            </a:r>
            <a:r>
              <a:rPr lang="en-US" dirty="0">
                <a:solidFill>
                  <a:srgbClr val="FF0000"/>
                </a:solidFill>
                <a:latin typeface="Helvetica Neue" charset="0"/>
                <a:ea typeface="Helvetica Neue" charset="0"/>
                <a:cs typeface="Helvetica Neue" charset="0"/>
              </a:rPr>
              <a:t>“</a:t>
            </a:r>
            <a:r>
              <a:rPr lang="en-US" b="1" dirty="0">
                <a:solidFill>
                  <a:srgbClr val="FF0000"/>
                </a:solidFill>
                <a:latin typeface="Helvetica Neue" charset="0"/>
                <a:ea typeface="Helvetica Neue" charset="0"/>
                <a:cs typeface="Helvetica Neue" charset="0"/>
              </a:rPr>
              <a:t>Closed</a:t>
            </a:r>
            <a:r>
              <a:rPr lang="en-US" dirty="0" smtClean="0">
                <a:solidFill>
                  <a:srgbClr val="FF0000"/>
                </a:solidFill>
                <a:latin typeface="Helvetica Neue" charset="0"/>
                <a:ea typeface="Helvetica Neue" charset="0"/>
                <a:cs typeface="Helvetica Neue" charset="0"/>
              </a:rPr>
              <a:t>”</a:t>
            </a:r>
            <a:endParaRPr lang="en-US" b="1" dirty="0">
              <a:solidFill>
                <a:srgbClr val="FF0000"/>
              </a:solidFill>
              <a:latin typeface="Helvetica Neue" charset="0"/>
              <a:ea typeface="Helvetica Neue" charset="0"/>
              <a:cs typeface="Helvetica Neue" charset="0"/>
            </a:endParaRPr>
          </a:p>
        </p:txBody>
      </p:sp>
      <p:sp>
        <p:nvSpPr>
          <p:cNvPr id="25" name="TextBox 24"/>
          <p:cNvSpPr txBox="1"/>
          <p:nvPr/>
        </p:nvSpPr>
        <p:spPr>
          <a:xfrm>
            <a:off x="2575775" y="437891"/>
            <a:ext cx="184731" cy="369332"/>
          </a:xfrm>
          <a:prstGeom prst="rect">
            <a:avLst/>
          </a:prstGeom>
          <a:noFill/>
        </p:spPr>
        <p:txBody>
          <a:bodyPr wrap="none" rtlCol="0">
            <a:spAutoFit/>
          </a:bodyPr>
          <a:lstStyle/>
          <a:p>
            <a:endParaRPr lang="en-US" dirty="0"/>
          </a:p>
        </p:txBody>
      </p:sp>
      <p:sp>
        <p:nvSpPr>
          <p:cNvPr id="13" name="Slide Number Placeholder 12"/>
          <p:cNvSpPr>
            <a:spLocks noGrp="1"/>
          </p:cNvSpPr>
          <p:nvPr>
            <p:ph type="sldNum" sz="quarter" idx="12"/>
          </p:nvPr>
        </p:nvSpPr>
        <p:spPr/>
        <p:txBody>
          <a:bodyPr/>
          <a:lstStyle/>
          <a:p>
            <a:fld id="{BF49A075-DFF4-2045-8324-40BF310EB4D7}" type="slidenum">
              <a:rPr lang="en-US" smtClean="0"/>
              <a:t>4</a:t>
            </a:fld>
            <a:endParaRPr lang="en-US"/>
          </a:p>
        </p:txBody>
      </p:sp>
      <p:grpSp>
        <p:nvGrpSpPr>
          <p:cNvPr id="6" name="Group 5"/>
          <p:cNvGrpSpPr/>
          <p:nvPr/>
        </p:nvGrpSpPr>
        <p:grpSpPr>
          <a:xfrm>
            <a:off x="8406872" y="3612407"/>
            <a:ext cx="1620981" cy="2514599"/>
            <a:chOff x="3603277" y="2119745"/>
            <a:chExt cx="1620981" cy="2514599"/>
          </a:xfrm>
        </p:grpSpPr>
        <p:grpSp>
          <p:nvGrpSpPr>
            <p:cNvPr id="7" name="Group 6"/>
            <p:cNvGrpSpPr/>
            <p:nvPr/>
          </p:nvGrpSpPr>
          <p:grpSpPr>
            <a:xfrm>
              <a:off x="3603277" y="2119745"/>
              <a:ext cx="1620981" cy="2514599"/>
              <a:chOff x="3603277" y="2119745"/>
              <a:chExt cx="1620981" cy="2514599"/>
            </a:xfrm>
          </p:grpSpPr>
          <p:sp>
            <p:nvSpPr>
              <p:cNvPr id="23" name="Rectangle 22"/>
              <p:cNvSpPr/>
              <p:nvPr/>
            </p:nvSpPr>
            <p:spPr>
              <a:xfrm>
                <a:off x="3603277" y="3090845"/>
                <a:ext cx="1620981" cy="1543499"/>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154571" y="2119745"/>
                <a:ext cx="1069687" cy="971100"/>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4272725" y="2361437"/>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793970" y="2361437"/>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272725" y="2772355"/>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793970" y="2772355"/>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272725" y="3201531"/>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793970" y="3201531"/>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733293" y="3201531"/>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272725" y="3646914"/>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793970" y="3646914"/>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733293" y="3646914"/>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272725" y="4109480"/>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793970" y="4109480"/>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733293" y="4109480"/>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Slide Number Placeholder 1"/>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49A075-DFF4-2045-8324-40BF310EB4D7}" type="slidenum">
              <a:rPr lang="en-US" smtClean="0"/>
              <a:pPr/>
              <a:t>4</a:t>
            </a:fld>
            <a:endParaRPr lang="en-US"/>
          </a:p>
        </p:txBody>
      </p:sp>
      <p:grpSp>
        <p:nvGrpSpPr>
          <p:cNvPr id="27" name="Group 26"/>
          <p:cNvGrpSpPr/>
          <p:nvPr/>
        </p:nvGrpSpPr>
        <p:grpSpPr>
          <a:xfrm>
            <a:off x="1077850" y="4175858"/>
            <a:ext cx="1620981" cy="2514599"/>
            <a:chOff x="3603277" y="2119745"/>
            <a:chExt cx="1620981" cy="2514599"/>
          </a:xfrm>
        </p:grpSpPr>
        <p:grpSp>
          <p:nvGrpSpPr>
            <p:cNvPr id="28" name="Group 27"/>
            <p:cNvGrpSpPr/>
            <p:nvPr/>
          </p:nvGrpSpPr>
          <p:grpSpPr>
            <a:xfrm>
              <a:off x="3603277" y="2119745"/>
              <a:ext cx="1620981" cy="2514599"/>
              <a:chOff x="3603277" y="2119745"/>
              <a:chExt cx="1620981" cy="2514599"/>
            </a:xfrm>
          </p:grpSpPr>
          <p:sp>
            <p:nvSpPr>
              <p:cNvPr id="42" name="Rectangle 41"/>
              <p:cNvSpPr/>
              <p:nvPr/>
            </p:nvSpPr>
            <p:spPr>
              <a:xfrm>
                <a:off x="3603277" y="3090845"/>
                <a:ext cx="1620981" cy="1543499"/>
              </a:xfrm>
              <a:prstGeom prst="rect">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4154571" y="2119745"/>
                <a:ext cx="1069687" cy="971100"/>
              </a:xfrm>
              <a:prstGeom prst="rect">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p:cNvSpPr/>
            <p:nvPr/>
          </p:nvSpPr>
          <p:spPr>
            <a:xfrm>
              <a:off x="4272725" y="2361437"/>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4793970" y="2361437"/>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4272725" y="2772355"/>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4793970" y="2772355"/>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272725" y="3201531"/>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793970" y="3201531"/>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733293" y="3201531"/>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4272725" y="3646914"/>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4793970" y="3646914"/>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733293" y="3646914"/>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272725" y="4109480"/>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4793970" y="4109480"/>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3733293" y="4109480"/>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2789788" y="4175858"/>
            <a:ext cx="1620981" cy="2514599"/>
            <a:chOff x="3603277" y="2119745"/>
            <a:chExt cx="1620981" cy="2514599"/>
          </a:xfrm>
        </p:grpSpPr>
        <p:grpSp>
          <p:nvGrpSpPr>
            <p:cNvPr id="45" name="Group 44"/>
            <p:cNvGrpSpPr/>
            <p:nvPr/>
          </p:nvGrpSpPr>
          <p:grpSpPr>
            <a:xfrm>
              <a:off x="3603277" y="2119745"/>
              <a:ext cx="1620981" cy="2514599"/>
              <a:chOff x="3603277" y="2119745"/>
              <a:chExt cx="1620981" cy="2514599"/>
            </a:xfrm>
          </p:grpSpPr>
          <p:sp>
            <p:nvSpPr>
              <p:cNvPr id="59" name="Rectangle 58"/>
              <p:cNvSpPr/>
              <p:nvPr/>
            </p:nvSpPr>
            <p:spPr>
              <a:xfrm>
                <a:off x="3603277" y="3090845"/>
                <a:ext cx="1620981" cy="1543499"/>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4154571" y="2119745"/>
                <a:ext cx="1069687" cy="971100"/>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272725" y="2361437"/>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793970" y="2361437"/>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4272725" y="2772355"/>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4793970" y="2772355"/>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4272725" y="3201531"/>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4793970" y="3201531"/>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3733293" y="3201531"/>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4272725" y="3646914"/>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4793970" y="3646914"/>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3733293" y="3646914"/>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4272725" y="4109480"/>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793970" y="4109480"/>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3733293" y="4109480"/>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5510691" y="4397764"/>
            <a:ext cx="1173683" cy="709814"/>
            <a:chOff x="7895364" y="3897206"/>
            <a:chExt cx="1173683" cy="709814"/>
          </a:xfrm>
        </p:grpSpPr>
        <p:sp>
          <p:nvSpPr>
            <p:cNvPr id="62" name="Rectangle 61"/>
            <p:cNvSpPr/>
            <p:nvPr/>
          </p:nvSpPr>
          <p:spPr>
            <a:xfrm>
              <a:off x="8023347" y="4226312"/>
              <a:ext cx="917719" cy="380708"/>
            </a:xfrm>
            <a:prstGeom prst="rect">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iangle 62"/>
            <p:cNvSpPr/>
            <p:nvPr/>
          </p:nvSpPr>
          <p:spPr>
            <a:xfrm>
              <a:off x="7895364" y="3897206"/>
              <a:ext cx="1173683" cy="336928"/>
            </a:xfrm>
            <a:prstGeom prst="triangle">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8322176" y="4322525"/>
              <a:ext cx="320057" cy="284495"/>
            </a:xfrm>
            <a:prstGeom prst="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4710732" y="4859348"/>
            <a:ext cx="1173683" cy="709814"/>
            <a:chOff x="7895364" y="3897206"/>
            <a:chExt cx="1173683" cy="709814"/>
          </a:xfrm>
        </p:grpSpPr>
        <p:sp>
          <p:nvSpPr>
            <p:cNvPr id="66" name="Rectangle 65"/>
            <p:cNvSpPr/>
            <p:nvPr/>
          </p:nvSpPr>
          <p:spPr>
            <a:xfrm>
              <a:off x="8023347" y="4226312"/>
              <a:ext cx="917719" cy="380708"/>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iangle 66"/>
            <p:cNvSpPr/>
            <p:nvPr/>
          </p:nvSpPr>
          <p:spPr>
            <a:xfrm>
              <a:off x="7895364" y="3897206"/>
              <a:ext cx="1173683" cy="336928"/>
            </a:xfrm>
            <a:prstGeom prst="triangle">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8322176" y="4322525"/>
              <a:ext cx="320057" cy="284495"/>
            </a:xfrm>
            <a:prstGeom prst="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5268599" y="6083071"/>
            <a:ext cx="1265834" cy="554043"/>
            <a:chOff x="7399794" y="-3593265"/>
            <a:chExt cx="1748118" cy="765134"/>
          </a:xfrm>
        </p:grpSpPr>
        <p:sp>
          <p:nvSpPr>
            <p:cNvPr id="70" name="Rounded Rectangle 69"/>
            <p:cNvSpPr/>
            <p:nvPr/>
          </p:nvSpPr>
          <p:spPr>
            <a:xfrm>
              <a:off x="7399794" y="-3593265"/>
              <a:ext cx="1748118" cy="617813"/>
            </a:xfrm>
            <a:prstGeom prst="roundRect">
              <a:avLst/>
            </a:prstGeom>
            <a:solidFill>
              <a:schemeClr val="bg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7535534" y="-3122771"/>
              <a:ext cx="294640" cy="294640"/>
            </a:xfrm>
            <a:prstGeom prst="ellipse">
              <a:avLst/>
            </a:prstGeom>
            <a:solidFill>
              <a:schemeClr val="bg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8650072" y="-3122771"/>
              <a:ext cx="294640" cy="294640"/>
            </a:xfrm>
            <a:prstGeom prst="ellipse">
              <a:avLst/>
            </a:prstGeom>
            <a:solidFill>
              <a:schemeClr val="bg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72"/>
            <p:cNvSpPr/>
            <p:nvPr/>
          </p:nvSpPr>
          <p:spPr>
            <a:xfrm>
              <a:off x="7600849" y="-3472606"/>
              <a:ext cx="251556" cy="202515"/>
            </a:xfrm>
            <a:prstGeom prst="round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p:cNvSpPr/>
            <p:nvPr/>
          </p:nvSpPr>
          <p:spPr>
            <a:xfrm>
              <a:off x="7955786" y="-3472606"/>
              <a:ext cx="251556" cy="202515"/>
            </a:xfrm>
            <a:prstGeom prst="round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p:cNvSpPr/>
            <p:nvPr/>
          </p:nvSpPr>
          <p:spPr>
            <a:xfrm>
              <a:off x="8310723" y="-3472606"/>
              <a:ext cx="251556" cy="202515"/>
            </a:xfrm>
            <a:prstGeom prst="round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p:cNvSpPr/>
            <p:nvPr/>
          </p:nvSpPr>
          <p:spPr>
            <a:xfrm>
              <a:off x="8665659" y="-3472606"/>
              <a:ext cx="251556" cy="202515"/>
            </a:xfrm>
            <a:prstGeom prst="round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7" name="Picture 76"/>
          <p:cNvPicPr>
            <a:picLocks noChangeAspect="1"/>
          </p:cNvPicPr>
          <p:nvPr/>
        </p:nvPicPr>
        <p:blipFill rotWithShape="1">
          <a:blip r:embed="rId3"/>
          <a:srcRect b="49065"/>
          <a:stretch/>
        </p:blipFill>
        <p:spPr>
          <a:xfrm>
            <a:off x="253877" y="4301569"/>
            <a:ext cx="4669445" cy="2386975"/>
          </a:xfrm>
          <a:prstGeom prst="rect">
            <a:avLst/>
          </a:prstGeom>
        </p:spPr>
      </p:pic>
      <p:grpSp>
        <p:nvGrpSpPr>
          <p:cNvPr id="79" name="Group 78"/>
          <p:cNvGrpSpPr/>
          <p:nvPr/>
        </p:nvGrpSpPr>
        <p:grpSpPr>
          <a:xfrm>
            <a:off x="6245107" y="5001845"/>
            <a:ext cx="1173683" cy="709814"/>
            <a:chOff x="7895364" y="3897206"/>
            <a:chExt cx="1173683" cy="709814"/>
          </a:xfrm>
        </p:grpSpPr>
        <p:sp>
          <p:nvSpPr>
            <p:cNvPr id="80" name="Rectangle 79"/>
            <p:cNvSpPr/>
            <p:nvPr/>
          </p:nvSpPr>
          <p:spPr>
            <a:xfrm>
              <a:off x="8023347" y="4226312"/>
              <a:ext cx="917719" cy="380708"/>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riangle 80"/>
            <p:cNvSpPr/>
            <p:nvPr/>
          </p:nvSpPr>
          <p:spPr>
            <a:xfrm>
              <a:off x="7895364" y="3897206"/>
              <a:ext cx="1173683" cy="336928"/>
            </a:xfrm>
            <a:prstGeom prst="triangle">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8322176" y="4322525"/>
              <a:ext cx="320057" cy="284495"/>
            </a:xfrm>
            <a:prstGeom prst="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3" name="Picture 82"/>
          <p:cNvPicPr>
            <a:picLocks noChangeAspect="1"/>
          </p:cNvPicPr>
          <p:nvPr/>
        </p:nvPicPr>
        <p:blipFill rotWithShape="1">
          <a:blip r:embed="rId4"/>
          <a:srcRect b="48693"/>
          <a:stretch/>
        </p:blipFill>
        <p:spPr>
          <a:xfrm>
            <a:off x="7001432" y="4290634"/>
            <a:ext cx="4730841" cy="2397910"/>
          </a:xfrm>
          <a:prstGeom prst="rect">
            <a:avLst/>
          </a:prstGeom>
        </p:spPr>
      </p:pic>
      <p:grpSp>
        <p:nvGrpSpPr>
          <p:cNvPr id="85" name="Group 84"/>
          <p:cNvGrpSpPr/>
          <p:nvPr/>
        </p:nvGrpSpPr>
        <p:grpSpPr>
          <a:xfrm>
            <a:off x="1468223" y="6165593"/>
            <a:ext cx="220515" cy="513929"/>
            <a:chOff x="7298031" y="544985"/>
            <a:chExt cx="563685" cy="1313714"/>
          </a:xfrm>
          <a:solidFill>
            <a:schemeClr val="bg1">
              <a:lumMod val="50000"/>
            </a:schemeClr>
          </a:solidFill>
        </p:grpSpPr>
        <p:sp>
          <p:nvSpPr>
            <p:cNvPr id="86" name="Oval 85"/>
            <p:cNvSpPr/>
            <p:nvPr/>
          </p:nvSpPr>
          <p:spPr>
            <a:xfrm>
              <a:off x="7418790" y="544985"/>
              <a:ext cx="325413" cy="3254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ed Rectangle 86"/>
            <p:cNvSpPr/>
            <p:nvPr/>
          </p:nvSpPr>
          <p:spPr>
            <a:xfrm>
              <a:off x="7418790" y="875871"/>
              <a:ext cx="325413" cy="640262"/>
            </a:xfrm>
            <a:prstGeom prst="roundRect">
              <a:avLst>
                <a:gd name="adj" fmla="val 255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87"/>
            <p:cNvSpPr/>
            <p:nvPr/>
          </p:nvSpPr>
          <p:spPr>
            <a:xfrm rot="2422063">
              <a:off x="7298031" y="848724"/>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88"/>
            <p:cNvSpPr/>
            <p:nvPr/>
          </p:nvSpPr>
          <p:spPr>
            <a:xfrm rot="8438639">
              <a:off x="7673767" y="847283"/>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89"/>
            <p:cNvSpPr/>
            <p:nvPr/>
          </p:nvSpPr>
          <p:spPr>
            <a:xfrm rot="740291">
              <a:off x="7376803" y="1378929"/>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90"/>
            <p:cNvSpPr/>
            <p:nvPr/>
          </p:nvSpPr>
          <p:spPr>
            <a:xfrm rot="20736593">
              <a:off x="7610942" y="1377641"/>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p:cNvGrpSpPr/>
          <p:nvPr/>
        </p:nvGrpSpPr>
        <p:grpSpPr>
          <a:xfrm>
            <a:off x="10108099" y="5157079"/>
            <a:ext cx="650545" cy="790911"/>
            <a:chOff x="6197689" y="1120974"/>
            <a:chExt cx="650545" cy="790911"/>
          </a:xfrm>
          <a:solidFill>
            <a:schemeClr val="bg1">
              <a:lumMod val="50000"/>
            </a:schemeClr>
          </a:solidFill>
        </p:grpSpPr>
        <p:grpSp>
          <p:nvGrpSpPr>
            <p:cNvPr id="93" name="Group 92"/>
            <p:cNvGrpSpPr/>
            <p:nvPr/>
          </p:nvGrpSpPr>
          <p:grpSpPr>
            <a:xfrm>
              <a:off x="6197689" y="1120974"/>
              <a:ext cx="335647" cy="782253"/>
              <a:chOff x="7298031" y="544985"/>
              <a:chExt cx="563685" cy="1313714"/>
            </a:xfrm>
            <a:grpFill/>
          </p:grpSpPr>
          <p:sp>
            <p:nvSpPr>
              <p:cNvPr id="101" name="Oval 100"/>
              <p:cNvSpPr/>
              <p:nvPr/>
            </p:nvSpPr>
            <p:spPr>
              <a:xfrm>
                <a:off x="7418790" y="544985"/>
                <a:ext cx="325413" cy="3254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101"/>
              <p:cNvSpPr/>
              <p:nvPr/>
            </p:nvSpPr>
            <p:spPr>
              <a:xfrm>
                <a:off x="7418790" y="875871"/>
                <a:ext cx="325413" cy="640262"/>
              </a:xfrm>
              <a:prstGeom prst="roundRect">
                <a:avLst>
                  <a:gd name="adj" fmla="val 255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102"/>
              <p:cNvSpPr/>
              <p:nvPr/>
            </p:nvSpPr>
            <p:spPr>
              <a:xfrm rot="2422063">
                <a:off x="7298031" y="848724"/>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103"/>
              <p:cNvSpPr/>
              <p:nvPr/>
            </p:nvSpPr>
            <p:spPr>
              <a:xfrm rot="8438639">
                <a:off x="7673767" y="847283"/>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104"/>
              <p:cNvSpPr/>
              <p:nvPr/>
            </p:nvSpPr>
            <p:spPr>
              <a:xfrm rot="740291">
                <a:off x="7376803" y="1378929"/>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ounded Rectangle 105"/>
              <p:cNvSpPr/>
              <p:nvPr/>
            </p:nvSpPr>
            <p:spPr>
              <a:xfrm rot="20736593">
                <a:off x="7610942" y="1377641"/>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p:cNvGrpSpPr/>
            <p:nvPr/>
          </p:nvGrpSpPr>
          <p:grpSpPr>
            <a:xfrm>
              <a:off x="6516143" y="1376088"/>
              <a:ext cx="332091" cy="535797"/>
              <a:chOff x="7047463" y="544985"/>
              <a:chExt cx="814253" cy="1313714"/>
            </a:xfrm>
            <a:grpFill/>
          </p:grpSpPr>
          <p:sp>
            <p:nvSpPr>
              <p:cNvPr id="95" name="Oval 94"/>
              <p:cNvSpPr/>
              <p:nvPr/>
            </p:nvSpPr>
            <p:spPr>
              <a:xfrm>
                <a:off x="7418790" y="544985"/>
                <a:ext cx="325413" cy="3254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95"/>
              <p:cNvSpPr/>
              <p:nvPr/>
            </p:nvSpPr>
            <p:spPr>
              <a:xfrm>
                <a:off x="7418790" y="875871"/>
                <a:ext cx="325413" cy="640262"/>
              </a:xfrm>
              <a:prstGeom prst="roundRect">
                <a:avLst>
                  <a:gd name="adj" fmla="val 255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96"/>
              <p:cNvSpPr/>
              <p:nvPr/>
            </p:nvSpPr>
            <p:spPr>
              <a:xfrm rot="6239655">
                <a:off x="7193375" y="698040"/>
                <a:ext cx="187949" cy="479773"/>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ed Rectangle 97"/>
              <p:cNvSpPr/>
              <p:nvPr/>
            </p:nvSpPr>
            <p:spPr>
              <a:xfrm rot="8438639">
                <a:off x="7673767" y="847283"/>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98"/>
              <p:cNvSpPr/>
              <p:nvPr/>
            </p:nvSpPr>
            <p:spPr>
              <a:xfrm rot="740291">
                <a:off x="7376803" y="1378929"/>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99"/>
              <p:cNvSpPr/>
              <p:nvPr/>
            </p:nvSpPr>
            <p:spPr>
              <a:xfrm rot="20736593">
                <a:off x="7610942" y="1377641"/>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8" name="Group 107"/>
          <p:cNvGrpSpPr/>
          <p:nvPr/>
        </p:nvGrpSpPr>
        <p:grpSpPr>
          <a:xfrm>
            <a:off x="10125213" y="6056500"/>
            <a:ext cx="1265834" cy="554043"/>
            <a:chOff x="7399794" y="-3593265"/>
            <a:chExt cx="1748118" cy="765134"/>
          </a:xfrm>
        </p:grpSpPr>
        <p:sp>
          <p:nvSpPr>
            <p:cNvPr id="109" name="Rounded Rectangle 108"/>
            <p:cNvSpPr/>
            <p:nvPr/>
          </p:nvSpPr>
          <p:spPr>
            <a:xfrm>
              <a:off x="7399794" y="-3593265"/>
              <a:ext cx="1748118" cy="617813"/>
            </a:xfrm>
            <a:prstGeom prst="round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7535534" y="-3122771"/>
              <a:ext cx="294640" cy="294640"/>
            </a:xfrm>
            <a:prstGeom prst="ellipse">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8650072" y="-3122771"/>
              <a:ext cx="294640" cy="294640"/>
            </a:xfrm>
            <a:prstGeom prst="ellipse">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ounded Rectangle 111"/>
            <p:cNvSpPr/>
            <p:nvPr/>
          </p:nvSpPr>
          <p:spPr>
            <a:xfrm>
              <a:off x="7600849" y="-3472606"/>
              <a:ext cx="251556" cy="202515"/>
            </a:xfrm>
            <a:prstGeom prst="round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ed Rectangle 112"/>
            <p:cNvSpPr/>
            <p:nvPr/>
          </p:nvSpPr>
          <p:spPr>
            <a:xfrm>
              <a:off x="7955786" y="-3472606"/>
              <a:ext cx="251556" cy="202515"/>
            </a:xfrm>
            <a:prstGeom prst="round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ounded Rectangle 113"/>
            <p:cNvSpPr/>
            <p:nvPr/>
          </p:nvSpPr>
          <p:spPr>
            <a:xfrm>
              <a:off x="8310723" y="-3472606"/>
              <a:ext cx="251556" cy="202515"/>
            </a:xfrm>
            <a:prstGeom prst="round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ounded Rectangle 114"/>
            <p:cNvSpPr/>
            <p:nvPr/>
          </p:nvSpPr>
          <p:spPr>
            <a:xfrm>
              <a:off x="8665659" y="-3472606"/>
              <a:ext cx="251556" cy="202515"/>
            </a:xfrm>
            <a:prstGeom prst="round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p:cNvGrpSpPr/>
          <p:nvPr/>
        </p:nvGrpSpPr>
        <p:grpSpPr>
          <a:xfrm>
            <a:off x="10642485" y="4952988"/>
            <a:ext cx="166456" cy="387939"/>
            <a:chOff x="7298031" y="544985"/>
            <a:chExt cx="563685" cy="1313714"/>
          </a:xfrm>
          <a:solidFill>
            <a:schemeClr val="bg1">
              <a:lumMod val="75000"/>
            </a:schemeClr>
          </a:solidFill>
        </p:grpSpPr>
        <p:sp>
          <p:nvSpPr>
            <p:cNvPr id="118" name="Oval 117"/>
            <p:cNvSpPr/>
            <p:nvPr/>
          </p:nvSpPr>
          <p:spPr>
            <a:xfrm>
              <a:off x="7418790" y="544985"/>
              <a:ext cx="325413" cy="3254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ounded Rectangle 118"/>
            <p:cNvSpPr/>
            <p:nvPr/>
          </p:nvSpPr>
          <p:spPr>
            <a:xfrm>
              <a:off x="7418790" y="875871"/>
              <a:ext cx="325413" cy="640262"/>
            </a:xfrm>
            <a:prstGeom prst="roundRect">
              <a:avLst>
                <a:gd name="adj" fmla="val 255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119"/>
            <p:cNvSpPr/>
            <p:nvPr/>
          </p:nvSpPr>
          <p:spPr>
            <a:xfrm rot="2422063">
              <a:off x="7298031" y="848724"/>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120"/>
            <p:cNvSpPr/>
            <p:nvPr/>
          </p:nvSpPr>
          <p:spPr>
            <a:xfrm rot="8438639">
              <a:off x="7673767" y="847283"/>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121"/>
            <p:cNvSpPr/>
            <p:nvPr/>
          </p:nvSpPr>
          <p:spPr>
            <a:xfrm rot="740291">
              <a:off x="7376803" y="1378929"/>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ounded Rectangle 122"/>
            <p:cNvSpPr/>
            <p:nvPr/>
          </p:nvSpPr>
          <p:spPr>
            <a:xfrm rot="20736593">
              <a:off x="7610942" y="1377641"/>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p:cNvGrpSpPr/>
          <p:nvPr/>
        </p:nvGrpSpPr>
        <p:grpSpPr>
          <a:xfrm>
            <a:off x="5911185" y="5150088"/>
            <a:ext cx="166456" cy="387939"/>
            <a:chOff x="7298031" y="544985"/>
            <a:chExt cx="563685" cy="1313714"/>
          </a:xfrm>
          <a:solidFill>
            <a:schemeClr val="bg1">
              <a:lumMod val="75000"/>
            </a:schemeClr>
          </a:solidFill>
        </p:grpSpPr>
        <p:sp>
          <p:nvSpPr>
            <p:cNvPr id="125" name="Oval 124"/>
            <p:cNvSpPr/>
            <p:nvPr/>
          </p:nvSpPr>
          <p:spPr>
            <a:xfrm>
              <a:off x="7418790" y="544985"/>
              <a:ext cx="325413" cy="3254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ounded Rectangle 125"/>
            <p:cNvSpPr/>
            <p:nvPr/>
          </p:nvSpPr>
          <p:spPr>
            <a:xfrm>
              <a:off x="7418790" y="875871"/>
              <a:ext cx="325413" cy="640262"/>
            </a:xfrm>
            <a:prstGeom prst="roundRect">
              <a:avLst>
                <a:gd name="adj" fmla="val 255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ounded Rectangle 126"/>
            <p:cNvSpPr/>
            <p:nvPr/>
          </p:nvSpPr>
          <p:spPr>
            <a:xfrm rot="2422063">
              <a:off x="7298031" y="848724"/>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ounded Rectangle 127"/>
            <p:cNvSpPr/>
            <p:nvPr/>
          </p:nvSpPr>
          <p:spPr>
            <a:xfrm rot="8438639">
              <a:off x="7673767" y="847283"/>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ounded Rectangle 128"/>
            <p:cNvSpPr/>
            <p:nvPr/>
          </p:nvSpPr>
          <p:spPr>
            <a:xfrm rot="740291">
              <a:off x="7376803" y="1378929"/>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ounded Rectangle 129"/>
            <p:cNvSpPr/>
            <p:nvPr/>
          </p:nvSpPr>
          <p:spPr>
            <a:xfrm rot="20736593">
              <a:off x="7610942" y="1377641"/>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 name="Group 130"/>
          <p:cNvGrpSpPr/>
          <p:nvPr/>
        </p:nvGrpSpPr>
        <p:grpSpPr>
          <a:xfrm>
            <a:off x="11020882" y="5119956"/>
            <a:ext cx="166456" cy="387939"/>
            <a:chOff x="7298031" y="544985"/>
            <a:chExt cx="563685" cy="1313714"/>
          </a:xfrm>
          <a:solidFill>
            <a:schemeClr val="bg1">
              <a:lumMod val="75000"/>
            </a:schemeClr>
          </a:solidFill>
        </p:grpSpPr>
        <p:sp>
          <p:nvSpPr>
            <p:cNvPr id="132" name="Oval 131"/>
            <p:cNvSpPr/>
            <p:nvPr/>
          </p:nvSpPr>
          <p:spPr>
            <a:xfrm>
              <a:off x="7418790" y="544985"/>
              <a:ext cx="325413" cy="3254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ounded Rectangle 132"/>
            <p:cNvSpPr/>
            <p:nvPr/>
          </p:nvSpPr>
          <p:spPr>
            <a:xfrm>
              <a:off x="7418790" y="875871"/>
              <a:ext cx="325413" cy="640262"/>
            </a:xfrm>
            <a:prstGeom prst="roundRect">
              <a:avLst>
                <a:gd name="adj" fmla="val 255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ounded Rectangle 133"/>
            <p:cNvSpPr/>
            <p:nvPr/>
          </p:nvSpPr>
          <p:spPr>
            <a:xfrm rot="2422063">
              <a:off x="7298031" y="848724"/>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ounded Rectangle 134"/>
            <p:cNvSpPr/>
            <p:nvPr/>
          </p:nvSpPr>
          <p:spPr>
            <a:xfrm rot="8438639">
              <a:off x="7673767" y="847283"/>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ounded Rectangle 135"/>
            <p:cNvSpPr/>
            <p:nvPr/>
          </p:nvSpPr>
          <p:spPr>
            <a:xfrm rot="740291">
              <a:off x="7376803" y="1378929"/>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ed Rectangle 136"/>
            <p:cNvSpPr/>
            <p:nvPr/>
          </p:nvSpPr>
          <p:spPr>
            <a:xfrm rot="20736593">
              <a:off x="7610942" y="1377641"/>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9" name="Picture 138"/>
          <p:cNvPicPr>
            <a:picLocks noChangeAspect="1"/>
          </p:cNvPicPr>
          <p:nvPr/>
        </p:nvPicPr>
        <p:blipFill rotWithShape="1">
          <a:blip r:embed="rId5"/>
          <a:srcRect b="44712"/>
          <a:stretch/>
        </p:blipFill>
        <p:spPr>
          <a:xfrm>
            <a:off x="4097614" y="4286830"/>
            <a:ext cx="4698872" cy="2401714"/>
          </a:xfrm>
          <a:prstGeom prst="rect">
            <a:avLst/>
          </a:prstGeom>
        </p:spPr>
      </p:pic>
      <p:grpSp>
        <p:nvGrpSpPr>
          <p:cNvPr id="140" name="Group 139"/>
          <p:cNvGrpSpPr/>
          <p:nvPr/>
        </p:nvGrpSpPr>
        <p:grpSpPr>
          <a:xfrm>
            <a:off x="7368760" y="4502414"/>
            <a:ext cx="335647" cy="782253"/>
            <a:chOff x="7298031" y="544985"/>
            <a:chExt cx="563685" cy="1313714"/>
          </a:xfrm>
          <a:solidFill>
            <a:schemeClr val="bg1">
              <a:lumMod val="50000"/>
            </a:schemeClr>
          </a:solidFill>
        </p:grpSpPr>
        <p:sp>
          <p:nvSpPr>
            <p:cNvPr id="141" name="Oval 140"/>
            <p:cNvSpPr/>
            <p:nvPr/>
          </p:nvSpPr>
          <p:spPr>
            <a:xfrm>
              <a:off x="7418790" y="544985"/>
              <a:ext cx="325413" cy="3254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ounded Rectangle 141"/>
            <p:cNvSpPr/>
            <p:nvPr/>
          </p:nvSpPr>
          <p:spPr>
            <a:xfrm>
              <a:off x="7418790" y="875871"/>
              <a:ext cx="325413" cy="640262"/>
            </a:xfrm>
            <a:prstGeom prst="roundRect">
              <a:avLst>
                <a:gd name="adj" fmla="val 255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ounded Rectangle 142"/>
            <p:cNvSpPr/>
            <p:nvPr/>
          </p:nvSpPr>
          <p:spPr>
            <a:xfrm rot="2422063">
              <a:off x="7298031" y="848724"/>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ounded Rectangle 143"/>
            <p:cNvSpPr/>
            <p:nvPr/>
          </p:nvSpPr>
          <p:spPr>
            <a:xfrm rot="8438639">
              <a:off x="7673767" y="847283"/>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ounded Rectangle 144"/>
            <p:cNvSpPr/>
            <p:nvPr/>
          </p:nvSpPr>
          <p:spPr>
            <a:xfrm rot="740291">
              <a:off x="7376803" y="1378929"/>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ounded Rectangle 145"/>
            <p:cNvSpPr/>
            <p:nvPr/>
          </p:nvSpPr>
          <p:spPr>
            <a:xfrm rot="20736593">
              <a:off x="7610942" y="1377641"/>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8" name="Picture 6"/>
          <p:cNvPicPr>
            <a:picLocks noChangeAspect="1"/>
          </p:cNvPicPr>
          <p:nvPr/>
        </p:nvPicPr>
        <p:blipFill>
          <a:blip r:embed="rId6"/>
          <a:stretch>
            <a:fillRect/>
          </a:stretch>
        </p:blipFill>
        <p:spPr>
          <a:xfrm flipH="1">
            <a:off x="417776" y="5996544"/>
            <a:ext cx="692000" cy="692000"/>
          </a:xfrm>
          <a:prstGeom prst="rect">
            <a:avLst/>
          </a:prstGeom>
        </p:spPr>
      </p:pic>
      <p:pic>
        <p:nvPicPr>
          <p:cNvPr id="84" name="Picture 6"/>
          <p:cNvPicPr>
            <a:picLocks noChangeAspect="1"/>
          </p:cNvPicPr>
          <p:nvPr/>
        </p:nvPicPr>
        <p:blipFill>
          <a:blip r:embed="rId6"/>
          <a:stretch>
            <a:fillRect/>
          </a:stretch>
        </p:blipFill>
        <p:spPr>
          <a:xfrm flipH="1">
            <a:off x="7310865" y="5996544"/>
            <a:ext cx="692000" cy="692000"/>
          </a:xfrm>
          <a:prstGeom prst="rect">
            <a:avLst/>
          </a:prstGeom>
        </p:spPr>
      </p:pic>
      <p:pic>
        <p:nvPicPr>
          <p:cNvPr id="138" name="Picture 6"/>
          <p:cNvPicPr>
            <a:picLocks noChangeAspect="1"/>
          </p:cNvPicPr>
          <p:nvPr/>
        </p:nvPicPr>
        <p:blipFill>
          <a:blip r:embed="rId6"/>
          <a:stretch>
            <a:fillRect/>
          </a:stretch>
        </p:blipFill>
        <p:spPr>
          <a:xfrm flipH="1">
            <a:off x="4456499" y="5996544"/>
            <a:ext cx="692000" cy="692000"/>
          </a:xfrm>
          <a:prstGeom prst="rect">
            <a:avLst/>
          </a:prstGeom>
        </p:spPr>
      </p:pic>
      <p:sp>
        <p:nvSpPr>
          <p:cNvPr id="147" name="圆角矩形 64"/>
          <p:cNvSpPr/>
          <p:nvPr/>
        </p:nvSpPr>
        <p:spPr>
          <a:xfrm>
            <a:off x="1230814" y="1568774"/>
            <a:ext cx="4882830" cy="2557237"/>
          </a:xfrm>
          <a:prstGeom prst="roundRect">
            <a:avLst>
              <a:gd name="adj" fmla="val 0"/>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b="1" dirty="0">
              <a:solidFill>
                <a:schemeClr val="tx1"/>
              </a:solidFill>
              <a:latin typeface="Helvetica Neue" charset="0"/>
              <a:ea typeface="Helvetica Neue" charset="0"/>
              <a:cs typeface="Helvetica Neue" charset="0"/>
            </a:endParaRPr>
          </a:p>
        </p:txBody>
      </p:sp>
      <p:sp>
        <p:nvSpPr>
          <p:cNvPr id="148" name="Rounded Rectangle 147"/>
          <p:cNvSpPr/>
          <p:nvPr/>
        </p:nvSpPr>
        <p:spPr>
          <a:xfrm>
            <a:off x="1421719" y="3565480"/>
            <a:ext cx="4572001" cy="463296"/>
          </a:xfrm>
          <a:prstGeom prst="round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400" b="1" dirty="0">
                <a:solidFill>
                  <a:schemeClr val="bg1"/>
                </a:solidFill>
                <a:latin typeface="Helvetica Neue" charset="0"/>
                <a:ea typeface="Helvetica Neue" charset="0"/>
                <a:cs typeface="Helvetica Neue" charset="0"/>
              </a:rPr>
              <a:t>Physical Layer (PHY)</a:t>
            </a:r>
            <a:endParaRPr lang="en-US" sz="2400" b="1" dirty="0">
              <a:solidFill>
                <a:schemeClr val="bg1"/>
              </a:solidFill>
              <a:latin typeface="Helvetica Neue" charset="0"/>
              <a:ea typeface="Helvetica Neue" charset="0"/>
              <a:cs typeface="Helvetica Neue" charset="0"/>
            </a:endParaRPr>
          </a:p>
        </p:txBody>
      </p:sp>
      <p:sp>
        <p:nvSpPr>
          <p:cNvPr id="149" name="Rounded Rectangle 148"/>
          <p:cNvSpPr/>
          <p:nvPr/>
        </p:nvSpPr>
        <p:spPr>
          <a:xfrm>
            <a:off x="1421720" y="3093748"/>
            <a:ext cx="4572000" cy="441451"/>
          </a:xfrm>
          <a:prstGeom prst="round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400" b="1" dirty="0">
                <a:solidFill>
                  <a:schemeClr val="bg1"/>
                </a:solidFill>
                <a:latin typeface="Helvetica Neue" charset="0"/>
                <a:ea typeface="Helvetica Neue" charset="0"/>
                <a:cs typeface="Helvetica Neue" charset="0"/>
              </a:rPr>
              <a:t>Link Layer (MAC/RLC/PDCP)</a:t>
            </a:r>
            <a:endParaRPr lang="en-US" sz="2400" b="1" dirty="0">
              <a:solidFill>
                <a:schemeClr val="bg1"/>
              </a:solidFill>
              <a:latin typeface="Helvetica Neue" charset="0"/>
              <a:ea typeface="Helvetica Neue" charset="0"/>
              <a:cs typeface="Helvetica Neue" charset="0"/>
            </a:endParaRPr>
          </a:p>
        </p:txBody>
      </p:sp>
      <p:sp>
        <p:nvSpPr>
          <p:cNvPr id="150" name="Rounded Rectangle 149"/>
          <p:cNvSpPr/>
          <p:nvPr/>
        </p:nvSpPr>
        <p:spPr>
          <a:xfrm>
            <a:off x="1421720" y="2622016"/>
            <a:ext cx="4572001" cy="441451"/>
          </a:xfrm>
          <a:prstGeom prst="round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400" b="1" dirty="0">
                <a:solidFill>
                  <a:schemeClr val="bg1"/>
                </a:solidFill>
                <a:latin typeface="Helvetica Neue" charset="0"/>
                <a:ea typeface="Helvetica Neue" charset="0"/>
                <a:cs typeface="Helvetica Neue" charset="0"/>
              </a:rPr>
              <a:t>Radio</a:t>
            </a:r>
            <a:r>
              <a:rPr lang="zh-CN" altLang="en-US" sz="2400" b="1" dirty="0">
                <a:solidFill>
                  <a:schemeClr val="bg1"/>
                </a:solidFill>
                <a:latin typeface="Helvetica Neue" charset="0"/>
                <a:ea typeface="Helvetica Neue" charset="0"/>
                <a:cs typeface="Helvetica Neue" charset="0"/>
              </a:rPr>
              <a:t> </a:t>
            </a:r>
            <a:r>
              <a:rPr lang="en-US" altLang="zh-CN" sz="2400" b="1" dirty="0">
                <a:solidFill>
                  <a:schemeClr val="bg1"/>
                </a:solidFill>
                <a:latin typeface="Helvetica Neue" charset="0"/>
                <a:ea typeface="Helvetica Neue" charset="0"/>
                <a:cs typeface="Helvetica Neue" charset="0"/>
              </a:rPr>
              <a:t>Resource</a:t>
            </a:r>
            <a:r>
              <a:rPr lang="zh-CN" altLang="en-US" sz="2400" b="1" dirty="0">
                <a:solidFill>
                  <a:schemeClr val="bg1"/>
                </a:solidFill>
                <a:latin typeface="Helvetica Neue" charset="0"/>
                <a:ea typeface="Helvetica Neue" charset="0"/>
                <a:cs typeface="Helvetica Neue" charset="0"/>
              </a:rPr>
              <a:t> </a:t>
            </a:r>
            <a:r>
              <a:rPr lang="en-US" altLang="zh-CN" sz="2400" b="1" dirty="0">
                <a:solidFill>
                  <a:schemeClr val="bg1"/>
                </a:solidFill>
                <a:latin typeface="Helvetica Neue" charset="0"/>
                <a:ea typeface="Helvetica Neue" charset="0"/>
                <a:cs typeface="Helvetica Neue" charset="0"/>
              </a:rPr>
              <a:t>Control</a:t>
            </a:r>
            <a:r>
              <a:rPr lang="zh-CN" altLang="en-US" sz="2400" b="1" dirty="0">
                <a:solidFill>
                  <a:schemeClr val="bg1"/>
                </a:solidFill>
                <a:latin typeface="Helvetica Neue" charset="0"/>
                <a:ea typeface="Helvetica Neue" charset="0"/>
                <a:cs typeface="Helvetica Neue" charset="0"/>
              </a:rPr>
              <a:t> </a:t>
            </a:r>
            <a:r>
              <a:rPr lang="en-US" altLang="zh-CN" sz="2400" b="1" dirty="0">
                <a:solidFill>
                  <a:schemeClr val="bg1"/>
                </a:solidFill>
                <a:latin typeface="Helvetica Neue" charset="0"/>
                <a:ea typeface="Helvetica Neue" charset="0"/>
                <a:cs typeface="Helvetica Neue" charset="0"/>
              </a:rPr>
              <a:t>(RRC)</a:t>
            </a:r>
            <a:endParaRPr lang="en-US" sz="2400" b="1" dirty="0">
              <a:solidFill>
                <a:schemeClr val="bg1"/>
              </a:solidFill>
              <a:latin typeface="Helvetica Neue" charset="0"/>
              <a:ea typeface="Helvetica Neue" charset="0"/>
              <a:cs typeface="Helvetica Neue" charset="0"/>
            </a:endParaRPr>
          </a:p>
        </p:txBody>
      </p:sp>
      <p:sp>
        <p:nvSpPr>
          <p:cNvPr id="151" name="Rounded Rectangle 150"/>
          <p:cNvSpPr/>
          <p:nvPr/>
        </p:nvSpPr>
        <p:spPr>
          <a:xfrm>
            <a:off x="1421721" y="2150284"/>
            <a:ext cx="4572000" cy="441451"/>
          </a:xfrm>
          <a:prstGeom prst="round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400" b="1" dirty="0">
                <a:solidFill>
                  <a:schemeClr val="bg1"/>
                </a:solidFill>
                <a:latin typeface="Helvetica Neue" charset="0"/>
                <a:ea typeface="Helvetica Neue" charset="0"/>
                <a:cs typeface="Helvetica Neue" charset="0"/>
              </a:rPr>
              <a:t>Mobility</a:t>
            </a:r>
            <a:r>
              <a:rPr lang="zh-CN" altLang="en-US" sz="2400" b="1" dirty="0">
                <a:solidFill>
                  <a:schemeClr val="bg1"/>
                </a:solidFill>
                <a:latin typeface="Helvetica Neue" charset="0"/>
                <a:ea typeface="Helvetica Neue" charset="0"/>
                <a:cs typeface="Helvetica Neue" charset="0"/>
              </a:rPr>
              <a:t> </a:t>
            </a:r>
            <a:r>
              <a:rPr lang="en-US" altLang="zh-CN" sz="2400" b="1" dirty="0">
                <a:solidFill>
                  <a:schemeClr val="bg1"/>
                </a:solidFill>
                <a:latin typeface="Helvetica Neue" charset="0"/>
                <a:ea typeface="Helvetica Neue" charset="0"/>
                <a:cs typeface="Helvetica Neue" charset="0"/>
              </a:rPr>
              <a:t>Management</a:t>
            </a:r>
            <a:r>
              <a:rPr lang="zh-CN" altLang="en-US" sz="2400" b="1" dirty="0">
                <a:solidFill>
                  <a:schemeClr val="bg1"/>
                </a:solidFill>
                <a:latin typeface="Helvetica Neue" charset="0"/>
                <a:ea typeface="Helvetica Neue" charset="0"/>
                <a:cs typeface="Helvetica Neue" charset="0"/>
              </a:rPr>
              <a:t> </a:t>
            </a:r>
            <a:r>
              <a:rPr lang="en-US" altLang="zh-CN" sz="2400" b="1" dirty="0">
                <a:solidFill>
                  <a:schemeClr val="bg1"/>
                </a:solidFill>
                <a:latin typeface="Helvetica Neue" charset="0"/>
                <a:ea typeface="Helvetica Neue" charset="0"/>
                <a:cs typeface="Helvetica Neue" charset="0"/>
              </a:rPr>
              <a:t>(MM)</a:t>
            </a:r>
            <a:endParaRPr lang="en-US" sz="2400" b="1" dirty="0">
              <a:solidFill>
                <a:schemeClr val="bg1"/>
              </a:solidFill>
              <a:latin typeface="Helvetica Neue" charset="0"/>
              <a:ea typeface="Helvetica Neue" charset="0"/>
              <a:cs typeface="Helvetica Neue" charset="0"/>
            </a:endParaRPr>
          </a:p>
        </p:txBody>
      </p:sp>
      <p:sp>
        <p:nvSpPr>
          <p:cNvPr id="152" name="Rounded Rectangle 151"/>
          <p:cNvSpPr/>
          <p:nvPr/>
        </p:nvSpPr>
        <p:spPr>
          <a:xfrm>
            <a:off x="1421720" y="1678552"/>
            <a:ext cx="4572001" cy="441451"/>
          </a:xfrm>
          <a:prstGeom prst="round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400" b="1" dirty="0">
                <a:solidFill>
                  <a:schemeClr val="bg1"/>
                </a:solidFill>
                <a:latin typeface="Helvetica Neue" charset="0"/>
                <a:ea typeface="Helvetica Neue" charset="0"/>
                <a:cs typeface="Helvetica Neue" charset="0"/>
              </a:rPr>
              <a:t>Session</a:t>
            </a:r>
            <a:r>
              <a:rPr lang="zh-CN" altLang="en-US" sz="2400" b="1" dirty="0">
                <a:solidFill>
                  <a:schemeClr val="bg1"/>
                </a:solidFill>
                <a:latin typeface="Helvetica Neue" charset="0"/>
                <a:ea typeface="Helvetica Neue" charset="0"/>
                <a:cs typeface="Helvetica Neue" charset="0"/>
              </a:rPr>
              <a:t> </a:t>
            </a:r>
            <a:r>
              <a:rPr lang="en-US" altLang="zh-CN" sz="2400" b="1" dirty="0">
                <a:solidFill>
                  <a:schemeClr val="bg1"/>
                </a:solidFill>
                <a:latin typeface="Helvetica Neue" charset="0"/>
                <a:ea typeface="Helvetica Neue" charset="0"/>
                <a:cs typeface="Helvetica Neue" charset="0"/>
              </a:rPr>
              <a:t>Management</a:t>
            </a:r>
            <a:r>
              <a:rPr lang="zh-CN" altLang="en-US" sz="2400" b="1" dirty="0">
                <a:solidFill>
                  <a:schemeClr val="bg1"/>
                </a:solidFill>
                <a:latin typeface="Helvetica Neue" charset="0"/>
                <a:ea typeface="Helvetica Neue" charset="0"/>
                <a:cs typeface="Helvetica Neue" charset="0"/>
              </a:rPr>
              <a:t> </a:t>
            </a:r>
            <a:r>
              <a:rPr lang="en-US" altLang="zh-CN" sz="2400" b="1" dirty="0">
                <a:solidFill>
                  <a:schemeClr val="bg1"/>
                </a:solidFill>
                <a:latin typeface="Helvetica Neue" charset="0"/>
                <a:ea typeface="Helvetica Neue" charset="0"/>
                <a:cs typeface="Helvetica Neue" charset="0"/>
              </a:rPr>
              <a:t>(SM)</a:t>
            </a:r>
            <a:endParaRPr lang="en-US" sz="2400" b="1" dirty="0">
              <a:solidFill>
                <a:schemeClr val="bg1"/>
              </a:solidFill>
              <a:latin typeface="Helvetica Neue" charset="0"/>
              <a:ea typeface="Helvetica Neue" charset="0"/>
              <a:cs typeface="Helvetica Neue" charset="0"/>
            </a:endParaRPr>
          </a:p>
        </p:txBody>
      </p:sp>
      <p:pic>
        <p:nvPicPr>
          <p:cNvPr id="161" name="Picture 160"/>
          <p:cNvPicPr>
            <a:picLocks noChangeAspect="1"/>
          </p:cNvPicPr>
          <p:nvPr/>
        </p:nvPicPr>
        <p:blipFill>
          <a:blip r:embed="rId7"/>
          <a:stretch>
            <a:fillRect/>
          </a:stretch>
        </p:blipFill>
        <p:spPr>
          <a:xfrm>
            <a:off x="7354311" y="1491546"/>
            <a:ext cx="1402667" cy="2909236"/>
          </a:xfrm>
          <a:prstGeom prst="rect">
            <a:avLst/>
          </a:prstGeom>
        </p:spPr>
      </p:pic>
      <p:sp>
        <p:nvSpPr>
          <p:cNvPr id="162" name="Rounded Rectangle 161"/>
          <p:cNvSpPr/>
          <p:nvPr/>
        </p:nvSpPr>
        <p:spPr>
          <a:xfrm>
            <a:off x="7418790" y="1799817"/>
            <a:ext cx="1302075" cy="2364146"/>
          </a:xfrm>
          <a:prstGeom prst="roundRect">
            <a:avLst>
              <a:gd name="adj" fmla="val 20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3" name="Straight Connector 162"/>
          <p:cNvCxnSpPr/>
          <p:nvPr/>
        </p:nvCxnSpPr>
        <p:spPr>
          <a:xfrm flipH="1">
            <a:off x="7381367" y="3187975"/>
            <a:ext cx="3159485" cy="0"/>
          </a:xfrm>
          <a:prstGeom prst="line">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164" name="Rounded Rectangle 163"/>
          <p:cNvSpPr/>
          <p:nvPr/>
        </p:nvSpPr>
        <p:spPr>
          <a:xfrm>
            <a:off x="7415986" y="1792320"/>
            <a:ext cx="1304879" cy="1388373"/>
          </a:xfrm>
          <a:prstGeom prst="roundRect">
            <a:avLst>
              <a:gd name="adj" fmla="val 2009"/>
            </a:avLst>
          </a:prstGeom>
          <a:solidFill>
            <a:schemeClr val="accent4">
              <a:lumMod val="20000"/>
              <a:lumOff val="80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sz="2800" dirty="0">
              <a:solidFill>
                <a:sysClr val="windowText" lastClr="000000"/>
              </a:solidFill>
              <a:latin typeface="Times New Roman" panose="02020603050405020304" pitchFamily="18" charset="0"/>
              <a:cs typeface="Times New Roman" panose="02020603050405020304" pitchFamily="18" charset="0"/>
            </a:endParaRPr>
          </a:p>
        </p:txBody>
      </p:sp>
      <p:pic>
        <p:nvPicPr>
          <p:cNvPr id="167" name="Picture 16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01273" y="2546530"/>
            <a:ext cx="501201" cy="501201"/>
          </a:xfrm>
          <a:prstGeom prst="rect">
            <a:avLst/>
          </a:prstGeom>
        </p:spPr>
      </p:pic>
      <p:sp>
        <p:nvSpPr>
          <p:cNvPr id="168" name="文本框 120"/>
          <p:cNvSpPr txBox="1"/>
          <p:nvPr/>
        </p:nvSpPr>
        <p:spPr>
          <a:xfrm>
            <a:off x="8671781" y="3111109"/>
            <a:ext cx="1588897" cy="461665"/>
          </a:xfrm>
          <a:prstGeom prst="rect">
            <a:avLst/>
          </a:prstGeom>
          <a:noFill/>
        </p:spPr>
        <p:txBody>
          <a:bodyPr wrap="none" rtlCol="0">
            <a:spAutoFit/>
          </a:bodyPr>
          <a:lstStyle/>
          <a:p>
            <a:r>
              <a:rPr lang="en-US" altLang="zh-CN" sz="2400" b="1" dirty="0" smtClean="0">
                <a:latin typeface="Helvetica" charset="0"/>
                <a:ea typeface="Helvetica" charset="0"/>
                <a:cs typeface="Helvetica" charset="0"/>
              </a:rPr>
              <a:t>Hardware</a:t>
            </a:r>
            <a:endParaRPr lang="zh-CN" altLang="en-US" sz="2400" b="1" dirty="0">
              <a:latin typeface="Helvetica" charset="0"/>
              <a:ea typeface="Helvetica" charset="0"/>
              <a:cs typeface="Helvetica" charset="0"/>
            </a:endParaRPr>
          </a:p>
        </p:txBody>
      </p:sp>
      <p:sp>
        <p:nvSpPr>
          <p:cNvPr id="169" name="文本框 120"/>
          <p:cNvSpPr txBox="1"/>
          <p:nvPr/>
        </p:nvSpPr>
        <p:spPr>
          <a:xfrm>
            <a:off x="8687172" y="2792783"/>
            <a:ext cx="1484702" cy="461665"/>
          </a:xfrm>
          <a:prstGeom prst="rect">
            <a:avLst/>
          </a:prstGeom>
          <a:noFill/>
        </p:spPr>
        <p:txBody>
          <a:bodyPr wrap="none" rtlCol="0">
            <a:spAutoFit/>
          </a:bodyPr>
          <a:lstStyle/>
          <a:p>
            <a:r>
              <a:rPr lang="en-US" altLang="zh-CN" sz="2400" b="1" dirty="0" smtClean="0">
                <a:latin typeface="Helvetica" charset="0"/>
                <a:ea typeface="Helvetica" charset="0"/>
                <a:cs typeface="Helvetica" charset="0"/>
              </a:rPr>
              <a:t>Software</a:t>
            </a:r>
            <a:endParaRPr lang="zh-CN" altLang="en-US" sz="2400" b="1" dirty="0">
              <a:latin typeface="Helvetica" charset="0"/>
              <a:ea typeface="Helvetica" charset="0"/>
              <a:cs typeface="Helvetica" charset="0"/>
            </a:endParaRPr>
          </a:p>
        </p:txBody>
      </p:sp>
      <p:pic>
        <p:nvPicPr>
          <p:cNvPr id="170" name="Picture 169"/>
          <p:cNvPicPr>
            <a:picLocks noChangeAspect="1"/>
          </p:cNvPicPr>
          <p:nvPr/>
        </p:nvPicPr>
        <p:blipFill>
          <a:blip r:embed="rId9">
            <a:duotone>
              <a:schemeClr val="accent1">
                <a:shade val="45000"/>
                <a:satMod val="135000"/>
              </a:schemeClr>
              <a:prstClr val="white"/>
            </a:duotone>
          </a:blip>
          <a:stretch>
            <a:fillRect/>
          </a:stretch>
        </p:blipFill>
        <p:spPr>
          <a:xfrm>
            <a:off x="7596813" y="3221415"/>
            <a:ext cx="912336" cy="912336"/>
          </a:xfrm>
          <a:prstGeom prst="rect">
            <a:avLst/>
          </a:prstGeom>
          <a:solidFill>
            <a:schemeClr val="bg1"/>
          </a:solidFill>
        </p:spPr>
      </p:pic>
      <p:pic>
        <p:nvPicPr>
          <p:cNvPr id="171" name="Picture 170"/>
          <p:cNvPicPr>
            <a:picLocks noChangeAspect="1"/>
          </p:cNvPicPr>
          <p:nvPr/>
        </p:nvPicPr>
        <p:blipFill>
          <a:blip r:embed="rId10"/>
          <a:stretch>
            <a:fillRect/>
          </a:stretch>
        </p:blipFill>
        <p:spPr>
          <a:xfrm>
            <a:off x="8140254" y="2553904"/>
            <a:ext cx="493120" cy="493120"/>
          </a:xfrm>
          <a:prstGeom prst="rect">
            <a:avLst/>
          </a:prstGeom>
        </p:spPr>
      </p:pic>
      <p:cxnSp>
        <p:nvCxnSpPr>
          <p:cNvPr id="172" name="Straight Connector 171"/>
          <p:cNvCxnSpPr/>
          <p:nvPr/>
        </p:nvCxnSpPr>
        <p:spPr>
          <a:xfrm>
            <a:off x="6110369" y="1568774"/>
            <a:ext cx="1270998" cy="1619201"/>
          </a:xfrm>
          <a:prstGeom prst="line">
            <a:avLst/>
          </a:prstGeom>
          <a:solidFill>
            <a:schemeClr val="bg1"/>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cxnSp>
      <p:cxnSp>
        <p:nvCxnSpPr>
          <p:cNvPr id="173" name="Straight Connector 172"/>
          <p:cNvCxnSpPr/>
          <p:nvPr/>
        </p:nvCxnSpPr>
        <p:spPr>
          <a:xfrm>
            <a:off x="6110369" y="4126011"/>
            <a:ext cx="1330297" cy="37952"/>
          </a:xfrm>
          <a:prstGeom prst="line">
            <a:avLst/>
          </a:prstGeom>
          <a:solidFill>
            <a:schemeClr val="bg1"/>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cxnSp>
      <p:pic>
        <p:nvPicPr>
          <p:cNvPr id="175" name="Picture 174"/>
          <p:cNvPicPr>
            <a:picLocks noChangeAspect="1"/>
          </p:cNvPicPr>
          <p:nvPr/>
        </p:nvPicPr>
        <p:blipFill>
          <a:blip r:embed="rId11"/>
          <a:stretch>
            <a:fillRect/>
          </a:stretch>
        </p:blipFill>
        <p:spPr>
          <a:xfrm>
            <a:off x="2959894" y="2441305"/>
            <a:ext cx="655753" cy="655753"/>
          </a:xfrm>
          <a:prstGeom prst="rect">
            <a:avLst/>
          </a:prstGeom>
        </p:spPr>
      </p:pic>
      <p:pic>
        <p:nvPicPr>
          <p:cNvPr id="176" name="Picture 175"/>
          <p:cNvPicPr>
            <a:picLocks noChangeAspect="1"/>
          </p:cNvPicPr>
          <p:nvPr/>
        </p:nvPicPr>
        <p:blipFill>
          <a:blip r:embed="rId12"/>
          <a:stretch>
            <a:fillRect/>
          </a:stretch>
        </p:blipFill>
        <p:spPr>
          <a:xfrm>
            <a:off x="1962358" y="2501781"/>
            <a:ext cx="595277" cy="595277"/>
          </a:xfrm>
          <a:prstGeom prst="rect">
            <a:avLst/>
          </a:prstGeom>
        </p:spPr>
      </p:pic>
      <p:grpSp>
        <p:nvGrpSpPr>
          <p:cNvPr id="177" name="Group 176"/>
          <p:cNvGrpSpPr/>
          <p:nvPr/>
        </p:nvGrpSpPr>
        <p:grpSpPr>
          <a:xfrm>
            <a:off x="4017906" y="2142694"/>
            <a:ext cx="1568373" cy="1200329"/>
            <a:chOff x="9274087" y="585216"/>
            <a:chExt cx="1568373" cy="1200329"/>
          </a:xfrm>
        </p:grpSpPr>
        <p:pic>
          <p:nvPicPr>
            <p:cNvPr id="178" name="Picture 177"/>
            <p:cNvPicPr>
              <a:picLocks noChangeAspect="1"/>
            </p:cNvPicPr>
            <p:nvPr/>
          </p:nvPicPr>
          <p:blipFill>
            <a:blip r:embed="rId13"/>
            <a:stretch>
              <a:fillRect/>
            </a:stretch>
          </p:blipFill>
          <p:spPr>
            <a:xfrm>
              <a:off x="9274087" y="896892"/>
              <a:ext cx="680915" cy="680915"/>
            </a:xfrm>
            <a:prstGeom prst="rect">
              <a:avLst/>
            </a:prstGeom>
          </p:spPr>
        </p:pic>
        <p:sp>
          <p:nvSpPr>
            <p:cNvPr id="179" name="TextBox 178"/>
            <p:cNvSpPr txBox="1"/>
            <p:nvPr/>
          </p:nvSpPr>
          <p:spPr>
            <a:xfrm>
              <a:off x="10229245" y="585216"/>
              <a:ext cx="613215" cy="1200329"/>
            </a:xfrm>
            <a:prstGeom prst="rect">
              <a:avLst/>
            </a:prstGeom>
            <a:noFill/>
          </p:spPr>
          <p:txBody>
            <a:bodyPr wrap="square" rtlCol="0">
              <a:spAutoFit/>
            </a:bodyPr>
            <a:lstStyle/>
            <a:p>
              <a:r>
                <a:rPr lang="is-IS" altLang="zh-CN" sz="7200" dirty="0" smtClean="0"/>
                <a:t>…</a:t>
              </a:r>
              <a:endParaRPr lang="en-US" sz="7200" dirty="0"/>
            </a:p>
          </p:txBody>
        </p:sp>
      </p:grpSp>
      <p:pic>
        <p:nvPicPr>
          <p:cNvPr id="180" name="Picture 17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06305" y="1951071"/>
            <a:ext cx="501201" cy="501201"/>
          </a:xfrm>
          <a:prstGeom prst="rect">
            <a:avLst/>
          </a:prstGeom>
        </p:spPr>
      </p:pic>
      <p:pic>
        <p:nvPicPr>
          <p:cNvPr id="181" name="Picture 18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35145" y="1943363"/>
            <a:ext cx="497423" cy="497423"/>
          </a:xfrm>
          <a:prstGeom prst="rect">
            <a:avLst/>
          </a:prstGeom>
        </p:spPr>
      </p:pic>
    </p:spTree>
    <p:extLst>
      <p:ext uri="{BB962C8B-B14F-4D97-AF65-F5344CB8AC3E}">
        <p14:creationId xmlns:p14="http://schemas.microsoft.com/office/powerpoint/2010/main" val="77014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2"/>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176"/>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75"/>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P spid="148" grpId="0" animBg="1"/>
      <p:bldP spid="149" grpId="0" animBg="1"/>
      <p:bldP spid="150" grpId="0" animBg="1"/>
      <p:bldP spid="151" grpId="0" animBg="1"/>
      <p:bldP spid="15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1999" cy="1325563"/>
          </a:xfrm>
        </p:spPr>
        <p:txBody>
          <a:bodyPr/>
          <a:lstStyle/>
          <a:p>
            <a:pPr algn="ctr"/>
            <a:r>
              <a:rPr lang="en-US" dirty="0">
                <a:latin typeface="Helvetica Neue" charset="0"/>
                <a:ea typeface="Helvetica Neue" charset="0"/>
                <a:cs typeface="Helvetica Neue" charset="0"/>
              </a:rPr>
              <a:t>Cellular </a:t>
            </a:r>
            <a:r>
              <a:rPr lang="en-US" altLang="zh-CN" dirty="0">
                <a:latin typeface="Helvetica Neue" charset="0"/>
                <a:ea typeface="Helvetica Neue" charset="0"/>
                <a:cs typeface="Helvetica Neue" charset="0"/>
              </a:rPr>
              <a:t>Operations</a:t>
            </a:r>
            <a:r>
              <a:rPr lang="zh-CN" altLang="en-US" dirty="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Remain</a:t>
            </a:r>
            <a:r>
              <a:rPr lang="en-US" dirty="0">
                <a:latin typeface="Helvetica Neue" charset="0"/>
                <a:ea typeface="Helvetica Neue" charset="0"/>
                <a:cs typeface="Helvetica Neue" charset="0"/>
              </a:rPr>
              <a:t> </a:t>
            </a:r>
            <a:r>
              <a:rPr lang="en-US" dirty="0">
                <a:solidFill>
                  <a:srgbClr val="FF0000"/>
                </a:solidFill>
                <a:latin typeface="Helvetica Neue" charset="0"/>
                <a:ea typeface="Helvetica Neue" charset="0"/>
                <a:cs typeface="Helvetica Neue" charset="0"/>
              </a:rPr>
              <a:t>“</a:t>
            </a:r>
            <a:r>
              <a:rPr lang="en-US" b="1" dirty="0">
                <a:solidFill>
                  <a:srgbClr val="FF0000"/>
                </a:solidFill>
                <a:latin typeface="Helvetica Neue" charset="0"/>
                <a:ea typeface="Helvetica Neue" charset="0"/>
                <a:cs typeface="Helvetica Neue" charset="0"/>
              </a:rPr>
              <a:t>Closed</a:t>
            </a:r>
            <a:r>
              <a:rPr lang="en-US" dirty="0">
                <a:solidFill>
                  <a:srgbClr val="FF0000"/>
                </a:solidFill>
                <a:latin typeface="Helvetica Neue" charset="0"/>
                <a:ea typeface="Helvetica Neue" charset="0"/>
                <a:cs typeface="Helvetica Neue" charset="0"/>
              </a:rPr>
              <a:t>”</a:t>
            </a:r>
            <a:endParaRPr lang="en-US" dirty="0">
              <a:latin typeface="Helvetica Neue" charset="0"/>
              <a:ea typeface="Helvetica Neue" charset="0"/>
              <a:cs typeface="Helvetica Neue" charset="0"/>
            </a:endParaRPr>
          </a:p>
        </p:txBody>
      </p:sp>
      <p:sp>
        <p:nvSpPr>
          <p:cNvPr id="25" name="TextBox 24"/>
          <p:cNvSpPr txBox="1"/>
          <p:nvPr/>
        </p:nvSpPr>
        <p:spPr>
          <a:xfrm>
            <a:off x="2575775" y="437891"/>
            <a:ext cx="184731" cy="369332"/>
          </a:xfrm>
          <a:prstGeom prst="rect">
            <a:avLst/>
          </a:prstGeom>
          <a:noFill/>
        </p:spPr>
        <p:txBody>
          <a:bodyPr wrap="none" rtlCol="0">
            <a:spAutoFit/>
          </a:bodyPr>
          <a:lstStyle/>
          <a:p>
            <a:endParaRPr lang="en-US" dirty="0"/>
          </a:p>
        </p:txBody>
      </p:sp>
      <p:sp>
        <p:nvSpPr>
          <p:cNvPr id="13" name="Slide Number Placeholder 12"/>
          <p:cNvSpPr>
            <a:spLocks noGrp="1"/>
          </p:cNvSpPr>
          <p:nvPr>
            <p:ph type="sldNum" sz="quarter" idx="12"/>
          </p:nvPr>
        </p:nvSpPr>
        <p:spPr/>
        <p:txBody>
          <a:bodyPr/>
          <a:lstStyle/>
          <a:p>
            <a:fld id="{BF49A075-DFF4-2045-8324-40BF310EB4D7}" type="slidenum">
              <a:rPr lang="en-US" smtClean="0"/>
              <a:t>5</a:t>
            </a:fld>
            <a:endParaRPr lang="en-US"/>
          </a:p>
        </p:txBody>
      </p:sp>
      <p:grpSp>
        <p:nvGrpSpPr>
          <p:cNvPr id="6" name="Group 5"/>
          <p:cNvGrpSpPr/>
          <p:nvPr/>
        </p:nvGrpSpPr>
        <p:grpSpPr>
          <a:xfrm>
            <a:off x="8406872" y="3612407"/>
            <a:ext cx="1620981" cy="2514599"/>
            <a:chOff x="3603277" y="2119745"/>
            <a:chExt cx="1620981" cy="2514599"/>
          </a:xfrm>
        </p:grpSpPr>
        <p:grpSp>
          <p:nvGrpSpPr>
            <p:cNvPr id="7" name="Group 6"/>
            <p:cNvGrpSpPr/>
            <p:nvPr/>
          </p:nvGrpSpPr>
          <p:grpSpPr>
            <a:xfrm>
              <a:off x="3603277" y="2119745"/>
              <a:ext cx="1620981" cy="2514599"/>
              <a:chOff x="3603277" y="2119745"/>
              <a:chExt cx="1620981" cy="2514599"/>
            </a:xfrm>
          </p:grpSpPr>
          <p:sp>
            <p:nvSpPr>
              <p:cNvPr id="23" name="Rectangle 22"/>
              <p:cNvSpPr/>
              <p:nvPr/>
            </p:nvSpPr>
            <p:spPr>
              <a:xfrm>
                <a:off x="3603277" y="3090845"/>
                <a:ext cx="1620981" cy="1543499"/>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154571" y="2119745"/>
                <a:ext cx="1069687" cy="971100"/>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4272725" y="2361437"/>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793970" y="2361437"/>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272725" y="2772355"/>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793970" y="2772355"/>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272725" y="3201531"/>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793970" y="3201531"/>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733293" y="3201531"/>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272725" y="3646914"/>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793970" y="3646914"/>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733293" y="3646914"/>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272725" y="4109480"/>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793970" y="4109480"/>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733293" y="4109480"/>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Slide Number Placeholder 1"/>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49A075-DFF4-2045-8324-40BF310EB4D7}" type="slidenum">
              <a:rPr lang="en-US" smtClean="0"/>
              <a:pPr/>
              <a:t>5</a:t>
            </a:fld>
            <a:endParaRPr lang="en-US"/>
          </a:p>
        </p:txBody>
      </p:sp>
      <p:grpSp>
        <p:nvGrpSpPr>
          <p:cNvPr id="27" name="Group 26"/>
          <p:cNvGrpSpPr/>
          <p:nvPr/>
        </p:nvGrpSpPr>
        <p:grpSpPr>
          <a:xfrm>
            <a:off x="1077850" y="4175858"/>
            <a:ext cx="1620981" cy="2514599"/>
            <a:chOff x="3603277" y="2119745"/>
            <a:chExt cx="1620981" cy="2514599"/>
          </a:xfrm>
        </p:grpSpPr>
        <p:grpSp>
          <p:nvGrpSpPr>
            <p:cNvPr id="28" name="Group 27"/>
            <p:cNvGrpSpPr/>
            <p:nvPr/>
          </p:nvGrpSpPr>
          <p:grpSpPr>
            <a:xfrm>
              <a:off x="3603277" y="2119745"/>
              <a:ext cx="1620981" cy="2514599"/>
              <a:chOff x="3603277" y="2119745"/>
              <a:chExt cx="1620981" cy="2514599"/>
            </a:xfrm>
          </p:grpSpPr>
          <p:sp>
            <p:nvSpPr>
              <p:cNvPr id="42" name="Rectangle 41"/>
              <p:cNvSpPr/>
              <p:nvPr/>
            </p:nvSpPr>
            <p:spPr>
              <a:xfrm>
                <a:off x="3603277" y="3090845"/>
                <a:ext cx="1620981" cy="1543499"/>
              </a:xfrm>
              <a:prstGeom prst="rect">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4154571" y="2119745"/>
                <a:ext cx="1069687" cy="971100"/>
              </a:xfrm>
              <a:prstGeom prst="rect">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p:cNvSpPr/>
            <p:nvPr/>
          </p:nvSpPr>
          <p:spPr>
            <a:xfrm>
              <a:off x="4272725" y="2361437"/>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4793970" y="2361437"/>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4272725" y="2772355"/>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4793970" y="2772355"/>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272725" y="3201531"/>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793970" y="3201531"/>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733293" y="3201531"/>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4272725" y="3646914"/>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4793970" y="3646914"/>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733293" y="3646914"/>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272725" y="4109480"/>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4793970" y="4109480"/>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3733293" y="4109480"/>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2789788" y="4175858"/>
            <a:ext cx="1620981" cy="2514599"/>
            <a:chOff x="3603277" y="2119745"/>
            <a:chExt cx="1620981" cy="2514599"/>
          </a:xfrm>
        </p:grpSpPr>
        <p:grpSp>
          <p:nvGrpSpPr>
            <p:cNvPr id="45" name="Group 44"/>
            <p:cNvGrpSpPr/>
            <p:nvPr/>
          </p:nvGrpSpPr>
          <p:grpSpPr>
            <a:xfrm>
              <a:off x="3603277" y="2119745"/>
              <a:ext cx="1620981" cy="2514599"/>
              <a:chOff x="3603277" y="2119745"/>
              <a:chExt cx="1620981" cy="2514599"/>
            </a:xfrm>
          </p:grpSpPr>
          <p:sp>
            <p:nvSpPr>
              <p:cNvPr id="59" name="Rectangle 58"/>
              <p:cNvSpPr/>
              <p:nvPr/>
            </p:nvSpPr>
            <p:spPr>
              <a:xfrm>
                <a:off x="3603277" y="3090845"/>
                <a:ext cx="1620981" cy="1543499"/>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4154571" y="2119745"/>
                <a:ext cx="1069687" cy="971100"/>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272725" y="2361437"/>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793970" y="2361437"/>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4272725" y="2772355"/>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4793970" y="2772355"/>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4272725" y="3201531"/>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4793970" y="3201531"/>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3733293" y="3201531"/>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4272725" y="3646914"/>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4793970" y="3646914"/>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3733293" y="3646914"/>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4272725" y="4109480"/>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793970" y="4109480"/>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3733293" y="4109480"/>
              <a:ext cx="320057" cy="284495"/>
            </a:xfrm>
            <a:prstGeom prst="rect">
              <a:avLst/>
            </a:prstGeom>
            <a:solidFill>
              <a:schemeClr val="bg1"/>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5510691" y="4397764"/>
            <a:ext cx="1173683" cy="709814"/>
            <a:chOff x="7895364" y="3897206"/>
            <a:chExt cx="1173683" cy="709814"/>
          </a:xfrm>
        </p:grpSpPr>
        <p:sp>
          <p:nvSpPr>
            <p:cNvPr id="62" name="Rectangle 61"/>
            <p:cNvSpPr/>
            <p:nvPr/>
          </p:nvSpPr>
          <p:spPr>
            <a:xfrm>
              <a:off x="8023347" y="4226312"/>
              <a:ext cx="917719" cy="380708"/>
            </a:xfrm>
            <a:prstGeom prst="rect">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iangle 62"/>
            <p:cNvSpPr/>
            <p:nvPr/>
          </p:nvSpPr>
          <p:spPr>
            <a:xfrm>
              <a:off x="7895364" y="3897206"/>
              <a:ext cx="1173683" cy="336928"/>
            </a:xfrm>
            <a:prstGeom prst="triangle">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8322176" y="4322525"/>
              <a:ext cx="320057" cy="284495"/>
            </a:xfrm>
            <a:prstGeom prst="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4710732" y="4859348"/>
            <a:ext cx="1173683" cy="709814"/>
            <a:chOff x="7895364" y="3897206"/>
            <a:chExt cx="1173683" cy="709814"/>
          </a:xfrm>
        </p:grpSpPr>
        <p:sp>
          <p:nvSpPr>
            <p:cNvPr id="66" name="Rectangle 65"/>
            <p:cNvSpPr/>
            <p:nvPr/>
          </p:nvSpPr>
          <p:spPr>
            <a:xfrm>
              <a:off x="8023347" y="4226312"/>
              <a:ext cx="917719" cy="380708"/>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iangle 66"/>
            <p:cNvSpPr/>
            <p:nvPr/>
          </p:nvSpPr>
          <p:spPr>
            <a:xfrm>
              <a:off x="7895364" y="3897206"/>
              <a:ext cx="1173683" cy="336928"/>
            </a:xfrm>
            <a:prstGeom prst="triangle">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8322176" y="4322525"/>
              <a:ext cx="320057" cy="284495"/>
            </a:xfrm>
            <a:prstGeom prst="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5268599" y="6083071"/>
            <a:ext cx="1265834" cy="554043"/>
            <a:chOff x="7399794" y="-3593265"/>
            <a:chExt cx="1748118" cy="765134"/>
          </a:xfrm>
        </p:grpSpPr>
        <p:sp>
          <p:nvSpPr>
            <p:cNvPr id="70" name="Rounded Rectangle 69"/>
            <p:cNvSpPr/>
            <p:nvPr/>
          </p:nvSpPr>
          <p:spPr>
            <a:xfrm>
              <a:off x="7399794" y="-3593265"/>
              <a:ext cx="1748118" cy="617813"/>
            </a:xfrm>
            <a:prstGeom prst="roundRect">
              <a:avLst/>
            </a:prstGeom>
            <a:solidFill>
              <a:schemeClr val="bg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7535534" y="-3122771"/>
              <a:ext cx="294640" cy="294640"/>
            </a:xfrm>
            <a:prstGeom prst="ellipse">
              <a:avLst/>
            </a:prstGeom>
            <a:solidFill>
              <a:schemeClr val="bg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8650072" y="-3122771"/>
              <a:ext cx="294640" cy="294640"/>
            </a:xfrm>
            <a:prstGeom prst="ellipse">
              <a:avLst/>
            </a:prstGeom>
            <a:solidFill>
              <a:schemeClr val="bg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72"/>
            <p:cNvSpPr/>
            <p:nvPr/>
          </p:nvSpPr>
          <p:spPr>
            <a:xfrm>
              <a:off x="7600849" y="-3472606"/>
              <a:ext cx="251556" cy="202515"/>
            </a:xfrm>
            <a:prstGeom prst="round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p:cNvSpPr/>
            <p:nvPr/>
          </p:nvSpPr>
          <p:spPr>
            <a:xfrm>
              <a:off x="7955786" y="-3472606"/>
              <a:ext cx="251556" cy="202515"/>
            </a:xfrm>
            <a:prstGeom prst="round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p:cNvSpPr/>
            <p:nvPr/>
          </p:nvSpPr>
          <p:spPr>
            <a:xfrm>
              <a:off x="8310723" y="-3472606"/>
              <a:ext cx="251556" cy="202515"/>
            </a:xfrm>
            <a:prstGeom prst="round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p:cNvSpPr/>
            <p:nvPr/>
          </p:nvSpPr>
          <p:spPr>
            <a:xfrm>
              <a:off x="8665659" y="-3472606"/>
              <a:ext cx="251556" cy="202515"/>
            </a:xfrm>
            <a:prstGeom prst="round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7" name="Picture 76"/>
          <p:cNvPicPr>
            <a:picLocks noChangeAspect="1"/>
          </p:cNvPicPr>
          <p:nvPr/>
        </p:nvPicPr>
        <p:blipFill rotWithShape="1">
          <a:blip r:embed="rId3"/>
          <a:srcRect b="49065"/>
          <a:stretch/>
        </p:blipFill>
        <p:spPr>
          <a:xfrm>
            <a:off x="253877" y="4301569"/>
            <a:ext cx="4669445" cy="2386975"/>
          </a:xfrm>
          <a:prstGeom prst="rect">
            <a:avLst/>
          </a:prstGeom>
        </p:spPr>
      </p:pic>
      <p:grpSp>
        <p:nvGrpSpPr>
          <p:cNvPr id="79" name="Group 78"/>
          <p:cNvGrpSpPr/>
          <p:nvPr/>
        </p:nvGrpSpPr>
        <p:grpSpPr>
          <a:xfrm>
            <a:off x="6245107" y="5001845"/>
            <a:ext cx="1173683" cy="709814"/>
            <a:chOff x="7895364" y="3897206"/>
            <a:chExt cx="1173683" cy="709814"/>
          </a:xfrm>
        </p:grpSpPr>
        <p:sp>
          <p:nvSpPr>
            <p:cNvPr id="80" name="Rectangle 79"/>
            <p:cNvSpPr/>
            <p:nvPr/>
          </p:nvSpPr>
          <p:spPr>
            <a:xfrm>
              <a:off x="8023347" y="4226312"/>
              <a:ext cx="917719" cy="380708"/>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riangle 80"/>
            <p:cNvSpPr/>
            <p:nvPr/>
          </p:nvSpPr>
          <p:spPr>
            <a:xfrm>
              <a:off x="7895364" y="3897206"/>
              <a:ext cx="1173683" cy="336928"/>
            </a:xfrm>
            <a:prstGeom prst="triangle">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8322176" y="4322525"/>
              <a:ext cx="320057" cy="284495"/>
            </a:xfrm>
            <a:prstGeom prst="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3" name="Picture 82"/>
          <p:cNvPicPr>
            <a:picLocks noChangeAspect="1"/>
          </p:cNvPicPr>
          <p:nvPr/>
        </p:nvPicPr>
        <p:blipFill rotWithShape="1">
          <a:blip r:embed="rId4"/>
          <a:srcRect b="48693"/>
          <a:stretch/>
        </p:blipFill>
        <p:spPr>
          <a:xfrm>
            <a:off x="7001432" y="4290634"/>
            <a:ext cx="4730841" cy="2397910"/>
          </a:xfrm>
          <a:prstGeom prst="rect">
            <a:avLst/>
          </a:prstGeom>
        </p:spPr>
      </p:pic>
      <p:grpSp>
        <p:nvGrpSpPr>
          <p:cNvPr id="85" name="Group 84"/>
          <p:cNvGrpSpPr/>
          <p:nvPr/>
        </p:nvGrpSpPr>
        <p:grpSpPr>
          <a:xfrm>
            <a:off x="1468223" y="6165593"/>
            <a:ext cx="220515" cy="513929"/>
            <a:chOff x="7298031" y="544985"/>
            <a:chExt cx="563685" cy="1313714"/>
          </a:xfrm>
          <a:solidFill>
            <a:schemeClr val="bg1">
              <a:lumMod val="50000"/>
            </a:schemeClr>
          </a:solidFill>
        </p:grpSpPr>
        <p:sp>
          <p:nvSpPr>
            <p:cNvPr id="86" name="Oval 85"/>
            <p:cNvSpPr/>
            <p:nvPr/>
          </p:nvSpPr>
          <p:spPr>
            <a:xfrm>
              <a:off x="7418790" y="544985"/>
              <a:ext cx="325413" cy="3254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ed Rectangle 86"/>
            <p:cNvSpPr/>
            <p:nvPr/>
          </p:nvSpPr>
          <p:spPr>
            <a:xfrm>
              <a:off x="7418790" y="875871"/>
              <a:ext cx="325413" cy="640262"/>
            </a:xfrm>
            <a:prstGeom prst="roundRect">
              <a:avLst>
                <a:gd name="adj" fmla="val 255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87"/>
            <p:cNvSpPr/>
            <p:nvPr/>
          </p:nvSpPr>
          <p:spPr>
            <a:xfrm rot="2422063">
              <a:off x="7298031" y="848724"/>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88"/>
            <p:cNvSpPr/>
            <p:nvPr/>
          </p:nvSpPr>
          <p:spPr>
            <a:xfrm rot="8438639">
              <a:off x="7673767" y="847283"/>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89"/>
            <p:cNvSpPr/>
            <p:nvPr/>
          </p:nvSpPr>
          <p:spPr>
            <a:xfrm rot="740291">
              <a:off x="7376803" y="1378929"/>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90"/>
            <p:cNvSpPr/>
            <p:nvPr/>
          </p:nvSpPr>
          <p:spPr>
            <a:xfrm rot="20736593">
              <a:off x="7610942" y="1377641"/>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p:cNvGrpSpPr/>
          <p:nvPr/>
        </p:nvGrpSpPr>
        <p:grpSpPr>
          <a:xfrm>
            <a:off x="10108099" y="5157079"/>
            <a:ext cx="650545" cy="790911"/>
            <a:chOff x="6197689" y="1120974"/>
            <a:chExt cx="650545" cy="790911"/>
          </a:xfrm>
          <a:solidFill>
            <a:schemeClr val="bg1">
              <a:lumMod val="50000"/>
            </a:schemeClr>
          </a:solidFill>
        </p:grpSpPr>
        <p:grpSp>
          <p:nvGrpSpPr>
            <p:cNvPr id="93" name="Group 92"/>
            <p:cNvGrpSpPr/>
            <p:nvPr/>
          </p:nvGrpSpPr>
          <p:grpSpPr>
            <a:xfrm>
              <a:off x="6197689" y="1120974"/>
              <a:ext cx="335647" cy="782253"/>
              <a:chOff x="7298031" y="544985"/>
              <a:chExt cx="563685" cy="1313714"/>
            </a:xfrm>
            <a:grpFill/>
          </p:grpSpPr>
          <p:sp>
            <p:nvSpPr>
              <p:cNvPr id="101" name="Oval 100"/>
              <p:cNvSpPr/>
              <p:nvPr/>
            </p:nvSpPr>
            <p:spPr>
              <a:xfrm>
                <a:off x="7418790" y="544985"/>
                <a:ext cx="325413" cy="3254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101"/>
              <p:cNvSpPr/>
              <p:nvPr/>
            </p:nvSpPr>
            <p:spPr>
              <a:xfrm>
                <a:off x="7418790" y="875871"/>
                <a:ext cx="325413" cy="640262"/>
              </a:xfrm>
              <a:prstGeom prst="roundRect">
                <a:avLst>
                  <a:gd name="adj" fmla="val 255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102"/>
              <p:cNvSpPr/>
              <p:nvPr/>
            </p:nvSpPr>
            <p:spPr>
              <a:xfrm rot="2422063">
                <a:off x="7298031" y="848724"/>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103"/>
              <p:cNvSpPr/>
              <p:nvPr/>
            </p:nvSpPr>
            <p:spPr>
              <a:xfrm rot="8438639">
                <a:off x="7673767" y="847283"/>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104"/>
              <p:cNvSpPr/>
              <p:nvPr/>
            </p:nvSpPr>
            <p:spPr>
              <a:xfrm rot="740291">
                <a:off x="7376803" y="1378929"/>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ounded Rectangle 105"/>
              <p:cNvSpPr/>
              <p:nvPr/>
            </p:nvSpPr>
            <p:spPr>
              <a:xfrm rot="20736593">
                <a:off x="7610942" y="1377641"/>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p:cNvGrpSpPr/>
            <p:nvPr/>
          </p:nvGrpSpPr>
          <p:grpSpPr>
            <a:xfrm>
              <a:off x="6516143" y="1376088"/>
              <a:ext cx="332091" cy="535797"/>
              <a:chOff x="7047463" y="544985"/>
              <a:chExt cx="814253" cy="1313714"/>
            </a:xfrm>
            <a:grpFill/>
          </p:grpSpPr>
          <p:sp>
            <p:nvSpPr>
              <p:cNvPr id="95" name="Oval 94"/>
              <p:cNvSpPr/>
              <p:nvPr/>
            </p:nvSpPr>
            <p:spPr>
              <a:xfrm>
                <a:off x="7418790" y="544985"/>
                <a:ext cx="325413" cy="3254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95"/>
              <p:cNvSpPr/>
              <p:nvPr/>
            </p:nvSpPr>
            <p:spPr>
              <a:xfrm>
                <a:off x="7418790" y="875871"/>
                <a:ext cx="325413" cy="640262"/>
              </a:xfrm>
              <a:prstGeom prst="roundRect">
                <a:avLst>
                  <a:gd name="adj" fmla="val 255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96"/>
              <p:cNvSpPr/>
              <p:nvPr/>
            </p:nvSpPr>
            <p:spPr>
              <a:xfrm rot="6239655">
                <a:off x="7193375" y="698040"/>
                <a:ext cx="187949" cy="479773"/>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ed Rectangle 97"/>
              <p:cNvSpPr/>
              <p:nvPr/>
            </p:nvSpPr>
            <p:spPr>
              <a:xfrm rot="8438639">
                <a:off x="7673767" y="847283"/>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98"/>
              <p:cNvSpPr/>
              <p:nvPr/>
            </p:nvSpPr>
            <p:spPr>
              <a:xfrm rot="740291">
                <a:off x="7376803" y="1378929"/>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99"/>
              <p:cNvSpPr/>
              <p:nvPr/>
            </p:nvSpPr>
            <p:spPr>
              <a:xfrm rot="20736593">
                <a:off x="7610942" y="1377641"/>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8" name="Group 107"/>
          <p:cNvGrpSpPr/>
          <p:nvPr/>
        </p:nvGrpSpPr>
        <p:grpSpPr>
          <a:xfrm>
            <a:off x="10125213" y="6056500"/>
            <a:ext cx="1265834" cy="554043"/>
            <a:chOff x="7399794" y="-3593265"/>
            <a:chExt cx="1748118" cy="765134"/>
          </a:xfrm>
        </p:grpSpPr>
        <p:sp>
          <p:nvSpPr>
            <p:cNvPr id="109" name="Rounded Rectangle 108"/>
            <p:cNvSpPr/>
            <p:nvPr/>
          </p:nvSpPr>
          <p:spPr>
            <a:xfrm>
              <a:off x="7399794" y="-3593265"/>
              <a:ext cx="1748118" cy="617813"/>
            </a:xfrm>
            <a:prstGeom prst="round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7535534" y="-3122771"/>
              <a:ext cx="294640" cy="294640"/>
            </a:xfrm>
            <a:prstGeom prst="ellipse">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8650072" y="-3122771"/>
              <a:ext cx="294640" cy="294640"/>
            </a:xfrm>
            <a:prstGeom prst="ellipse">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ounded Rectangle 111"/>
            <p:cNvSpPr/>
            <p:nvPr/>
          </p:nvSpPr>
          <p:spPr>
            <a:xfrm>
              <a:off x="7600849" y="-3472606"/>
              <a:ext cx="251556" cy="202515"/>
            </a:xfrm>
            <a:prstGeom prst="round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ed Rectangle 112"/>
            <p:cNvSpPr/>
            <p:nvPr/>
          </p:nvSpPr>
          <p:spPr>
            <a:xfrm>
              <a:off x="7955786" y="-3472606"/>
              <a:ext cx="251556" cy="202515"/>
            </a:xfrm>
            <a:prstGeom prst="round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ounded Rectangle 113"/>
            <p:cNvSpPr/>
            <p:nvPr/>
          </p:nvSpPr>
          <p:spPr>
            <a:xfrm>
              <a:off x="8310723" y="-3472606"/>
              <a:ext cx="251556" cy="202515"/>
            </a:xfrm>
            <a:prstGeom prst="round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ounded Rectangle 114"/>
            <p:cNvSpPr/>
            <p:nvPr/>
          </p:nvSpPr>
          <p:spPr>
            <a:xfrm>
              <a:off x="8665659" y="-3472606"/>
              <a:ext cx="251556" cy="202515"/>
            </a:xfrm>
            <a:prstGeom prst="round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p:cNvGrpSpPr/>
          <p:nvPr/>
        </p:nvGrpSpPr>
        <p:grpSpPr>
          <a:xfrm>
            <a:off x="10642485" y="4952988"/>
            <a:ext cx="166456" cy="387939"/>
            <a:chOff x="7298031" y="544985"/>
            <a:chExt cx="563685" cy="1313714"/>
          </a:xfrm>
          <a:solidFill>
            <a:schemeClr val="bg1">
              <a:lumMod val="75000"/>
            </a:schemeClr>
          </a:solidFill>
        </p:grpSpPr>
        <p:sp>
          <p:nvSpPr>
            <p:cNvPr id="118" name="Oval 117"/>
            <p:cNvSpPr/>
            <p:nvPr/>
          </p:nvSpPr>
          <p:spPr>
            <a:xfrm>
              <a:off x="7418790" y="544985"/>
              <a:ext cx="325413" cy="3254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ounded Rectangle 118"/>
            <p:cNvSpPr/>
            <p:nvPr/>
          </p:nvSpPr>
          <p:spPr>
            <a:xfrm>
              <a:off x="7418790" y="875871"/>
              <a:ext cx="325413" cy="640262"/>
            </a:xfrm>
            <a:prstGeom prst="roundRect">
              <a:avLst>
                <a:gd name="adj" fmla="val 255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119"/>
            <p:cNvSpPr/>
            <p:nvPr/>
          </p:nvSpPr>
          <p:spPr>
            <a:xfrm rot="2422063">
              <a:off x="7298031" y="848724"/>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120"/>
            <p:cNvSpPr/>
            <p:nvPr/>
          </p:nvSpPr>
          <p:spPr>
            <a:xfrm rot="8438639">
              <a:off x="7673767" y="847283"/>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121"/>
            <p:cNvSpPr/>
            <p:nvPr/>
          </p:nvSpPr>
          <p:spPr>
            <a:xfrm rot="740291">
              <a:off x="7376803" y="1378929"/>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ounded Rectangle 122"/>
            <p:cNvSpPr/>
            <p:nvPr/>
          </p:nvSpPr>
          <p:spPr>
            <a:xfrm rot="20736593">
              <a:off x="7610942" y="1377641"/>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p:cNvGrpSpPr/>
          <p:nvPr/>
        </p:nvGrpSpPr>
        <p:grpSpPr>
          <a:xfrm>
            <a:off x="5911185" y="5150088"/>
            <a:ext cx="166456" cy="387939"/>
            <a:chOff x="7298031" y="544985"/>
            <a:chExt cx="563685" cy="1313714"/>
          </a:xfrm>
          <a:solidFill>
            <a:schemeClr val="bg1">
              <a:lumMod val="75000"/>
            </a:schemeClr>
          </a:solidFill>
        </p:grpSpPr>
        <p:sp>
          <p:nvSpPr>
            <p:cNvPr id="125" name="Oval 124"/>
            <p:cNvSpPr/>
            <p:nvPr/>
          </p:nvSpPr>
          <p:spPr>
            <a:xfrm>
              <a:off x="7418790" y="544985"/>
              <a:ext cx="325413" cy="3254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ounded Rectangle 125"/>
            <p:cNvSpPr/>
            <p:nvPr/>
          </p:nvSpPr>
          <p:spPr>
            <a:xfrm>
              <a:off x="7418790" y="875871"/>
              <a:ext cx="325413" cy="640262"/>
            </a:xfrm>
            <a:prstGeom prst="roundRect">
              <a:avLst>
                <a:gd name="adj" fmla="val 255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ounded Rectangle 126"/>
            <p:cNvSpPr/>
            <p:nvPr/>
          </p:nvSpPr>
          <p:spPr>
            <a:xfrm rot="2422063">
              <a:off x="7298031" y="848724"/>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ounded Rectangle 127"/>
            <p:cNvSpPr/>
            <p:nvPr/>
          </p:nvSpPr>
          <p:spPr>
            <a:xfrm rot="8438639">
              <a:off x="7673767" y="847283"/>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ounded Rectangle 128"/>
            <p:cNvSpPr/>
            <p:nvPr/>
          </p:nvSpPr>
          <p:spPr>
            <a:xfrm rot="740291">
              <a:off x="7376803" y="1378929"/>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ounded Rectangle 129"/>
            <p:cNvSpPr/>
            <p:nvPr/>
          </p:nvSpPr>
          <p:spPr>
            <a:xfrm rot="20736593">
              <a:off x="7610942" y="1377641"/>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 name="Group 130"/>
          <p:cNvGrpSpPr/>
          <p:nvPr/>
        </p:nvGrpSpPr>
        <p:grpSpPr>
          <a:xfrm>
            <a:off x="11020882" y="5119956"/>
            <a:ext cx="166456" cy="387939"/>
            <a:chOff x="7298031" y="544985"/>
            <a:chExt cx="563685" cy="1313714"/>
          </a:xfrm>
          <a:solidFill>
            <a:schemeClr val="bg1">
              <a:lumMod val="75000"/>
            </a:schemeClr>
          </a:solidFill>
        </p:grpSpPr>
        <p:sp>
          <p:nvSpPr>
            <p:cNvPr id="132" name="Oval 131"/>
            <p:cNvSpPr/>
            <p:nvPr/>
          </p:nvSpPr>
          <p:spPr>
            <a:xfrm>
              <a:off x="7418790" y="544985"/>
              <a:ext cx="325413" cy="3254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ounded Rectangle 132"/>
            <p:cNvSpPr/>
            <p:nvPr/>
          </p:nvSpPr>
          <p:spPr>
            <a:xfrm>
              <a:off x="7418790" y="875871"/>
              <a:ext cx="325413" cy="640262"/>
            </a:xfrm>
            <a:prstGeom prst="roundRect">
              <a:avLst>
                <a:gd name="adj" fmla="val 255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ounded Rectangle 133"/>
            <p:cNvSpPr/>
            <p:nvPr/>
          </p:nvSpPr>
          <p:spPr>
            <a:xfrm rot="2422063">
              <a:off x="7298031" y="848724"/>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ounded Rectangle 134"/>
            <p:cNvSpPr/>
            <p:nvPr/>
          </p:nvSpPr>
          <p:spPr>
            <a:xfrm rot="8438639">
              <a:off x="7673767" y="847283"/>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ounded Rectangle 135"/>
            <p:cNvSpPr/>
            <p:nvPr/>
          </p:nvSpPr>
          <p:spPr>
            <a:xfrm rot="740291">
              <a:off x="7376803" y="1378929"/>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ed Rectangle 136"/>
            <p:cNvSpPr/>
            <p:nvPr/>
          </p:nvSpPr>
          <p:spPr>
            <a:xfrm rot="20736593">
              <a:off x="7610942" y="1377641"/>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9" name="Picture 138"/>
          <p:cNvPicPr>
            <a:picLocks noChangeAspect="1"/>
          </p:cNvPicPr>
          <p:nvPr/>
        </p:nvPicPr>
        <p:blipFill rotWithShape="1">
          <a:blip r:embed="rId5"/>
          <a:srcRect b="44712"/>
          <a:stretch/>
        </p:blipFill>
        <p:spPr>
          <a:xfrm>
            <a:off x="4097614" y="4286830"/>
            <a:ext cx="4698872" cy="2401714"/>
          </a:xfrm>
          <a:prstGeom prst="rect">
            <a:avLst/>
          </a:prstGeom>
        </p:spPr>
      </p:pic>
      <p:grpSp>
        <p:nvGrpSpPr>
          <p:cNvPr id="140" name="Group 139"/>
          <p:cNvGrpSpPr/>
          <p:nvPr/>
        </p:nvGrpSpPr>
        <p:grpSpPr>
          <a:xfrm>
            <a:off x="7368760" y="4502414"/>
            <a:ext cx="335647" cy="782253"/>
            <a:chOff x="7298031" y="544985"/>
            <a:chExt cx="563685" cy="1313714"/>
          </a:xfrm>
          <a:solidFill>
            <a:schemeClr val="bg1">
              <a:lumMod val="50000"/>
            </a:schemeClr>
          </a:solidFill>
        </p:grpSpPr>
        <p:sp>
          <p:nvSpPr>
            <p:cNvPr id="141" name="Oval 140"/>
            <p:cNvSpPr/>
            <p:nvPr/>
          </p:nvSpPr>
          <p:spPr>
            <a:xfrm>
              <a:off x="7418790" y="544985"/>
              <a:ext cx="325413" cy="3254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ounded Rectangle 141"/>
            <p:cNvSpPr/>
            <p:nvPr/>
          </p:nvSpPr>
          <p:spPr>
            <a:xfrm>
              <a:off x="7418790" y="875871"/>
              <a:ext cx="325413" cy="640262"/>
            </a:xfrm>
            <a:prstGeom prst="roundRect">
              <a:avLst>
                <a:gd name="adj" fmla="val 255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ounded Rectangle 142"/>
            <p:cNvSpPr/>
            <p:nvPr/>
          </p:nvSpPr>
          <p:spPr>
            <a:xfrm rot="2422063">
              <a:off x="7298031" y="848724"/>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ounded Rectangle 143"/>
            <p:cNvSpPr/>
            <p:nvPr/>
          </p:nvSpPr>
          <p:spPr>
            <a:xfrm rot="8438639">
              <a:off x="7673767" y="847283"/>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ounded Rectangle 144"/>
            <p:cNvSpPr/>
            <p:nvPr/>
          </p:nvSpPr>
          <p:spPr>
            <a:xfrm rot="740291">
              <a:off x="7376803" y="1378929"/>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ounded Rectangle 145"/>
            <p:cNvSpPr/>
            <p:nvPr/>
          </p:nvSpPr>
          <p:spPr>
            <a:xfrm rot="20736593">
              <a:off x="7610942" y="1377641"/>
              <a:ext cx="187949" cy="479770"/>
            </a:xfrm>
            <a:prstGeom prst="roundRect">
              <a:avLst>
                <a:gd name="adj" fmla="val 46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8" name="Picture 6"/>
          <p:cNvPicPr>
            <a:picLocks noChangeAspect="1"/>
          </p:cNvPicPr>
          <p:nvPr/>
        </p:nvPicPr>
        <p:blipFill>
          <a:blip r:embed="rId6"/>
          <a:stretch>
            <a:fillRect/>
          </a:stretch>
        </p:blipFill>
        <p:spPr>
          <a:xfrm flipH="1">
            <a:off x="417776" y="5996544"/>
            <a:ext cx="692000" cy="692000"/>
          </a:xfrm>
          <a:prstGeom prst="rect">
            <a:avLst/>
          </a:prstGeom>
        </p:spPr>
      </p:pic>
      <p:pic>
        <p:nvPicPr>
          <p:cNvPr id="84" name="Picture 6"/>
          <p:cNvPicPr>
            <a:picLocks noChangeAspect="1"/>
          </p:cNvPicPr>
          <p:nvPr/>
        </p:nvPicPr>
        <p:blipFill>
          <a:blip r:embed="rId6"/>
          <a:stretch>
            <a:fillRect/>
          </a:stretch>
        </p:blipFill>
        <p:spPr>
          <a:xfrm flipH="1">
            <a:off x="7310865" y="5996544"/>
            <a:ext cx="692000" cy="692000"/>
          </a:xfrm>
          <a:prstGeom prst="rect">
            <a:avLst/>
          </a:prstGeom>
        </p:spPr>
      </p:pic>
      <p:pic>
        <p:nvPicPr>
          <p:cNvPr id="138" name="Picture 6"/>
          <p:cNvPicPr>
            <a:picLocks noChangeAspect="1"/>
          </p:cNvPicPr>
          <p:nvPr/>
        </p:nvPicPr>
        <p:blipFill>
          <a:blip r:embed="rId6"/>
          <a:stretch>
            <a:fillRect/>
          </a:stretch>
        </p:blipFill>
        <p:spPr>
          <a:xfrm flipH="1">
            <a:off x="4456499" y="5996544"/>
            <a:ext cx="692000" cy="692000"/>
          </a:xfrm>
          <a:prstGeom prst="rect">
            <a:avLst/>
          </a:prstGeom>
        </p:spPr>
      </p:pic>
      <p:sp>
        <p:nvSpPr>
          <p:cNvPr id="147" name="圆角矩形 64"/>
          <p:cNvSpPr/>
          <p:nvPr/>
        </p:nvSpPr>
        <p:spPr>
          <a:xfrm>
            <a:off x="1230814" y="1568774"/>
            <a:ext cx="4882830" cy="2557237"/>
          </a:xfrm>
          <a:prstGeom prst="roundRect">
            <a:avLst>
              <a:gd name="adj" fmla="val 0"/>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b="1" dirty="0">
              <a:solidFill>
                <a:schemeClr val="tx1"/>
              </a:solidFill>
              <a:latin typeface="Helvetica Neue" charset="0"/>
              <a:ea typeface="Helvetica Neue" charset="0"/>
              <a:cs typeface="Helvetica Neue" charset="0"/>
            </a:endParaRPr>
          </a:p>
        </p:txBody>
      </p:sp>
      <p:sp>
        <p:nvSpPr>
          <p:cNvPr id="148" name="Rounded Rectangle 147"/>
          <p:cNvSpPr/>
          <p:nvPr/>
        </p:nvSpPr>
        <p:spPr>
          <a:xfrm>
            <a:off x="1421719" y="3565480"/>
            <a:ext cx="4572001" cy="463296"/>
          </a:xfrm>
          <a:prstGeom prst="round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400" b="1" dirty="0">
                <a:solidFill>
                  <a:schemeClr val="bg1"/>
                </a:solidFill>
                <a:latin typeface="Helvetica Neue" charset="0"/>
                <a:ea typeface="Helvetica Neue" charset="0"/>
                <a:cs typeface="Helvetica Neue" charset="0"/>
              </a:rPr>
              <a:t>Physical Layer (PHY)</a:t>
            </a:r>
            <a:endParaRPr lang="en-US" sz="2400" b="1" dirty="0">
              <a:solidFill>
                <a:schemeClr val="bg1"/>
              </a:solidFill>
              <a:latin typeface="Helvetica Neue" charset="0"/>
              <a:ea typeface="Helvetica Neue" charset="0"/>
              <a:cs typeface="Helvetica Neue" charset="0"/>
            </a:endParaRPr>
          </a:p>
        </p:txBody>
      </p:sp>
      <p:sp>
        <p:nvSpPr>
          <p:cNvPr id="149" name="Rounded Rectangle 148"/>
          <p:cNvSpPr/>
          <p:nvPr/>
        </p:nvSpPr>
        <p:spPr>
          <a:xfrm>
            <a:off x="1421720" y="3093748"/>
            <a:ext cx="4572000" cy="441451"/>
          </a:xfrm>
          <a:prstGeom prst="round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400" b="1" dirty="0" smtClean="0">
                <a:solidFill>
                  <a:schemeClr val="bg1"/>
                </a:solidFill>
                <a:latin typeface="Helvetica Neue" charset="0"/>
                <a:ea typeface="Helvetica Neue" charset="0"/>
                <a:cs typeface="Helvetica Neue" charset="0"/>
              </a:rPr>
              <a:t>Link Layer (MAC/RLC/PDCP)</a:t>
            </a:r>
            <a:endParaRPr lang="en-US" sz="2400" b="1" dirty="0">
              <a:solidFill>
                <a:schemeClr val="bg1"/>
              </a:solidFill>
              <a:latin typeface="Helvetica Neue" charset="0"/>
              <a:ea typeface="Helvetica Neue" charset="0"/>
              <a:cs typeface="Helvetica Neue" charset="0"/>
            </a:endParaRPr>
          </a:p>
        </p:txBody>
      </p:sp>
      <p:sp>
        <p:nvSpPr>
          <p:cNvPr id="150" name="Rounded Rectangle 149"/>
          <p:cNvSpPr/>
          <p:nvPr/>
        </p:nvSpPr>
        <p:spPr>
          <a:xfrm>
            <a:off x="1421720" y="2622016"/>
            <a:ext cx="4572001" cy="441451"/>
          </a:xfrm>
          <a:prstGeom prst="round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400" b="1" dirty="0">
                <a:solidFill>
                  <a:schemeClr val="bg1"/>
                </a:solidFill>
                <a:latin typeface="Helvetica Neue" charset="0"/>
                <a:ea typeface="Helvetica Neue" charset="0"/>
                <a:cs typeface="Helvetica Neue" charset="0"/>
              </a:rPr>
              <a:t>Radio</a:t>
            </a:r>
            <a:r>
              <a:rPr lang="zh-CN" altLang="en-US" sz="2400" b="1" dirty="0">
                <a:solidFill>
                  <a:schemeClr val="bg1"/>
                </a:solidFill>
                <a:latin typeface="Helvetica Neue" charset="0"/>
                <a:ea typeface="Helvetica Neue" charset="0"/>
                <a:cs typeface="Helvetica Neue" charset="0"/>
              </a:rPr>
              <a:t> </a:t>
            </a:r>
            <a:r>
              <a:rPr lang="en-US" altLang="zh-CN" sz="2400" b="1" dirty="0">
                <a:solidFill>
                  <a:schemeClr val="bg1"/>
                </a:solidFill>
                <a:latin typeface="Helvetica Neue" charset="0"/>
                <a:ea typeface="Helvetica Neue" charset="0"/>
                <a:cs typeface="Helvetica Neue" charset="0"/>
              </a:rPr>
              <a:t>Resource</a:t>
            </a:r>
            <a:r>
              <a:rPr lang="zh-CN" altLang="en-US" sz="2400" b="1" dirty="0">
                <a:solidFill>
                  <a:schemeClr val="bg1"/>
                </a:solidFill>
                <a:latin typeface="Helvetica Neue" charset="0"/>
                <a:ea typeface="Helvetica Neue" charset="0"/>
                <a:cs typeface="Helvetica Neue" charset="0"/>
              </a:rPr>
              <a:t> </a:t>
            </a:r>
            <a:r>
              <a:rPr lang="en-US" altLang="zh-CN" sz="2400" b="1" dirty="0">
                <a:solidFill>
                  <a:schemeClr val="bg1"/>
                </a:solidFill>
                <a:latin typeface="Helvetica Neue" charset="0"/>
                <a:ea typeface="Helvetica Neue" charset="0"/>
                <a:cs typeface="Helvetica Neue" charset="0"/>
              </a:rPr>
              <a:t>Control</a:t>
            </a:r>
            <a:r>
              <a:rPr lang="zh-CN" altLang="en-US" sz="2400" b="1" dirty="0">
                <a:solidFill>
                  <a:schemeClr val="bg1"/>
                </a:solidFill>
                <a:latin typeface="Helvetica Neue" charset="0"/>
                <a:ea typeface="Helvetica Neue" charset="0"/>
                <a:cs typeface="Helvetica Neue" charset="0"/>
              </a:rPr>
              <a:t> </a:t>
            </a:r>
            <a:r>
              <a:rPr lang="en-US" altLang="zh-CN" sz="2400" b="1" dirty="0">
                <a:solidFill>
                  <a:schemeClr val="bg1"/>
                </a:solidFill>
                <a:latin typeface="Helvetica Neue" charset="0"/>
                <a:ea typeface="Helvetica Neue" charset="0"/>
                <a:cs typeface="Helvetica Neue" charset="0"/>
              </a:rPr>
              <a:t>(RRC)</a:t>
            </a:r>
            <a:endParaRPr lang="en-US" sz="2400" b="1" dirty="0">
              <a:solidFill>
                <a:schemeClr val="bg1"/>
              </a:solidFill>
              <a:latin typeface="Helvetica Neue" charset="0"/>
              <a:ea typeface="Helvetica Neue" charset="0"/>
              <a:cs typeface="Helvetica Neue" charset="0"/>
            </a:endParaRPr>
          </a:p>
        </p:txBody>
      </p:sp>
      <p:sp>
        <p:nvSpPr>
          <p:cNvPr id="151" name="Rounded Rectangle 150"/>
          <p:cNvSpPr/>
          <p:nvPr/>
        </p:nvSpPr>
        <p:spPr>
          <a:xfrm>
            <a:off x="1421721" y="2150284"/>
            <a:ext cx="4572000" cy="441451"/>
          </a:xfrm>
          <a:prstGeom prst="round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400" b="1" dirty="0">
                <a:solidFill>
                  <a:schemeClr val="bg1"/>
                </a:solidFill>
                <a:latin typeface="Helvetica Neue" charset="0"/>
                <a:ea typeface="Helvetica Neue" charset="0"/>
                <a:cs typeface="Helvetica Neue" charset="0"/>
              </a:rPr>
              <a:t>Mobility</a:t>
            </a:r>
            <a:r>
              <a:rPr lang="zh-CN" altLang="en-US" sz="2400" b="1" dirty="0">
                <a:solidFill>
                  <a:schemeClr val="bg1"/>
                </a:solidFill>
                <a:latin typeface="Helvetica Neue" charset="0"/>
                <a:ea typeface="Helvetica Neue" charset="0"/>
                <a:cs typeface="Helvetica Neue" charset="0"/>
              </a:rPr>
              <a:t> </a:t>
            </a:r>
            <a:r>
              <a:rPr lang="en-US" altLang="zh-CN" sz="2400" b="1" dirty="0">
                <a:solidFill>
                  <a:schemeClr val="bg1"/>
                </a:solidFill>
                <a:latin typeface="Helvetica Neue" charset="0"/>
                <a:ea typeface="Helvetica Neue" charset="0"/>
                <a:cs typeface="Helvetica Neue" charset="0"/>
              </a:rPr>
              <a:t>Management</a:t>
            </a:r>
            <a:r>
              <a:rPr lang="zh-CN" altLang="en-US" sz="2400" b="1" dirty="0">
                <a:solidFill>
                  <a:schemeClr val="bg1"/>
                </a:solidFill>
                <a:latin typeface="Helvetica Neue" charset="0"/>
                <a:ea typeface="Helvetica Neue" charset="0"/>
                <a:cs typeface="Helvetica Neue" charset="0"/>
              </a:rPr>
              <a:t> </a:t>
            </a:r>
            <a:r>
              <a:rPr lang="en-US" altLang="zh-CN" sz="2400" b="1" dirty="0">
                <a:solidFill>
                  <a:schemeClr val="bg1"/>
                </a:solidFill>
                <a:latin typeface="Helvetica Neue" charset="0"/>
                <a:ea typeface="Helvetica Neue" charset="0"/>
                <a:cs typeface="Helvetica Neue" charset="0"/>
              </a:rPr>
              <a:t>(MM)</a:t>
            </a:r>
            <a:endParaRPr lang="en-US" sz="2400" b="1" dirty="0">
              <a:solidFill>
                <a:schemeClr val="bg1"/>
              </a:solidFill>
              <a:latin typeface="Helvetica Neue" charset="0"/>
              <a:ea typeface="Helvetica Neue" charset="0"/>
              <a:cs typeface="Helvetica Neue" charset="0"/>
            </a:endParaRPr>
          </a:p>
        </p:txBody>
      </p:sp>
      <p:sp>
        <p:nvSpPr>
          <p:cNvPr id="152" name="Rounded Rectangle 151"/>
          <p:cNvSpPr/>
          <p:nvPr/>
        </p:nvSpPr>
        <p:spPr>
          <a:xfrm>
            <a:off x="1421720" y="1678552"/>
            <a:ext cx="4572001" cy="441451"/>
          </a:xfrm>
          <a:prstGeom prst="round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400" b="1" dirty="0">
                <a:solidFill>
                  <a:schemeClr val="bg1"/>
                </a:solidFill>
                <a:latin typeface="Helvetica Neue" charset="0"/>
                <a:ea typeface="Helvetica Neue" charset="0"/>
                <a:cs typeface="Helvetica Neue" charset="0"/>
              </a:rPr>
              <a:t>Session</a:t>
            </a:r>
            <a:r>
              <a:rPr lang="zh-CN" altLang="en-US" sz="2400" b="1" dirty="0">
                <a:solidFill>
                  <a:schemeClr val="bg1"/>
                </a:solidFill>
                <a:latin typeface="Helvetica Neue" charset="0"/>
                <a:ea typeface="Helvetica Neue" charset="0"/>
                <a:cs typeface="Helvetica Neue" charset="0"/>
              </a:rPr>
              <a:t> </a:t>
            </a:r>
            <a:r>
              <a:rPr lang="en-US" altLang="zh-CN" sz="2400" b="1" dirty="0">
                <a:solidFill>
                  <a:schemeClr val="bg1"/>
                </a:solidFill>
                <a:latin typeface="Helvetica Neue" charset="0"/>
                <a:ea typeface="Helvetica Neue" charset="0"/>
                <a:cs typeface="Helvetica Neue" charset="0"/>
              </a:rPr>
              <a:t>Management</a:t>
            </a:r>
            <a:r>
              <a:rPr lang="zh-CN" altLang="en-US" sz="2400" b="1" dirty="0">
                <a:solidFill>
                  <a:schemeClr val="bg1"/>
                </a:solidFill>
                <a:latin typeface="Helvetica Neue" charset="0"/>
                <a:ea typeface="Helvetica Neue" charset="0"/>
                <a:cs typeface="Helvetica Neue" charset="0"/>
              </a:rPr>
              <a:t> </a:t>
            </a:r>
            <a:r>
              <a:rPr lang="en-US" altLang="zh-CN" sz="2400" b="1" dirty="0">
                <a:solidFill>
                  <a:schemeClr val="bg1"/>
                </a:solidFill>
                <a:latin typeface="Helvetica Neue" charset="0"/>
                <a:ea typeface="Helvetica Neue" charset="0"/>
                <a:cs typeface="Helvetica Neue" charset="0"/>
              </a:rPr>
              <a:t>(SM)</a:t>
            </a:r>
            <a:endParaRPr lang="en-US" sz="2400" b="1" dirty="0">
              <a:solidFill>
                <a:schemeClr val="bg1"/>
              </a:solidFill>
              <a:latin typeface="Helvetica Neue" charset="0"/>
              <a:ea typeface="Helvetica Neue" charset="0"/>
              <a:cs typeface="Helvetica Neue" charset="0"/>
            </a:endParaRPr>
          </a:p>
        </p:txBody>
      </p:sp>
      <p:pic>
        <p:nvPicPr>
          <p:cNvPr id="161" name="Picture 160"/>
          <p:cNvPicPr>
            <a:picLocks noChangeAspect="1"/>
          </p:cNvPicPr>
          <p:nvPr/>
        </p:nvPicPr>
        <p:blipFill>
          <a:blip r:embed="rId7"/>
          <a:stretch>
            <a:fillRect/>
          </a:stretch>
        </p:blipFill>
        <p:spPr>
          <a:xfrm>
            <a:off x="7354311" y="1491546"/>
            <a:ext cx="1402667" cy="2909236"/>
          </a:xfrm>
          <a:prstGeom prst="rect">
            <a:avLst/>
          </a:prstGeom>
        </p:spPr>
      </p:pic>
      <p:sp>
        <p:nvSpPr>
          <p:cNvPr id="162" name="Rounded Rectangle 161"/>
          <p:cNvSpPr/>
          <p:nvPr/>
        </p:nvSpPr>
        <p:spPr>
          <a:xfrm>
            <a:off x="7418790" y="1799817"/>
            <a:ext cx="1302075" cy="2364146"/>
          </a:xfrm>
          <a:prstGeom prst="roundRect">
            <a:avLst>
              <a:gd name="adj" fmla="val 20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3" name="Straight Connector 162"/>
          <p:cNvCxnSpPr/>
          <p:nvPr/>
        </p:nvCxnSpPr>
        <p:spPr>
          <a:xfrm flipH="1">
            <a:off x="7381367" y="3187975"/>
            <a:ext cx="3159485" cy="0"/>
          </a:xfrm>
          <a:prstGeom prst="line">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164" name="Rounded Rectangle 163"/>
          <p:cNvSpPr/>
          <p:nvPr/>
        </p:nvSpPr>
        <p:spPr>
          <a:xfrm>
            <a:off x="7415986" y="1792320"/>
            <a:ext cx="1304879" cy="1388373"/>
          </a:xfrm>
          <a:prstGeom prst="roundRect">
            <a:avLst>
              <a:gd name="adj" fmla="val 2009"/>
            </a:avLst>
          </a:prstGeom>
          <a:solidFill>
            <a:schemeClr val="accent4">
              <a:lumMod val="20000"/>
              <a:lumOff val="80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US" sz="2800" dirty="0">
              <a:solidFill>
                <a:sysClr val="windowText" lastClr="000000"/>
              </a:solidFill>
              <a:latin typeface="Times New Roman" panose="02020603050405020304" pitchFamily="18" charset="0"/>
              <a:cs typeface="Times New Roman" panose="02020603050405020304" pitchFamily="18" charset="0"/>
            </a:endParaRPr>
          </a:p>
        </p:txBody>
      </p:sp>
      <p:pic>
        <p:nvPicPr>
          <p:cNvPr id="167" name="Picture 16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01273" y="2546530"/>
            <a:ext cx="501201" cy="501201"/>
          </a:xfrm>
          <a:prstGeom prst="rect">
            <a:avLst/>
          </a:prstGeom>
        </p:spPr>
      </p:pic>
      <p:sp>
        <p:nvSpPr>
          <p:cNvPr id="168" name="文本框 120"/>
          <p:cNvSpPr txBox="1"/>
          <p:nvPr/>
        </p:nvSpPr>
        <p:spPr>
          <a:xfrm>
            <a:off x="8671781" y="3111109"/>
            <a:ext cx="1588897" cy="461665"/>
          </a:xfrm>
          <a:prstGeom prst="rect">
            <a:avLst/>
          </a:prstGeom>
          <a:noFill/>
        </p:spPr>
        <p:txBody>
          <a:bodyPr wrap="none" rtlCol="0">
            <a:spAutoFit/>
          </a:bodyPr>
          <a:lstStyle/>
          <a:p>
            <a:r>
              <a:rPr lang="en-US" altLang="zh-CN" sz="2400" b="1" dirty="0" smtClean="0">
                <a:latin typeface="Helvetica" charset="0"/>
                <a:ea typeface="Helvetica" charset="0"/>
                <a:cs typeface="Helvetica" charset="0"/>
              </a:rPr>
              <a:t>Hardware</a:t>
            </a:r>
            <a:endParaRPr lang="zh-CN" altLang="en-US" sz="2400" b="1" dirty="0">
              <a:latin typeface="Helvetica" charset="0"/>
              <a:ea typeface="Helvetica" charset="0"/>
              <a:cs typeface="Helvetica" charset="0"/>
            </a:endParaRPr>
          </a:p>
        </p:txBody>
      </p:sp>
      <p:sp>
        <p:nvSpPr>
          <p:cNvPr id="169" name="文本框 120"/>
          <p:cNvSpPr txBox="1"/>
          <p:nvPr/>
        </p:nvSpPr>
        <p:spPr>
          <a:xfrm>
            <a:off x="8687172" y="2792783"/>
            <a:ext cx="1484702" cy="461665"/>
          </a:xfrm>
          <a:prstGeom prst="rect">
            <a:avLst/>
          </a:prstGeom>
          <a:noFill/>
        </p:spPr>
        <p:txBody>
          <a:bodyPr wrap="none" rtlCol="0">
            <a:spAutoFit/>
          </a:bodyPr>
          <a:lstStyle/>
          <a:p>
            <a:r>
              <a:rPr lang="en-US" altLang="zh-CN" sz="2400" b="1" dirty="0" smtClean="0">
                <a:latin typeface="Helvetica" charset="0"/>
                <a:ea typeface="Helvetica" charset="0"/>
                <a:cs typeface="Helvetica" charset="0"/>
              </a:rPr>
              <a:t>Software</a:t>
            </a:r>
            <a:endParaRPr lang="zh-CN" altLang="en-US" sz="2400" b="1" dirty="0">
              <a:latin typeface="Helvetica" charset="0"/>
              <a:ea typeface="Helvetica" charset="0"/>
              <a:cs typeface="Helvetica" charset="0"/>
            </a:endParaRPr>
          </a:p>
        </p:txBody>
      </p:sp>
      <p:pic>
        <p:nvPicPr>
          <p:cNvPr id="170" name="Picture 169"/>
          <p:cNvPicPr>
            <a:picLocks noChangeAspect="1"/>
          </p:cNvPicPr>
          <p:nvPr/>
        </p:nvPicPr>
        <p:blipFill>
          <a:blip r:embed="rId9">
            <a:duotone>
              <a:schemeClr val="accent1">
                <a:shade val="45000"/>
                <a:satMod val="135000"/>
              </a:schemeClr>
              <a:prstClr val="white"/>
            </a:duotone>
          </a:blip>
          <a:stretch>
            <a:fillRect/>
          </a:stretch>
        </p:blipFill>
        <p:spPr>
          <a:xfrm>
            <a:off x="7596813" y="3221415"/>
            <a:ext cx="912336" cy="912336"/>
          </a:xfrm>
          <a:prstGeom prst="rect">
            <a:avLst/>
          </a:prstGeom>
          <a:solidFill>
            <a:schemeClr val="bg1"/>
          </a:solidFill>
        </p:spPr>
      </p:pic>
      <p:pic>
        <p:nvPicPr>
          <p:cNvPr id="171" name="Picture 170"/>
          <p:cNvPicPr>
            <a:picLocks noChangeAspect="1"/>
          </p:cNvPicPr>
          <p:nvPr/>
        </p:nvPicPr>
        <p:blipFill>
          <a:blip r:embed="rId10"/>
          <a:stretch>
            <a:fillRect/>
          </a:stretch>
        </p:blipFill>
        <p:spPr>
          <a:xfrm>
            <a:off x="8140254" y="2553904"/>
            <a:ext cx="493120" cy="493120"/>
          </a:xfrm>
          <a:prstGeom prst="rect">
            <a:avLst/>
          </a:prstGeom>
        </p:spPr>
      </p:pic>
      <p:cxnSp>
        <p:nvCxnSpPr>
          <p:cNvPr id="172" name="Straight Connector 171"/>
          <p:cNvCxnSpPr/>
          <p:nvPr/>
        </p:nvCxnSpPr>
        <p:spPr>
          <a:xfrm>
            <a:off x="6110369" y="1568774"/>
            <a:ext cx="1270998" cy="1619201"/>
          </a:xfrm>
          <a:prstGeom prst="line">
            <a:avLst/>
          </a:prstGeom>
          <a:solidFill>
            <a:schemeClr val="bg1"/>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cxnSp>
      <p:cxnSp>
        <p:nvCxnSpPr>
          <p:cNvPr id="173" name="Straight Connector 172"/>
          <p:cNvCxnSpPr/>
          <p:nvPr/>
        </p:nvCxnSpPr>
        <p:spPr>
          <a:xfrm>
            <a:off x="6110369" y="4126011"/>
            <a:ext cx="1330297" cy="37952"/>
          </a:xfrm>
          <a:prstGeom prst="line">
            <a:avLst/>
          </a:prstGeom>
          <a:solidFill>
            <a:schemeClr val="bg1"/>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cxnSp>
      <p:sp>
        <p:nvSpPr>
          <p:cNvPr id="174" name="Rounded Rectangle 173"/>
          <p:cNvSpPr/>
          <p:nvPr/>
        </p:nvSpPr>
        <p:spPr>
          <a:xfrm>
            <a:off x="1252251" y="1578689"/>
            <a:ext cx="4858118" cy="2536632"/>
          </a:xfrm>
          <a:prstGeom prst="roundRect">
            <a:avLst>
              <a:gd name="adj" fmla="val 0"/>
            </a:avLst>
          </a:prstGeom>
          <a:solidFill>
            <a:schemeClr val="tx1">
              <a:lumMod val="75000"/>
              <a:lumOff val="25000"/>
              <a:alpha val="93000"/>
            </a:schemeClr>
          </a:solid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800" b="1" dirty="0" smtClean="0">
                <a:latin typeface="Helvetica" charset="0"/>
                <a:ea typeface="Helvetica" charset="0"/>
                <a:cs typeface="Helvetica" charset="0"/>
              </a:rPr>
              <a:t>?</a:t>
            </a:r>
            <a:endParaRPr lang="en-US" sz="12800" b="1" dirty="0">
              <a:latin typeface="Helvetica" charset="0"/>
              <a:ea typeface="Helvetica" charset="0"/>
              <a:cs typeface="Helvetica" charset="0"/>
            </a:endParaRPr>
          </a:p>
        </p:txBody>
      </p:sp>
      <p:sp>
        <p:nvSpPr>
          <p:cNvPr id="180" name="Rounded Rectangle 179"/>
          <p:cNvSpPr/>
          <p:nvPr/>
        </p:nvSpPr>
        <p:spPr>
          <a:xfrm>
            <a:off x="7415985" y="3213593"/>
            <a:ext cx="1304880" cy="957652"/>
          </a:xfrm>
          <a:prstGeom prst="roundRect">
            <a:avLst>
              <a:gd name="adj" fmla="val 0"/>
            </a:avLst>
          </a:prstGeom>
          <a:solidFill>
            <a:schemeClr val="tx1">
              <a:lumMod val="75000"/>
              <a:lumOff val="25000"/>
              <a:alpha val="93000"/>
            </a:schemeClr>
          </a:solid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9600" b="1" dirty="0" smtClean="0">
                <a:latin typeface="Helvetica" charset="0"/>
                <a:ea typeface="Helvetica" charset="0"/>
                <a:cs typeface="Helvetica" charset="0"/>
              </a:rPr>
              <a:t>?</a:t>
            </a:r>
            <a:endParaRPr lang="en-US" sz="9600" b="1" dirty="0">
              <a:latin typeface="Helvetica" charset="0"/>
              <a:ea typeface="Helvetica" charset="0"/>
              <a:cs typeface="Helvetica" charset="0"/>
            </a:endParaRPr>
          </a:p>
        </p:txBody>
      </p:sp>
      <p:sp>
        <p:nvSpPr>
          <p:cNvPr id="181" name="Rounded Rectangle 180"/>
          <p:cNvSpPr/>
          <p:nvPr/>
        </p:nvSpPr>
        <p:spPr>
          <a:xfrm>
            <a:off x="395143" y="5897788"/>
            <a:ext cx="692558" cy="791060"/>
          </a:xfrm>
          <a:prstGeom prst="roundRect">
            <a:avLst>
              <a:gd name="adj" fmla="val 1586"/>
            </a:avLst>
          </a:prstGeom>
          <a:solidFill>
            <a:schemeClr val="tx1">
              <a:lumMod val="75000"/>
              <a:lumOff val="25000"/>
              <a:alpha val="93000"/>
            </a:schemeClr>
          </a:solid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7200" b="1" dirty="0" smtClean="0">
                <a:latin typeface="Helvetica" charset="0"/>
                <a:ea typeface="Helvetica" charset="0"/>
                <a:cs typeface="Helvetica" charset="0"/>
              </a:rPr>
              <a:t>?</a:t>
            </a:r>
            <a:endParaRPr lang="en-US" sz="7200" b="1" dirty="0">
              <a:latin typeface="Helvetica" charset="0"/>
              <a:ea typeface="Helvetica" charset="0"/>
              <a:cs typeface="Helvetica" charset="0"/>
            </a:endParaRPr>
          </a:p>
        </p:txBody>
      </p:sp>
      <p:sp>
        <p:nvSpPr>
          <p:cNvPr id="182" name="Rounded Rectangle 181"/>
          <p:cNvSpPr/>
          <p:nvPr/>
        </p:nvSpPr>
        <p:spPr>
          <a:xfrm>
            <a:off x="4444200" y="5897788"/>
            <a:ext cx="692558" cy="791060"/>
          </a:xfrm>
          <a:prstGeom prst="roundRect">
            <a:avLst>
              <a:gd name="adj" fmla="val 1586"/>
            </a:avLst>
          </a:prstGeom>
          <a:solidFill>
            <a:schemeClr val="tx1">
              <a:lumMod val="75000"/>
              <a:lumOff val="25000"/>
              <a:alpha val="93000"/>
            </a:schemeClr>
          </a:solid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7200" b="1" dirty="0" smtClean="0">
                <a:latin typeface="Helvetica" charset="0"/>
                <a:ea typeface="Helvetica" charset="0"/>
                <a:cs typeface="Helvetica" charset="0"/>
              </a:rPr>
              <a:t>?</a:t>
            </a:r>
            <a:endParaRPr lang="en-US" sz="7200" b="1" dirty="0">
              <a:latin typeface="Helvetica" charset="0"/>
              <a:ea typeface="Helvetica" charset="0"/>
              <a:cs typeface="Helvetica" charset="0"/>
            </a:endParaRPr>
          </a:p>
        </p:txBody>
      </p:sp>
      <p:sp>
        <p:nvSpPr>
          <p:cNvPr id="183" name="Rounded Rectangle 182"/>
          <p:cNvSpPr/>
          <p:nvPr/>
        </p:nvSpPr>
        <p:spPr>
          <a:xfrm>
            <a:off x="7354311" y="5897788"/>
            <a:ext cx="692558" cy="791060"/>
          </a:xfrm>
          <a:prstGeom prst="roundRect">
            <a:avLst>
              <a:gd name="adj" fmla="val 1586"/>
            </a:avLst>
          </a:prstGeom>
          <a:solidFill>
            <a:schemeClr val="tx1">
              <a:lumMod val="75000"/>
              <a:lumOff val="25000"/>
              <a:alpha val="93000"/>
            </a:schemeClr>
          </a:solid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7200" b="1" dirty="0" smtClean="0">
                <a:latin typeface="Helvetica" charset="0"/>
                <a:ea typeface="Helvetica" charset="0"/>
                <a:cs typeface="Helvetica" charset="0"/>
              </a:rPr>
              <a:t>?</a:t>
            </a:r>
            <a:endParaRPr lang="en-US" sz="7200" b="1" dirty="0">
              <a:latin typeface="Helvetica" charset="0"/>
              <a:ea typeface="Helvetica" charset="0"/>
              <a:cs typeface="Helvetica" charset="0"/>
            </a:endParaRPr>
          </a:p>
        </p:txBody>
      </p:sp>
      <p:pic>
        <p:nvPicPr>
          <p:cNvPr id="175" name="Picture 17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35951" y="1943363"/>
            <a:ext cx="497423" cy="497423"/>
          </a:xfrm>
          <a:prstGeom prst="rect">
            <a:avLst/>
          </a:prstGeom>
        </p:spPr>
      </p:pic>
      <p:pic>
        <p:nvPicPr>
          <p:cNvPr id="176" name="Picture 17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06305" y="1951071"/>
            <a:ext cx="501201" cy="501201"/>
          </a:xfrm>
          <a:prstGeom prst="rect">
            <a:avLst/>
          </a:prstGeom>
        </p:spPr>
      </p:pic>
    </p:spTree>
    <p:extLst>
      <p:ext uri="{BB962C8B-B14F-4D97-AF65-F5344CB8AC3E}">
        <p14:creationId xmlns:p14="http://schemas.microsoft.com/office/powerpoint/2010/main" val="14201181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176338"/>
            <a:ext cx="12192000" cy="2852737"/>
          </a:xfrm>
        </p:spPr>
        <p:txBody>
          <a:bodyPr>
            <a:normAutofit/>
          </a:bodyPr>
          <a:lstStyle/>
          <a:p>
            <a:pPr algn="ctr"/>
            <a:r>
              <a:rPr lang="en-US" sz="5400" dirty="0">
                <a:latin typeface="Helvetica Neue" charset="0"/>
                <a:ea typeface="Helvetica Neue" charset="0"/>
                <a:cs typeface="Helvetica Neue" charset="0"/>
              </a:rPr>
              <a:t>Can </a:t>
            </a:r>
            <a:r>
              <a:rPr lang="en-US" altLang="zh-CN" sz="5400" dirty="0" smtClean="0">
                <a:latin typeface="Helvetica Neue" charset="0"/>
                <a:ea typeface="Helvetica Neue" charset="0"/>
                <a:cs typeface="Helvetica Neue" charset="0"/>
              </a:rPr>
              <a:t>We </a:t>
            </a:r>
            <a:r>
              <a:rPr lang="en-US" sz="5400" dirty="0" smtClean="0">
                <a:latin typeface="Helvetica Neue" charset="0"/>
                <a:ea typeface="Helvetica Neue" charset="0"/>
                <a:cs typeface="Helvetica Neue" charset="0"/>
              </a:rPr>
              <a:t>Have </a:t>
            </a:r>
            <a:r>
              <a:rPr lang="en-US" sz="5400" b="1" dirty="0">
                <a:solidFill>
                  <a:srgbClr val="FF0000"/>
                </a:solidFill>
                <a:latin typeface="Helvetica Neue" charset="0"/>
                <a:ea typeface="Helvetica Neue" charset="0"/>
                <a:cs typeface="Helvetica Neue" charset="0"/>
              </a:rPr>
              <a:t>Open</a:t>
            </a:r>
            <a:r>
              <a:rPr lang="en-US" sz="5400" dirty="0">
                <a:solidFill>
                  <a:srgbClr val="FF0000"/>
                </a:solidFill>
                <a:latin typeface="Helvetica Neue" charset="0"/>
                <a:ea typeface="Helvetica Neue" charset="0"/>
                <a:cs typeface="Helvetica Neue" charset="0"/>
              </a:rPr>
              <a:t> </a:t>
            </a:r>
            <a:r>
              <a:rPr lang="en-US" sz="5400" dirty="0">
                <a:latin typeface="Helvetica Neue" charset="0"/>
                <a:ea typeface="Helvetica Neue" charset="0"/>
                <a:cs typeface="Helvetica Neue" charset="0"/>
              </a:rPr>
              <a:t>Access </a:t>
            </a:r>
            <a:r>
              <a:rPr lang="en-US" sz="5400" dirty="0" smtClean="0">
                <a:latin typeface="Helvetica Neue" charset="0"/>
                <a:ea typeface="Helvetica Neue" charset="0"/>
                <a:cs typeface="Helvetica Neue" charset="0"/>
              </a:rPr>
              <a:t/>
            </a:r>
            <a:br>
              <a:rPr lang="en-US" sz="5400" dirty="0" smtClean="0">
                <a:latin typeface="Helvetica Neue" charset="0"/>
                <a:ea typeface="Helvetica Neue" charset="0"/>
                <a:cs typeface="Helvetica Neue" charset="0"/>
              </a:rPr>
            </a:br>
            <a:r>
              <a:rPr lang="en-US" sz="5400" dirty="0" smtClean="0">
                <a:latin typeface="Helvetica Neue" charset="0"/>
                <a:ea typeface="Helvetica Neue" charset="0"/>
                <a:cs typeface="Helvetica Neue" charset="0"/>
              </a:rPr>
              <a:t>to Runtime Cellular Operations</a:t>
            </a:r>
            <a:r>
              <a:rPr lang="en-US" sz="5400" dirty="0">
                <a:latin typeface="Helvetica Neue" charset="0"/>
                <a:ea typeface="Helvetica Neue" charset="0"/>
                <a:cs typeface="Helvetica Neue" charset="0"/>
              </a:rPr>
              <a:t>? </a:t>
            </a:r>
            <a:endParaRPr lang="en-US" sz="5400" dirty="0"/>
          </a:p>
        </p:txBody>
      </p:sp>
      <p:sp>
        <p:nvSpPr>
          <p:cNvPr id="4" name="Slide Number Placeholder 3"/>
          <p:cNvSpPr>
            <a:spLocks noGrp="1"/>
          </p:cNvSpPr>
          <p:nvPr>
            <p:ph type="sldNum" sz="quarter" idx="12"/>
          </p:nvPr>
        </p:nvSpPr>
        <p:spPr/>
        <p:txBody>
          <a:bodyPr/>
          <a:lstStyle/>
          <a:p>
            <a:fld id="{BF49A075-DFF4-2045-8324-40BF310EB4D7}" type="slidenum">
              <a:rPr lang="en-US" smtClean="0"/>
              <a:t>6</a:t>
            </a:fld>
            <a:endParaRPr lang="en-US"/>
          </a:p>
        </p:txBody>
      </p:sp>
    </p:spTree>
    <p:extLst>
      <p:ext uri="{BB962C8B-B14F-4D97-AF65-F5344CB8AC3E}">
        <p14:creationId xmlns:p14="http://schemas.microsoft.com/office/powerpoint/2010/main" val="17678171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1999" cy="1325563"/>
          </a:xfrm>
        </p:spPr>
        <p:txBody>
          <a:bodyPr/>
          <a:lstStyle/>
          <a:p>
            <a:pPr algn="ctr"/>
            <a:r>
              <a:rPr lang="en-US" altLang="zh-CN" dirty="0" smtClean="0">
                <a:latin typeface="Helvetica Neue" charset="0"/>
                <a:ea typeface="Helvetica Neue" charset="0"/>
                <a:cs typeface="Helvetica Neue" charset="0"/>
              </a:rPr>
              <a:t>It’s Not That Simple</a:t>
            </a:r>
            <a:endParaRPr lang="en-US" dirty="0">
              <a:latin typeface="Helvetica Neue" charset="0"/>
              <a:ea typeface="Helvetica Neue" charset="0"/>
              <a:cs typeface="Helvetica Neue" charset="0"/>
            </a:endParaRPr>
          </a:p>
        </p:txBody>
      </p:sp>
      <p:sp>
        <p:nvSpPr>
          <p:cNvPr id="6" name="圓角矩形 67"/>
          <p:cNvSpPr/>
          <p:nvPr/>
        </p:nvSpPr>
        <p:spPr>
          <a:xfrm>
            <a:off x="3684063" y="2427866"/>
            <a:ext cx="1992947" cy="1086884"/>
          </a:xfrm>
          <a:prstGeom prst="roundRect">
            <a:avLst/>
          </a:prstGeom>
          <a:solidFill>
            <a:schemeClr val="accent1">
              <a:lumMod val="75000"/>
            </a:schemeClr>
          </a:solidFill>
          <a:ln/>
        </p:spPr>
        <p:style>
          <a:lnRef idx="0">
            <a:schemeClr val="dk1"/>
          </a:lnRef>
          <a:fillRef idx="3">
            <a:schemeClr val="dk1"/>
          </a:fillRef>
          <a:effectRef idx="3">
            <a:schemeClr val="dk1"/>
          </a:effectRef>
          <a:fontRef idx="minor">
            <a:schemeClr val="lt1"/>
          </a:fontRef>
        </p:style>
        <p:txBody>
          <a:bodyPr rtlCol="0" anchor="ctr"/>
          <a:lstStyle/>
          <a:p>
            <a:pPr algn="ctr"/>
            <a:r>
              <a:rPr lang="en-US" altLang="zh-CN" sz="3600" dirty="0">
                <a:solidFill>
                  <a:schemeClr val="bg1"/>
                </a:solidFill>
                <a:latin typeface="Helvetica Neue" charset="0"/>
                <a:ea typeface="Helvetica Neue" charset="0"/>
                <a:cs typeface="Helvetica Neue" charset="0"/>
              </a:rPr>
              <a:t>Fine</a:t>
            </a:r>
            <a:r>
              <a:rPr lang="zh-CN" altLang="en-US" sz="3600" dirty="0">
                <a:solidFill>
                  <a:schemeClr val="bg1"/>
                </a:solidFill>
                <a:latin typeface="Helvetica Neue" charset="0"/>
                <a:ea typeface="Helvetica Neue" charset="0"/>
                <a:cs typeface="Helvetica Neue" charset="0"/>
              </a:rPr>
              <a:t> </a:t>
            </a:r>
            <a:r>
              <a:rPr lang="en-US" altLang="zh-CN" sz="3600" dirty="0">
                <a:solidFill>
                  <a:schemeClr val="bg1"/>
                </a:solidFill>
                <a:latin typeface="Helvetica Neue" charset="0"/>
                <a:ea typeface="Helvetica Neue" charset="0"/>
                <a:cs typeface="Helvetica Neue" charset="0"/>
              </a:rPr>
              <a:t>grained</a:t>
            </a:r>
          </a:p>
        </p:txBody>
      </p:sp>
      <p:sp>
        <p:nvSpPr>
          <p:cNvPr id="7" name="圓角矩形 67"/>
          <p:cNvSpPr/>
          <p:nvPr/>
        </p:nvSpPr>
        <p:spPr>
          <a:xfrm>
            <a:off x="1403314" y="2427866"/>
            <a:ext cx="2184010" cy="1086884"/>
          </a:xfrm>
          <a:prstGeom prst="roundRect">
            <a:avLst/>
          </a:prstGeom>
          <a:solidFill>
            <a:schemeClr val="accent1">
              <a:lumMod val="75000"/>
            </a:schemeClr>
          </a:solidFill>
          <a:ln/>
        </p:spPr>
        <p:style>
          <a:lnRef idx="0">
            <a:schemeClr val="dk1"/>
          </a:lnRef>
          <a:fillRef idx="3">
            <a:schemeClr val="dk1"/>
          </a:fillRef>
          <a:effectRef idx="3">
            <a:schemeClr val="dk1"/>
          </a:effectRef>
          <a:fontRef idx="minor">
            <a:schemeClr val="lt1"/>
          </a:fontRef>
        </p:style>
        <p:txBody>
          <a:bodyPr rtlCol="0" anchor="ctr"/>
          <a:lstStyle/>
          <a:p>
            <a:pPr algn="ctr"/>
            <a:r>
              <a:rPr lang="en-US" altLang="zh-CN" sz="3600" dirty="0">
                <a:solidFill>
                  <a:schemeClr val="bg1"/>
                </a:solidFill>
                <a:latin typeface="Helvetica Neue" charset="0"/>
                <a:ea typeface="Helvetica Neue" charset="0"/>
                <a:cs typeface="Helvetica Neue" charset="0"/>
              </a:rPr>
              <a:t>Full</a:t>
            </a:r>
            <a:r>
              <a:rPr lang="zh-CN" altLang="en-US" sz="3600" dirty="0">
                <a:solidFill>
                  <a:schemeClr val="bg1"/>
                </a:solidFill>
                <a:latin typeface="Helvetica Neue" charset="0"/>
                <a:ea typeface="Helvetica Neue" charset="0"/>
                <a:cs typeface="Helvetica Neue" charset="0"/>
              </a:rPr>
              <a:t> </a:t>
            </a:r>
            <a:r>
              <a:rPr lang="en-US" altLang="zh-CN" sz="3600" dirty="0">
                <a:solidFill>
                  <a:schemeClr val="bg1"/>
                </a:solidFill>
                <a:latin typeface="Helvetica Neue" charset="0"/>
                <a:ea typeface="Helvetica Neue" charset="0"/>
                <a:cs typeface="Helvetica Neue" charset="0"/>
              </a:rPr>
              <a:t>coverage</a:t>
            </a:r>
          </a:p>
        </p:txBody>
      </p:sp>
      <p:sp>
        <p:nvSpPr>
          <p:cNvPr id="13" name="TextBox 12"/>
          <p:cNvSpPr txBox="1"/>
          <p:nvPr/>
        </p:nvSpPr>
        <p:spPr>
          <a:xfrm>
            <a:off x="-103031" y="2651324"/>
            <a:ext cx="184731" cy="369332"/>
          </a:xfrm>
          <a:prstGeom prst="rect">
            <a:avLst/>
          </a:prstGeom>
          <a:noFill/>
        </p:spPr>
        <p:txBody>
          <a:bodyPr wrap="none" rtlCol="0">
            <a:spAutoFit/>
          </a:bodyPr>
          <a:lstStyle/>
          <a:p>
            <a:endParaRPr lang="en-US"/>
          </a:p>
        </p:txBody>
      </p:sp>
      <p:sp>
        <p:nvSpPr>
          <p:cNvPr id="9" name="圓角矩形 67"/>
          <p:cNvSpPr/>
          <p:nvPr/>
        </p:nvSpPr>
        <p:spPr>
          <a:xfrm>
            <a:off x="5773749" y="2427866"/>
            <a:ext cx="1992947" cy="1086884"/>
          </a:xfrm>
          <a:prstGeom prst="roundRect">
            <a:avLst/>
          </a:prstGeom>
          <a:solidFill>
            <a:schemeClr val="accent1">
              <a:lumMod val="75000"/>
            </a:schemeClr>
          </a:solidFill>
          <a:ln/>
        </p:spPr>
        <p:style>
          <a:lnRef idx="0">
            <a:schemeClr val="dk1"/>
          </a:lnRef>
          <a:fillRef idx="3">
            <a:schemeClr val="dk1"/>
          </a:fillRef>
          <a:effectRef idx="3">
            <a:schemeClr val="dk1"/>
          </a:effectRef>
          <a:fontRef idx="minor">
            <a:schemeClr val="lt1"/>
          </a:fontRef>
        </p:style>
        <p:txBody>
          <a:bodyPr rtlCol="0" anchor="ctr"/>
          <a:lstStyle/>
          <a:p>
            <a:pPr algn="ctr"/>
            <a:r>
              <a:rPr lang="en-US" altLang="zh-CN" sz="3600" dirty="0">
                <a:solidFill>
                  <a:schemeClr val="bg1"/>
                </a:solidFill>
                <a:latin typeface="Helvetica Neue" charset="0"/>
                <a:ea typeface="Helvetica Neue" charset="0"/>
                <a:cs typeface="Helvetica Neue" charset="0"/>
              </a:rPr>
              <a:t>Analysis</a:t>
            </a:r>
          </a:p>
        </p:txBody>
      </p:sp>
      <p:sp>
        <p:nvSpPr>
          <p:cNvPr id="29" name="圓角矩形 67"/>
          <p:cNvSpPr/>
          <p:nvPr/>
        </p:nvSpPr>
        <p:spPr>
          <a:xfrm>
            <a:off x="9890207" y="2427866"/>
            <a:ext cx="2177680" cy="1086885"/>
          </a:xfrm>
          <a:prstGeom prst="roundRect">
            <a:avLst/>
          </a:prstGeom>
          <a:solidFill>
            <a:schemeClr val="accent1">
              <a:lumMod val="75000"/>
            </a:schemeClr>
          </a:solidFill>
          <a:ln/>
        </p:spPr>
        <p:style>
          <a:lnRef idx="0">
            <a:schemeClr val="dk1"/>
          </a:lnRef>
          <a:fillRef idx="3">
            <a:schemeClr val="dk1"/>
          </a:fillRef>
          <a:effectRef idx="3">
            <a:schemeClr val="dk1"/>
          </a:effectRef>
          <a:fontRef idx="minor">
            <a:schemeClr val="lt1"/>
          </a:fontRef>
        </p:style>
        <p:txBody>
          <a:bodyPr rtlCol="0" anchor="ctr"/>
          <a:lstStyle/>
          <a:p>
            <a:pPr algn="ctr"/>
            <a:r>
              <a:rPr lang="en-US" altLang="zh-CN" sz="3600">
                <a:solidFill>
                  <a:schemeClr val="bg1"/>
                </a:solidFill>
                <a:latin typeface="Helvetica Neue" charset="0"/>
                <a:ea typeface="Helvetica Neue" charset="0"/>
                <a:cs typeface="Helvetica Neue" charset="0"/>
              </a:rPr>
              <a:t>In-phone</a:t>
            </a:r>
            <a:endParaRPr lang="en-US" altLang="zh-CN" sz="3600" dirty="0">
              <a:solidFill>
                <a:schemeClr val="bg1"/>
              </a:solidFill>
              <a:latin typeface="Helvetica Neue" charset="0"/>
              <a:ea typeface="Helvetica Neue" charset="0"/>
              <a:cs typeface="Helvetica Neue" charset="0"/>
            </a:endParaRPr>
          </a:p>
        </p:txBody>
      </p:sp>
      <p:sp>
        <p:nvSpPr>
          <p:cNvPr id="30" name="圓角矩形 67"/>
          <p:cNvSpPr/>
          <p:nvPr/>
        </p:nvSpPr>
        <p:spPr>
          <a:xfrm>
            <a:off x="7863435" y="2427866"/>
            <a:ext cx="1930031" cy="1086885"/>
          </a:xfrm>
          <a:prstGeom prst="roundRect">
            <a:avLst/>
          </a:prstGeom>
          <a:solidFill>
            <a:schemeClr val="accent1">
              <a:lumMod val="75000"/>
            </a:schemeClr>
          </a:solidFill>
          <a:ln/>
        </p:spPr>
        <p:style>
          <a:lnRef idx="0">
            <a:schemeClr val="dk1"/>
          </a:lnRef>
          <a:fillRef idx="3">
            <a:schemeClr val="dk1"/>
          </a:fillRef>
          <a:effectRef idx="3">
            <a:schemeClr val="dk1"/>
          </a:effectRef>
          <a:fontRef idx="minor">
            <a:schemeClr val="lt1"/>
          </a:fontRef>
        </p:style>
        <p:txBody>
          <a:bodyPr rtlCol="0" anchor="ctr"/>
          <a:lstStyle/>
          <a:p>
            <a:pPr algn="ctr"/>
            <a:r>
              <a:rPr lang="en-US" altLang="zh-CN" sz="3600" dirty="0">
                <a:solidFill>
                  <a:schemeClr val="bg1"/>
                </a:solidFill>
                <a:latin typeface="Helvetica Neue" charset="0"/>
                <a:ea typeface="Helvetica Neue" charset="0"/>
                <a:cs typeface="Helvetica Neue" charset="0"/>
              </a:rPr>
              <a:t>At</a:t>
            </a:r>
            <a:r>
              <a:rPr lang="zh-CN" altLang="en-US" sz="3600" dirty="0">
                <a:solidFill>
                  <a:schemeClr val="bg1"/>
                </a:solidFill>
                <a:latin typeface="Helvetica Neue" charset="0"/>
                <a:ea typeface="Helvetica Neue" charset="0"/>
                <a:cs typeface="Helvetica Neue" charset="0"/>
              </a:rPr>
              <a:t> </a:t>
            </a:r>
            <a:r>
              <a:rPr lang="en-US" altLang="zh-CN" sz="3600" dirty="0">
                <a:solidFill>
                  <a:schemeClr val="bg1"/>
                </a:solidFill>
                <a:latin typeface="Helvetica Neue" charset="0"/>
                <a:ea typeface="Helvetica Neue" charset="0"/>
                <a:cs typeface="Helvetica Neue" charset="0"/>
              </a:rPr>
              <a:t>scale</a:t>
            </a:r>
          </a:p>
        </p:txBody>
      </p:sp>
      <p:grpSp>
        <p:nvGrpSpPr>
          <p:cNvPr id="4" name="Group 3"/>
          <p:cNvGrpSpPr/>
          <p:nvPr/>
        </p:nvGrpSpPr>
        <p:grpSpPr>
          <a:xfrm>
            <a:off x="81699" y="4687827"/>
            <a:ext cx="11986187" cy="584775"/>
            <a:chOff x="81699" y="4687827"/>
            <a:chExt cx="11986187" cy="584775"/>
          </a:xfrm>
        </p:grpSpPr>
        <p:sp>
          <p:nvSpPr>
            <p:cNvPr id="12" name="TextBox 11"/>
            <p:cNvSpPr txBox="1"/>
            <p:nvPr/>
          </p:nvSpPr>
          <p:spPr>
            <a:xfrm>
              <a:off x="230307" y="4749382"/>
              <a:ext cx="2094741" cy="461665"/>
            </a:xfrm>
            <a:prstGeom prst="rect">
              <a:avLst/>
            </a:prstGeom>
            <a:noFill/>
          </p:spPr>
          <p:txBody>
            <a:bodyPr wrap="none" rtlCol="0">
              <a:spAutoFit/>
            </a:bodyPr>
            <a:lstStyle/>
            <a:p>
              <a:r>
                <a:rPr lang="en-US" altLang="zh-CN" sz="2400" b="1" dirty="0" smtClean="0">
                  <a:latin typeface="Helvetica Neue" charset="0"/>
                  <a:ea typeface="Helvetica Neue" charset="0"/>
                  <a:cs typeface="Helvetica Neue" charset="0"/>
                </a:rPr>
                <a:t>Android</a:t>
              </a:r>
              <a:r>
                <a:rPr lang="zh-CN" altLang="en-US" sz="2400" b="1" dirty="0" smtClean="0">
                  <a:latin typeface="Helvetica Neue" charset="0"/>
                  <a:ea typeface="Helvetica Neue" charset="0"/>
                  <a:cs typeface="Helvetica Neue" charset="0"/>
                </a:rPr>
                <a:t> </a:t>
              </a:r>
              <a:r>
                <a:rPr lang="en-US" altLang="zh-CN" sz="2400" b="1" dirty="0" smtClean="0">
                  <a:latin typeface="Helvetica Neue" charset="0"/>
                  <a:ea typeface="Helvetica Neue" charset="0"/>
                  <a:cs typeface="Helvetica Neue" charset="0"/>
                </a:rPr>
                <a:t>APIs</a:t>
              </a:r>
              <a:endParaRPr lang="en-US" sz="2400" b="1" dirty="0">
                <a:latin typeface="Helvetica Neue" charset="0"/>
                <a:ea typeface="Helvetica Neue" charset="0"/>
                <a:cs typeface="Helvetica Neue" charset="0"/>
              </a:endParaRPr>
            </a:p>
          </p:txBody>
        </p:sp>
        <p:sp>
          <p:nvSpPr>
            <p:cNvPr id="15" name="TextBox 14"/>
            <p:cNvSpPr txBox="1"/>
            <p:nvPr/>
          </p:nvSpPr>
          <p:spPr>
            <a:xfrm>
              <a:off x="6537198" y="4687827"/>
              <a:ext cx="595035" cy="584775"/>
            </a:xfrm>
            <a:prstGeom prst="rect">
              <a:avLst/>
            </a:prstGeom>
            <a:noFill/>
          </p:spPr>
          <p:txBody>
            <a:bodyPr wrap="none" rtlCol="0">
              <a:spAutoFit/>
            </a:bodyPr>
            <a:lstStyle/>
            <a:p>
              <a:r>
                <a:rPr lang="zh-CN" altLang="en-US" sz="3200" b="1" dirty="0" smtClean="0">
                  <a:latin typeface="Helvetica Neue" charset="0"/>
                  <a:ea typeface="Helvetica Neue" charset="0"/>
                  <a:cs typeface="Helvetica Neue" charset="0"/>
                </a:rPr>
                <a:t>✘</a:t>
              </a:r>
              <a:endParaRPr lang="en-US" sz="3200" b="1" dirty="0">
                <a:latin typeface="Helvetica Neue" charset="0"/>
                <a:ea typeface="Helvetica Neue" charset="0"/>
                <a:cs typeface="Helvetica Neue" charset="0"/>
              </a:endParaRPr>
            </a:p>
          </p:txBody>
        </p:sp>
        <p:sp>
          <p:nvSpPr>
            <p:cNvPr id="16" name="TextBox 15"/>
            <p:cNvSpPr txBox="1"/>
            <p:nvPr/>
          </p:nvSpPr>
          <p:spPr>
            <a:xfrm>
              <a:off x="10681529" y="4687827"/>
              <a:ext cx="595035" cy="584775"/>
            </a:xfrm>
            <a:prstGeom prst="rect">
              <a:avLst/>
            </a:prstGeom>
            <a:noFill/>
          </p:spPr>
          <p:txBody>
            <a:bodyPr wrap="none" rtlCol="0">
              <a:spAutoFit/>
            </a:bodyPr>
            <a:lstStyle/>
            <a:p>
              <a:r>
                <a:rPr lang="zh-CN" altLang="en-US" sz="3200" b="1" dirty="0" smtClean="0">
                  <a:latin typeface="Helvetica Neue" charset="0"/>
                  <a:ea typeface="Helvetica Neue" charset="0"/>
                  <a:cs typeface="Helvetica Neue" charset="0"/>
                </a:rPr>
                <a:t>✔</a:t>
              </a:r>
              <a:endParaRPr lang="en-US" sz="3200" b="1" dirty="0">
                <a:latin typeface="Helvetica Neue" charset="0"/>
                <a:ea typeface="Helvetica Neue" charset="0"/>
                <a:cs typeface="Helvetica Neue" charset="0"/>
              </a:endParaRPr>
            </a:p>
          </p:txBody>
        </p:sp>
        <p:cxnSp>
          <p:nvCxnSpPr>
            <p:cNvPr id="23" name="Straight Connector 22"/>
            <p:cNvCxnSpPr/>
            <p:nvPr/>
          </p:nvCxnSpPr>
          <p:spPr>
            <a:xfrm>
              <a:off x="81699" y="4771187"/>
              <a:ext cx="119861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1699" y="5194693"/>
              <a:ext cx="119861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574175" y="4687827"/>
              <a:ext cx="595035" cy="584775"/>
            </a:xfrm>
            <a:prstGeom prst="rect">
              <a:avLst/>
            </a:prstGeom>
            <a:noFill/>
          </p:spPr>
          <p:txBody>
            <a:bodyPr wrap="none" rtlCol="0">
              <a:spAutoFit/>
            </a:bodyPr>
            <a:lstStyle/>
            <a:p>
              <a:r>
                <a:rPr lang="zh-CN" altLang="en-US" sz="3200" b="1" dirty="0">
                  <a:latin typeface="Helvetica Neue" charset="0"/>
                  <a:ea typeface="Helvetica Neue" charset="0"/>
                  <a:cs typeface="Helvetica Neue" charset="0"/>
                </a:rPr>
                <a:t>✘</a:t>
              </a:r>
              <a:endParaRPr lang="en-US" sz="3200" b="1" dirty="0">
                <a:latin typeface="Helvetica Neue" charset="0"/>
                <a:ea typeface="Helvetica Neue" charset="0"/>
                <a:cs typeface="Helvetica Neue" charset="0"/>
              </a:endParaRPr>
            </a:p>
          </p:txBody>
        </p:sp>
        <p:sp>
          <p:nvSpPr>
            <p:cNvPr id="34" name="TextBox 33"/>
            <p:cNvSpPr txBox="1"/>
            <p:nvPr/>
          </p:nvSpPr>
          <p:spPr>
            <a:xfrm>
              <a:off x="4415265" y="4687827"/>
              <a:ext cx="595035" cy="584775"/>
            </a:xfrm>
            <a:prstGeom prst="rect">
              <a:avLst/>
            </a:prstGeom>
            <a:noFill/>
          </p:spPr>
          <p:txBody>
            <a:bodyPr wrap="none" rtlCol="0">
              <a:spAutoFit/>
            </a:bodyPr>
            <a:lstStyle/>
            <a:p>
              <a:r>
                <a:rPr lang="zh-CN" altLang="en-US" sz="3200" b="1" dirty="0" smtClean="0">
                  <a:latin typeface="Helvetica Neue" charset="0"/>
                  <a:ea typeface="Helvetica Neue" charset="0"/>
                  <a:cs typeface="Helvetica Neue" charset="0"/>
                </a:rPr>
                <a:t>✘</a:t>
              </a:r>
              <a:endParaRPr lang="en-US" sz="3200" b="1" dirty="0">
                <a:latin typeface="Helvetica Neue" charset="0"/>
                <a:ea typeface="Helvetica Neue" charset="0"/>
                <a:cs typeface="Helvetica Neue" charset="0"/>
              </a:endParaRPr>
            </a:p>
          </p:txBody>
        </p:sp>
        <p:sp>
          <p:nvSpPr>
            <p:cNvPr id="39" name="TextBox 38"/>
            <p:cNvSpPr txBox="1"/>
            <p:nvPr/>
          </p:nvSpPr>
          <p:spPr>
            <a:xfrm>
              <a:off x="8563180" y="4687827"/>
              <a:ext cx="595035" cy="584775"/>
            </a:xfrm>
            <a:prstGeom prst="rect">
              <a:avLst/>
            </a:prstGeom>
            <a:noFill/>
          </p:spPr>
          <p:txBody>
            <a:bodyPr wrap="none" rtlCol="0">
              <a:spAutoFit/>
            </a:bodyPr>
            <a:lstStyle/>
            <a:p>
              <a:r>
                <a:rPr lang="zh-CN" altLang="en-US" sz="3200" b="1" dirty="0" smtClean="0">
                  <a:latin typeface="Helvetica Neue" charset="0"/>
                  <a:ea typeface="Helvetica Neue" charset="0"/>
                  <a:cs typeface="Helvetica Neue" charset="0"/>
                </a:rPr>
                <a:t>✔</a:t>
              </a:r>
              <a:endParaRPr lang="en-US" sz="3200" b="1" dirty="0">
                <a:latin typeface="Helvetica Neue" charset="0"/>
                <a:ea typeface="Helvetica Neue" charset="0"/>
                <a:cs typeface="Helvetica Neue" charset="0"/>
              </a:endParaRPr>
            </a:p>
          </p:txBody>
        </p:sp>
      </p:grpSp>
      <p:grpSp>
        <p:nvGrpSpPr>
          <p:cNvPr id="44" name="Group 43"/>
          <p:cNvGrpSpPr/>
          <p:nvPr/>
        </p:nvGrpSpPr>
        <p:grpSpPr>
          <a:xfrm>
            <a:off x="-46564" y="5953593"/>
            <a:ext cx="12114450" cy="830997"/>
            <a:chOff x="-46564" y="5953593"/>
            <a:chExt cx="12114450" cy="830997"/>
          </a:xfrm>
        </p:grpSpPr>
        <p:sp>
          <p:nvSpPr>
            <p:cNvPr id="17" name="TextBox 16"/>
            <p:cNvSpPr txBox="1"/>
            <p:nvPr/>
          </p:nvSpPr>
          <p:spPr>
            <a:xfrm>
              <a:off x="-46564" y="5953593"/>
              <a:ext cx="2648482" cy="830997"/>
            </a:xfrm>
            <a:prstGeom prst="rect">
              <a:avLst/>
            </a:prstGeom>
            <a:noFill/>
          </p:spPr>
          <p:txBody>
            <a:bodyPr wrap="none" rtlCol="0">
              <a:spAutoFit/>
            </a:bodyPr>
            <a:lstStyle/>
            <a:p>
              <a:pPr algn="ctr"/>
              <a:r>
                <a:rPr lang="en-US" altLang="zh-CN" sz="2400" b="1" dirty="0" smtClean="0">
                  <a:latin typeface="Helvetica Neue" charset="0"/>
                  <a:ea typeface="Helvetica Neue" charset="0"/>
                  <a:cs typeface="Helvetica Neue" charset="0"/>
                </a:rPr>
                <a:t>Operator-side</a:t>
              </a:r>
            </a:p>
            <a:p>
              <a:pPr algn="ctr"/>
              <a:r>
                <a:rPr lang="en-US" sz="2400" b="1" dirty="0">
                  <a:latin typeface="Helvetica Neue" charset="0"/>
                  <a:ea typeface="Helvetica Neue" charset="0"/>
                  <a:cs typeface="Helvetica Neue" charset="0"/>
                </a:rPr>
                <a:t>c</a:t>
              </a:r>
              <a:r>
                <a:rPr lang="en-US" sz="2400" b="1" dirty="0" smtClean="0">
                  <a:latin typeface="Helvetica Neue" charset="0"/>
                  <a:ea typeface="Helvetica Neue" charset="0"/>
                  <a:cs typeface="Helvetica Neue" charset="0"/>
                </a:rPr>
                <a:t>ellular analytics</a:t>
              </a:r>
              <a:endParaRPr lang="en-US" sz="2400" b="1" dirty="0">
                <a:latin typeface="Helvetica Neue" charset="0"/>
                <a:ea typeface="Helvetica Neue" charset="0"/>
                <a:cs typeface="Helvetica Neue" charset="0"/>
              </a:endParaRPr>
            </a:p>
          </p:txBody>
        </p:sp>
        <p:sp>
          <p:nvSpPr>
            <p:cNvPr id="19" name="TextBox 18"/>
            <p:cNvSpPr txBox="1"/>
            <p:nvPr/>
          </p:nvSpPr>
          <p:spPr>
            <a:xfrm>
              <a:off x="6537197" y="6076704"/>
              <a:ext cx="595035" cy="584775"/>
            </a:xfrm>
            <a:prstGeom prst="rect">
              <a:avLst/>
            </a:prstGeom>
            <a:noFill/>
          </p:spPr>
          <p:txBody>
            <a:bodyPr wrap="none" rtlCol="0">
              <a:spAutoFit/>
            </a:bodyPr>
            <a:lstStyle/>
            <a:p>
              <a:r>
                <a:rPr lang="zh-CN" altLang="en-US" sz="3200" b="1" dirty="0">
                  <a:latin typeface="Helvetica Neue" charset="0"/>
                  <a:ea typeface="Helvetica Neue" charset="0"/>
                  <a:cs typeface="Helvetica Neue" charset="0"/>
                </a:rPr>
                <a:t>✔</a:t>
              </a:r>
              <a:endParaRPr lang="en-US" sz="3200" b="1" dirty="0">
                <a:latin typeface="Helvetica Neue" charset="0"/>
                <a:ea typeface="Helvetica Neue" charset="0"/>
                <a:cs typeface="Helvetica Neue" charset="0"/>
              </a:endParaRPr>
            </a:p>
          </p:txBody>
        </p:sp>
        <p:sp>
          <p:nvSpPr>
            <p:cNvPr id="20" name="TextBox 19"/>
            <p:cNvSpPr txBox="1"/>
            <p:nvPr/>
          </p:nvSpPr>
          <p:spPr>
            <a:xfrm>
              <a:off x="10681528" y="6076704"/>
              <a:ext cx="595035" cy="584775"/>
            </a:xfrm>
            <a:prstGeom prst="rect">
              <a:avLst/>
            </a:prstGeom>
            <a:noFill/>
          </p:spPr>
          <p:txBody>
            <a:bodyPr wrap="none" rtlCol="0">
              <a:spAutoFit/>
            </a:bodyPr>
            <a:lstStyle/>
            <a:p>
              <a:r>
                <a:rPr lang="zh-CN" altLang="en-US" sz="3200" b="1" dirty="0" smtClean="0">
                  <a:latin typeface="Helvetica Neue" charset="0"/>
                  <a:ea typeface="Helvetica Neue" charset="0"/>
                  <a:cs typeface="Helvetica Neue" charset="0"/>
                </a:rPr>
                <a:t>✘</a:t>
              </a:r>
              <a:endParaRPr lang="en-US" sz="3200" b="1" dirty="0">
                <a:latin typeface="Helvetica Neue" charset="0"/>
                <a:ea typeface="Helvetica Neue" charset="0"/>
                <a:cs typeface="Helvetica Neue" charset="0"/>
              </a:endParaRPr>
            </a:p>
          </p:txBody>
        </p:sp>
        <p:cxnSp>
          <p:nvCxnSpPr>
            <p:cNvPr id="22" name="Straight Connector 21"/>
            <p:cNvCxnSpPr/>
            <p:nvPr/>
          </p:nvCxnSpPr>
          <p:spPr>
            <a:xfrm>
              <a:off x="81699" y="6738624"/>
              <a:ext cx="119861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578126" y="6076704"/>
              <a:ext cx="595035" cy="584775"/>
            </a:xfrm>
            <a:prstGeom prst="rect">
              <a:avLst/>
            </a:prstGeom>
            <a:noFill/>
          </p:spPr>
          <p:txBody>
            <a:bodyPr wrap="none" rtlCol="0">
              <a:spAutoFit/>
            </a:bodyPr>
            <a:lstStyle/>
            <a:p>
              <a:r>
                <a:rPr lang="zh-CN" altLang="en-US" sz="3200" b="1" dirty="0">
                  <a:latin typeface="Helvetica Neue" charset="0"/>
                  <a:ea typeface="Helvetica Neue" charset="0"/>
                  <a:cs typeface="Helvetica Neue" charset="0"/>
                </a:rPr>
                <a:t>✔</a:t>
              </a:r>
              <a:endParaRPr lang="en-US" sz="3200" b="1" dirty="0">
                <a:latin typeface="Helvetica Neue" charset="0"/>
                <a:ea typeface="Helvetica Neue" charset="0"/>
                <a:cs typeface="Helvetica Neue" charset="0"/>
              </a:endParaRPr>
            </a:p>
          </p:txBody>
        </p:sp>
        <p:sp>
          <p:nvSpPr>
            <p:cNvPr id="37" name="TextBox 36"/>
            <p:cNvSpPr txBox="1"/>
            <p:nvPr/>
          </p:nvSpPr>
          <p:spPr>
            <a:xfrm>
              <a:off x="4415265" y="6076704"/>
              <a:ext cx="595035" cy="584775"/>
            </a:xfrm>
            <a:prstGeom prst="rect">
              <a:avLst/>
            </a:prstGeom>
            <a:noFill/>
          </p:spPr>
          <p:txBody>
            <a:bodyPr wrap="none" rtlCol="0">
              <a:spAutoFit/>
            </a:bodyPr>
            <a:lstStyle/>
            <a:p>
              <a:r>
                <a:rPr lang="zh-CN" altLang="en-US" sz="3200" b="1" dirty="0" smtClean="0">
                  <a:latin typeface="Helvetica Neue" charset="0"/>
                  <a:ea typeface="Helvetica Neue" charset="0"/>
                  <a:cs typeface="Helvetica Neue" charset="0"/>
                </a:rPr>
                <a:t>✔</a:t>
              </a:r>
              <a:endParaRPr lang="en-US" sz="3200" b="1" dirty="0">
                <a:latin typeface="Helvetica Neue" charset="0"/>
                <a:ea typeface="Helvetica Neue" charset="0"/>
                <a:cs typeface="Helvetica Neue" charset="0"/>
              </a:endParaRPr>
            </a:p>
          </p:txBody>
        </p:sp>
        <p:sp>
          <p:nvSpPr>
            <p:cNvPr id="42" name="TextBox 41"/>
            <p:cNvSpPr txBox="1"/>
            <p:nvPr/>
          </p:nvSpPr>
          <p:spPr>
            <a:xfrm>
              <a:off x="8558162" y="6076704"/>
              <a:ext cx="595035" cy="584775"/>
            </a:xfrm>
            <a:prstGeom prst="rect">
              <a:avLst/>
            </a:prstGeom>
            <a:noFill/>
          </p:spPr>
          <p:txBody>
            <a:bodyPr wrap="none" rtlCol="0">
              <a:spAutoFit/>
            </a:bodyPr>
            <a:lstStyle/>
            <a:p>
              <a:r>
                <a:rPr lang="zh-CN" altLang="en-US" sz="3200" b="1" dirty="0" smtClean="0">
                  <a:latin typeface="Helvetica Neue" charset="0"/>
                  <a:ea typeface="Helvetica Neue" charset="0"/>
                  <a:cs typeface="Helvetica Neue" charset="0"/>
                </a:rPr>
                <a:t>✘</a:t>
              </a:r>
              <a:endParaRPr lang="en-US" sz="3200" b="1" dirty="0">
                <a:latin typeface="Helvetica Neue" charset="0"/>
                <a:ea typeface="Helvetica Neue" charset="0"/>
                <a:cs typeface="Helvetica Neue" charset="0"/>
              </a:endParaRPr>
            </a:p>
          </p:txBody>
        </p:sp>
      </p:grpSp>
      <p:grpSp>
        <p:nvGrpSpPr>
          <p:cNvPr id="5" name="Group 4"/>
          <p:cNvGrpSpPr/>
          <p:nvPr/>
        </p:nvGrpSpPr>
        <p:grpSpPr>
          <a:xfrm>
            <a:off x="81699" y="5194693"/>
            <a:ext cx="11986187" cy="830997"/>
            <a:chOff x="81699" y="5194693"/>
            <a:chExt cx="11986187" cy="830997"/>
          </a:xfrm>
        </p:grpSpPr>
        <p:cxnSp>
          <p:nvCxnSpPr>
            <p:cNvPr id="21" name="Straight Connector 20"/>
            <p:cNvCxnSpPr/>
            <p:nvPr/>
          </p:nvCxnSpPr>
          <p:spPr>
            <a:xfrm>
              <a:off x="81699" y="5979351"/>
              <a:ext cx="119861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48909" y="5194693"/>
              <a:ext cx="2257541" cy="830997"/>
            </a:xfrm>
            <a:prstGeom prst="rect">
              <a:avLst/>
            </a:prstGeom>
            <a:noFill/>
          </p:spPr>
          <p:txBody>
            <a:bodyPr wrap="none" rtlCol="0">
              <a:spAutoFit/>
            </a:bodyPr>
            <a:lstStyle/>
            <a:p>
              <a:pPr algn="ctr"/>
              <a:r>
                <a:rPr lang="en-US" altLang="zh-CN" sz="2400" b="1" dirty="0" smtClean="0">
                  <a:latin typeface="Helvetica Neue" charset="0"/>
                  <a:ea typeface="Helvetica Neue" charset="0"/>
                  <a:cs typeface="Helvetica Neue" charset="0"/>
                </a:rPr>
                <a:t>External Tools</a:t>
              </a:r>
            </a:p>
            <a:p>
              <a:pPr algn="ctr"/>
              <a:r>
                <a:rPr lang="en-US" sz="2400" b="1" dirty="0" smtClean="0">
                  <a:latin typeface="Helvetica Neue" charset="0"/>
                  <a:ea typeface="Helvetica Neue" charset="0"/>
                  <a:cs typeface="Helvetica Neue" charset="0"/>
                </a:rPr>
                <a:t>(e.g., QXDM)</a:t>
              </a:r>
              <a:endParaRPr lang="en-US" sz="2400" b="1" dirty="0">
                <a:latin typeface="Helvetica Neue" charset="0"/>
                <a:ea typeface="Helvetica Neue" charset="0"/>
                <a:cs typeface="Helvetica Neue" charset="0"/>
              </a:endParaRPr>
            </a:p>
          </p:txBody>
        </p:sp>
        <p:sp>
          <p:nvSpPr>
            <p:cNvPr id="32" name="TextBox 31"/>
            <p:cNvSpPr txBox="1"/>
            <p:nvPr/>
          </p:nvSpPr>
          <p:spPr>
            <a:xfrm>
              <a:off x="2574175" y="5317804"/>
              <a:ext cx="595035" cy="584775"/>
            </a:xfrm>
            <a:prstGeom prst="rect">
              <a:avLst/>
            </a:prstGeom>
            <a:noFill/>
          </p:spPr>
          <p:txBody>
            <a:bodyPr wrap="none" rtlCol="0">
              <a:spAutoFit/>
            </a:bodyPr>
            <a:lstStyle/>
            <a:p>
              <a:r>
                <a:rPr lang="zh-CN" altLang="en-US" sz="3200" b="1" dirty="0">
                  <a:latin typeface="Helvetica Neue" charset="0"/>
                  <a:ea typeface="Helvetica Neue" charset="0"/>
                  <a:cs typeface="Helvetica Neue" charset="0"/>
                </a:rPr>
                <a:t>✔</a:t>
              </a:r>
              <a:endParaRPr lang="en-US" sz="3200" b="1" dirty="0">
                <a:latin typeface="Helvetica Neue" charset="0"/>
                <a:ea typeface="Helvetica Neue" charset="0"/>
                <a:cs typeface="Helvetica Neue" charset="0"/>
              </a:endParaRPr>
            </a:p>
          </p:txBody>
        </p:sp>
        <p:sp>
          <p:nvSpPr>
            <p:cNvPr id="35" name="TextBox 34"/>
            <p:cNvSpPr txBox="1"/>
            <p:nvPr/>
          </p:nvSpPr>
          <p:spPr>
            <a:xfrm>
              <a:off x="4419015" y="5317804"/>
              <a:ext cx="595035" cy="584775"/>
            </a:xfrm>
            <a:prstGeom prst="rect">
              <a:avLst/>
            </a:prstGeom>
            <a:noFill/>
          </p:spPr>
          <p:txBody>
            <a:bodyPr wrap="none" rtlCol="0">
              <a:spAutoFit/>
            </a:bodyPr>
            <a:lstStyle/>
            <a:p>
              <a:r>
                <a:rPr lang="zh-CN" altLang="en-US" sz="3200" b="1" dirty="0">
                  <a:latin typeface="Helvetica Neue" charset="0"/>
                  <a:ea typeface="Helvetica Neue" charset="0"/>
                  <a:cs typeface="Helvetica Neue" charset="0"/>
                </a:rPr>
                <a:t>✔</a:t>
              </a:r>
              <a:endParaRPr lang="en-US" sz="3200" b="1" dirty="0">
                <a:latin typeface="Helvetica Neue" charset="0"/>
                <a:ea typeface="Helvetica Neue" charset="0"/>
                <a:cs typeface="Helvetica Neue" charset="0"/>
              </a:endParaRPr>
            </a:p>
          </p:txBody>
        </p:sp>
        <p:sp>
          <p:nvSpPr>
            <p:cNvPr id="38" name="TextBox 37"/>
            <p:cNvSpPr txBox="1"/>
            <p:nvPr/>
          </p:nvSpPr>
          <p:spPr>
            <a:xfrm>
              <a:off x="6537197" y="5317804"/>
              <a:ext cx="595035" cy="584775"/>
            </a:xfrm>
            <a:prstGeom prst="rect">
              <a:avLst/>
            </a:prstGeom>
            <a:noFill/>
          </p:spPr>
          <p:txBody>
            <a:bodyPr wrap="none" rtlCol="0">
              <a:spAutoFit/>
            </a:bodyPr>
            <a:lstStyle/>
            <a:p>
              <a:r>
                <a:rPr lang="zh-CN" altLang="en-US" sz="3200" b="1" dirty="0" smtClean="0">
                  <a:latin typeface="Helvetica Neue" charset="0"/>
                  <a:ea typeface="Helvetica Neue" charset="0"/>
                  <a:cs typeface="Helvetica Neue" charset="0"/>
                </a:rPr>
                <a:t>✘</a:t>
              </a:r>
              <a:endParaRPr lang="en-US" sz="3200" b="1" dirty="0">
                <a:latin typeface="Helvetica Neue" charset="0"/>
                <a:ea typeface="Helvetica Neue" charset="0"/>
                <a:cs typeface="Helvetica Neue" charset="0"/>
              </a:endParaRPr>
            </a:p>
          </p:txBody>
        </p:sp>
        <p:sp>
          <p:nvSpPr>
            <p:cNvPr id="40" name="TextBox 39"/>
            <p:cNvSpPr txBox="1"/>
            <p:nvPr/>
          </p:nvSpPr>
          <p:spPr>
            <a:xfrm>
              <a:off x="8558163" y="5317804"/>
              <a:ext cx="595035" cy="584775"/>
            </a:xfrm>
            <a:prstGeom prst="rect">
              <a:avLst/>
            </a:prstGeom>
            <a:noFill/>
          </p:spPr>
          <p:txBody>
            <a:bodyPr wrap="none" rtlCol="0">
              <a:spAutoFit/>
            </a:bodyPr>
            <a:lstStyle/>
            <a:p>
              <a:r>
                <a:rPr lang="zh-CN" altLang="en-US" sz="3200" b="1" dirty="0">
                  <a:latin typeface="Helvetica Neue" charset="0"/>
                  <a:ea typeface="Helvetica Neue" charset="0"/>
                  <a:cs typeface="Helvetica Neue" charset="0"/>
                </a:rPr>
                <a:t>✘</a:t>
              </a:r>
              <a:endParaRPr lang="en-US" sz="3200" b="1" dirty="0">
                <a:latin typeface="Helvetica Neue" charset="0"/>
                <a:ea typeface="Helvetica Neue" charset="0"/>
                <a:cs typeface="Helvetica Neue" charset="0"/>
              </a:endParaRPr>
            </a:p>
          </p:txBody>
        </p:sp>
        <p:sp>
          <p:nvSpPr>
            <p:cNvPr id="43" name="TextBox 42"/>
            <p:cNvSpPr txBox="1"/>
            <p:nvPr/>
          </p:nvSpPr>
          <p:spPr>
            <a:xfrm>
              <a:off x="10681528" y="5317804"/>
              <a:ext cx="595035" cy="584775"/>
            </a:xfrm>
            <a:prstGeom prst="rect">
              <a:avLst/>
            </a:prstGeom>
            <a:noFill/>
          </p:spPr>
          <p:txBody>
            <a:bodyPr wrap="none" rtlCol="0">
              <a:spAutoFit/>
            </a:bodyPr>
            <a:lstStyle/>
            <a:p>
              <a:r>
                <a:rPr lang="zh-CN" altLang="en-US" sz="3200" b="1" dirty="0" smtClean="0">
                  <a:latin typeface="Helvetica Neue" charset="0"/>
                  <a:ea typeface="Helvetica Neue" charset="0"/>
                  <a:cs typeface="Helvetica Neue" charset="0"/>
                </a:rPr>
                <a:t>✘</a:t>
              </a:r>
              <a:endParaRPr lang="en-US" sz="3200" b="1" dirty="0">
                <a:latin typeface="Helvetica Neue" charset="0"/>
                <a:ea typeface="Helvetica Neue" charset="0"/>
                <a:cs typeface="Helvetica Neue" charset="0"/>
              </a:endParaRPr>
            </a:p>
          </p:txBody>
        </p:sp>
      </p:grpSp>
      <p:sp>
        <p:nvSpPr>
          <p:cNvPr id="3" name="Slide Number Placeholder 2"/>
          <p:cNvSpPr>
            <a:spLocks noGrp="1"/>
          </p:cNvSpPr>
          <p:nvPr>
            <p:ph type="sldNum" sz="quarter" idx="12"/>
          </p:nvPr>
        </p:nvSpPr>
        <p:spPr/>
        <p:txBody>
          <a:bodyPr/>
          <a:lstStyle/>
          <a:p>
            <a:fld id="{BF49A075-DFF4-2045-8324-40BF310EB4D7}" type="slidenum">
              <a:rPr lang="en-US" smtClean="0"/>
              <a:t>7</a:t>
            </a:fld>
            <a:endParaRPr lang="en-US"/>
          </a:p>
        </p:txBody>
      </p:sp>
    </p:spTree>
    <p:extLst>
      <p:ext uri="{BB962C8B-B14F-4D97-AF65-F5344CB8AC3E}">
        <p14:creationId xmlns:p14="http://schemas.microsoft.com/office/powerpoint/2010/main" val="666904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29" grpId="0" animBg="1"/>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1999" cy="1325563"/>
          </a:xfrm>
        </p:spPr>
        <p:txBody>
          <a:bodyPr/>
          <a:lstStyle/>
          <a:p>
            <a:pPr algn="ctr"/>
            <a:r>
              <a:rPr lang="en-US" altLang="zh-CN" dirty="0">
                <a:latin typeface="Helvetica Neue" charset="0"/>
                <a:ea typeface="Helvetica Neue" charset="0"/>
                <a:cs typeface="Helvetica Neue" charset="0"/>
              </a:rPr>
              <a:t>Our</a:t>
            </a:r>
            <a:r>
              <a:rPr lang="zh-CN" altLang="en-US" dirty="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Solution:</a:t>
            </a:r>
            <a:r>
              <a:rPr lang="zh-CN" altLang="en-US" dirty="0">
                <a:latin typeface="Helvetica Neue" charset="0"/>
                <a:ea typeface="Helvetica Neue" charset="0"/>
                <a:cs typeface="Helvetica Neue" charset="0"/>
              </a:rPr>
              <a:t> </a:t>
            </a:r>
            <a:r>
              <a:rPr lang="en-US" altLang="zh-CN" b="1" dirty="0" err="1">
                <a:solidFill>
                  <a:schemeClr val="accent1">
                    <a:lumMod val="75000"/>
                  </a:schemeClr>
                </a:solidFill>
                <a:latin typeface="Helvetica Neue" charset="0"/>
                <a:ea typeface="Helvetica Neue" charset="0"/>
                <a:cs typeface="Helvetica Neue" charset="0"/>
              </a:rPr>
              <a:t>MobileInsight</a:t>
            </a:r>
            <a:endParaRPr lang="en-US" b="1" dirty="0">
              <a:solidFill>
                <a:schemeClr val="accent1">
                  <a:lumMod val="75000"/>
                </a:schemeClr>
              </a:solidFill>
              <a:latin typeface="Helvetica Neue" charset="0"/>
              <a:ea typeface="Helvetica Neue" charset="0"/>
              <a:cs typeface="Helvetica Neue" charset="0"/>
            </a:endParaRPr>
          </a:p>
        </p:txBody>
      </p:sp>
      <p:grpSp>
        <p:nvGrpSpPr>
          <p:cNvPr id="4" name="Group 3"/>
          <p:cNvGrpSpPr/>
          <p:nvPr/>
        </p:nvGrpSpPr>
        <p:grpSpPr>
          <a:xfrm>
            <a:off x="81699" y="4687827"/>
            <a:ext cx="11986187" cy="584775"/>
            <a:chOff x="81699" y="4687827"/>
            <a:chExt cx="11986187" cy="584775"/>
          </a:xfrm>
        </p:grpSpPr>
        <p:sp>
          <p:nvSpPr>
            <p:cNvPr id="12" name="TextBox 11"/>
            <p:cNvSpPr txBox="1"/>
            <p:nvPr/>
          </p:nvSpPr>
          <p:spPr>
            <a:xfrm>
              <a:off x="230307" y="4749382"/>
              <a:ext cx="2094741" cy="461665"/>
            </a:xfrm>
            <a:prstGeom prst="rect">
              <a:avLst/>
            </a:prstGeom>
            <a:noFill/>
          </p:spPr>
          <p:txBody>
            <a:bodyPr wrap="none" rtlCol="0">
              <a:spAutoFit/>
            </a:bodyPr>
            <a:lstStyle/>
            <a:p>
              <a:r>
                <a:rPr lang="en-US" altLang="zh-CN" sz="2400" b="1" dirty="0" smtClean="0">
                  <a:latin typeface="Helvetica Neue" charset="0"/>
                  <a:ea typeface="Helvetica Neue" charset="0"/>
                  <a:cs typeface="Helvetica Neue" charset="0"/>
                </a:rPr>
                <a:t>Android</a:t>
              </a:r>
              <a:r>
                <a:rPr lang="zh-CN" altLang="en-US" sz="2400" b="1" dirty="0" smtClean="0">
                  <a:latin typeface="Helvetica Neue" charset="0"/>
                  <a:ea typeface="Helvetica Neue" charset="0"/>
                  <a:cs typeface="Helvetica Neue" charset="0"/>
                </a:rPr>
                <a:t> </a:t>
              </a:r>
              <a:r>
                <a:rPr lang="en-US" altLang="zh-CN" sz="2400" b="1" dirty="0" smtClean="0">
                  <a:latin typeface="Helvetica Neue" charset="0"/>
                  <a:ea typeface="Helvetica Neue" charset="0"/>
                  <a:cs typeface="Helvetica Neue" charset="0"/>
                </a:rPr>
                <a:t>APIs</a:t>
              </a:r>
              <a:endParaRPr lang="en-US" sz="2400" b="1" dirty="0">
                <a:latin typeface="Helvetica Neue" charset="0"/>
                <a:ea typeface="Helvetica Neue" charset="0"/>
                <a:cs typeface="Helvetica Neue" charset="0"/>
              </a:endParaRPr>
            </a:p>
          </p:txBody>
        </p:sp>
        <p:sp>
          <p:nvSpPr>
            <p:cNvPr id="15" name="TextBox 14"/>
            <p:cNvSpPr txBox="1"/>
            <p:nvPr/>
          </p:nvSpPr>
          <p:spPr>
            <a:xfrm>
              <a:off x="6537198" y="4687827"/>
              <a:ext cx="595035" cy="584775"/>
            </a:xfrm>
            <a:prstGeom prst="rect">
              <a:avLst/>
            </a:prstGeom>
            <a:noFill/>
          </p:spPr>
          <p:txBody>
            <a:bodyPr wrap="none" rtlCol="0">
              <a:spAutoFit/>
            </a:bodyPr>
            <a:lstStyle/>
            <a:p>
              <a:r>
                <a:rPr lang="zh-CN" altLang="en-US" sz="3200" b="1" dirty="0" smtClean="0">
                  <a:latin typeface="Helvetica Neue" charset="0"/>
                  <a:ea typeface="Helvetica Neue" charset="0"/>
                  <a:cs typeface="Helvetica Neue" charset="0"/>
                </a:rPr>
                <a:t>✘</a:t>
              </a:r>
              <a:endParaRPr lang="en-US" sz="3200" b="1" dirty="0">
                <a:latin typeface="Helvetica Neue" charset="0"/>
                <a:ea typeface="Helvetica Neue" charset="0"/>
                <a:cs typeface="Helvetica Neue" charset="0"/>
              </a:endParaRPr>
            </a:p>
          </p:txBody>
        </p:sp>
        <p:sp>
          <p:nvSpPr>
            <p:cNvPr id="16" name="TextBox 15"/>
            <p:cNvSpPr txBox="1"/>
            <p:nvPr/>
          </p:nvSpPr>
          <p:spPr>
            <a:xfrm>
              <a:off x="10681529" y="4687827"/>
              <a:ext cx="595035" cy="584775"/>
            </a:xfrm>
            <a:prstGeom prst="rect">
              <a:avLst/>
            </a:prstGeom>
            <a:noFill/>
          </p:spPr>
          <p:txBody>
            <a:bodyPr wrap="none" rtlCol="0">
              <a:spAutoFit/>
            </a:bodyPr>
            <a:lstStyle/>
            <a:p>
              <a:r>
                <a:rPr lang="zh-CN" altLang="en-US" sz="3200" b="1" dirty="0" smtClean="0">
                  <a:latin typeface="Helvetica Neue" charset="0"/>
                  <a:ea typeface="Helvetica Neue" charset="0"/>
                  <a:cs typeface="Helvetica Neue" charset="0"/>
                </a:rPr>
                <a:t>✔</a:t>
              </a:r>
              <a:endParaRPr lang="en-US" sz="3200" b="1" dirty="0">
                <a:latin typeface="Helvetica Neue" charset="0"/>
                <a:ea typeface="Helvetica Neue" charset="0"/>
                <a:cs typeface="Helvetica Neue" charset="0"/>
              </a:endParaRPr>
            </a:p>
          </p:txBody>
        </p:sp>
        <p:cxnSp>
          <p:nvCxnSpPr>
            <p:cNvPr id="23" name="Straight Connector 22"/>
            <p:cNvCxnSpPr/>
            <p:nvPr/>
          </p:nvCxnSpPr>
          <p:spPr>
            <a:xfrm>
              <a:off x="81699" y="4771187"/>
              <a:ext cx="119861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1699" y="5194693"/>
              <a:ext cx="119861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574175" y="4687827"/>
              <a:ext cx="595035" cy="584775"/>
            </a:xfrm>
            <a:prstGeom prst="rect">
              <a:avLst/>
            </a:prstGeom>
            <a:noFill/>
          </p:spPr>
          <p:txBody>
            <a:bodyPr wrap="none" rtlCol="0">
              <a:spAutoFit/>
            </a:bodyPr>
            <a:lstStyle/>
            <a:p>
              <a:r>
                <a:rPr lang="zh-CN" altLang="en-US" sz="3200" b="1" dirty="0">
                  <a:latin typeface="Helvetica Neue" charset="0"/>
                  <a:ea typeface="Helvetica Neue" charset="0"/>
                  <a:cs typeface="Helvetica Neue" charset="0"/>
                </a:rPr>
                <a:t>✘</a:t>
              </a:r>
              <a:endParaRPr lang="en-US" sz="3200" b="1" dirty="0">
                <a:latin typeface="Helvetica Neue" charset="0"/>
                <a:ea typeface="Helvetica Neue" charset="0"/>
                <a:cs typeface="Helvetica Neue" charset="0"/>
              </a:endParaRPr>
            </a:p>
          </p:txBody>
        </p:sp>
        <p:sp>
          <p:nvSpPr>
            <p:cNvPr id="34" name="TextBox 33"/>
            <p:cNvSpPr txBox="1"/>
            <p:nvPr/>
          </p:nvSpPr>
          <p:spPr>
            <a:xfrm>
              <a:off x="4415265" y="4687827"/>
              <a:ext cx="595035" cy="584775"/>
            </a:xfrm>
            <a:prstGeom prst="rect">
              <a:avLst/>
            </a:prstGeom>
            <a:noFill/>
          </p:spPr>
          <p:txBody>
            <a:bodyPr wrap="none" rtlCol="0">
              <a:spAutoFit/>
            </a:bodyPr>
            <a:lstStyle/>
            <a:p>
              <a:r>
                <a:rPr lang="zh-CN" altLang="en-US" sz="3200" b="1" dirty="0" smtClean="0">
                  <a:latin typeface="Helvetica Neue" charset="0"/>
                  <a:ea typeface="Helvetica Neue" charset="0"/>
                  <a:cs typeface="Helvetica Neue" charset="0"/>
                </a:rPr>
                <a:t>✘</a:t>
              </a:r>
              <a:endParaRPr lang="en-US" sz="3200" b="1" dirty="0">
                <a:latin typeface="Helvetica Neue" charset="0"/>
                <a:ea typeface="Helvetica Neue" charset="0"/>
                <a:cs typeface="Helvetica Neue" charset="0"/>
              </a:endParaRPr>
            </a:p>
          </p:txBody>
        </p:sp>
        <p:sp>
          <p:nvSpPr>
            <p:cNvPr id="39" name="TextBox 38"/>
            <p:cNvSpPr txBox="1"/>
            <p:nvPr/>
          </p:nvSpPr>
          <p:spPr>
            <a:xfrm>
              <a:off x="8563180" y="4687827"/>
              <a:ext cx="595035" cy="584775"/>
            </a:xfrm>
            <a:prstGeom prst="rect">
              <a:avLst/>
            </a:prstGeom>
            <a:noFill/>
          </p:spPr>
          <p:txBody>
            <a:bodyPr wrap="none" rtlCol="0">
              <a:spAutoFit/>
            </a:bodyPr>
            <a:lstStyle/>
            <a:p>
              <a:r>
                <a:rPr lang="zh-CN" altLang="en-US" sz="3200" b="1" dirty="0" smtClean="0">
                  <a:latin typeface="Helvetica Neue" charset="0"/>
                  <a:ea typeface="Helvetica Neue" charset="0"/>
                  <a:cs typeface="Helvetica Neue" charset="0"/>
                </a:rPr>
                <a:t>✔</a:t>
              </a:r>
              <a:endParaRPr lang="en-US" sz="3200" b="1" dirty="0">
                <a:latin typeface="Helvetica Neue" charset="0"/>
                <a:ea typeface="Helvetica Neue" charset="0"/>
                <a:cs typeface="Helvetica Neue" charset="0"/>
              </a:endParaRPr>
            </a:p>
          </p:txBody>
        </p:sp>
      </p:grpSp>
      <p:grpSp>
        <p:nvGrpSpPr>
          <p:cNvPr id="44" name="Group 43"/>
          <p:cNvGrpSpPr/>
          <p:nvPr/>
        </p:nvGrpSpPr>
        <p:grpSpPr>
          <a:xfrm>
            <a:off x="-46564" y="5953593"/>
            <a:ext cx="12114450" cy="830997"/>
            <a:chOff x="-46564" y="5953593"/>
            <a:chExt cx="12114450" cy="830997"/>
          </a:xfrm>
        </p:grpSpPr>
        <p:sp>
          <p:nvSpPr>
            <p:cNvPr id="17" name="TextBox 16"/>
            <p:cNvSpPr txBox="1"/>
            <p:nvPr/>
          </p:nvSpPr>
          <p:spPr>
            <a:xfrm>
              <a:off x="-46564" y="5953593"/>
              <a:ext cx="2648482" cy="830997"/>
            </a:xfrm>
            <a:prstGeom prst="rect">
              <a:avLst/>
            </a:prstGeom>
            <a:noFill/>
          </p:spPr>
          <p:txBody>
            <a:bodyPr wrap="none" rtlCol="0">
              <a:spAutoFit/>
            </a:bodyPr>
            <a:lstStyle/>
            <a:p>
              <a:pPr algn="ctr"/>
              <a:r>
                <a:rPr lang="en-US" altLang="zh-CN" sz="2400" b="1" dirty="0" smtClean="0">
                  <a:latin typeface="Helvetica Neue" charset="0"/>
                  <a:ea typeface="Helvetica Neue" charset="0"/>
                  <a:cs typeface="Helvetica Neue" charset="0"/>
                </a:rPr>
                <a:t>Operator-side</a:t>
              </a:r>
            </a:p>
            <a:p>
              <a:pPr algn="ctr"/>
              <a:r>
                <a:rPr lang="en-US" sz="2400" b="1" dirty="0">
                  <a:latin typeface="Helvetica Neue" charset="0"/>
                  <a:ea typeface="Helvetica Neue" charset="0"/>
                  <a:cs typeface="Helvetica Neue" charset="0"/>
                </a:rPr>
                <a:t>c</a:t>
              </a:r>
              <a:r>
                <a:rPr lang="en-US" sz="2400" b="1" dirty="0" smtClean="0">
                  <a:latin typeface="Helvetica Neue" charset="0"/>
                  <a:ea typeface="Helvetica Neue" charset="0"/>
                  <a:cs typeface="Helvetica Neue" charset="0"/>
                </a:rPr>
                <a:t>ellular analytics</a:t>
              </a:r>
              <a:endParaRPr lang="en-US" sz="2400" b="1" dirty="0">
                <a:latin typeface="Helvetica Neue" charset="0"/>
                <a:ea typeface="Helvetica Neue" charset="0"/>
                <a:cs typeface="Helvetica Neue" charset="0"/>
              </a:endParaRPr>
            </a:p>
          </p:txBody>
        </p:sp>
        <p:sp>
          <p:nvSpPr>
            <p:cNvPr id="19" name="TextBox 18"/>
            <p:cNvSpPr txBox="1"/>
            <p:nvPr/>
          </p:nvSpPr>
          <p:spPr>
            <a:xfrm>
              <a:off x="6537197" y="6076704"/>
              <a:ext cx="595035" cy="584775"/>
            </a:xfrm>
            <a:prstGeom prst="rect">
              <a:avLst/>
            </a:prstGeom>
            <a:noFill/>
          </p:spPr>
          <p:txBody>
            <a:bodyPr wrap="none" rtlCol="0">
              <a:spAutoFit/>
            </a:bodyPr>
            <a:lstStyle/>
            <a:p>
              <a:r>
                <a:rPr lang="zh-CN" altLang="en-US" sz="3200" b="1" dirty="0">
                  <a:latin typeface="Helvetica Neue" charset="0"/>
                  <a:ea typeface="Helvetica Neue" charset="0"/>
                  <a:cs typeface="Helvetica Neue" charset="0"/>
                </a:rPr>
                <a:t>✔</a:t>
              </a:r>
              <a:endParaRPr lang="en-US" sz="3200" b="1" dirty="0">
                <a:latin typeface="Helvetica Neue" charset="0"/>
                <a:ea typeface="Helvetica Neue" charset="0"/>
                <a:cs typeface="Helvetica Neue" charset="0"/>
              </a:endParaRPr>
            </a:p>
          </p:txBody>
        </p:sp>
        <p:sp>
          <p:nvSpPr>
            <p:cNvPr id="20" name="TextBox 19"/>
            <p:cNvSpPr txBox="1"/>
            <p:nvPr/>
          </p:nvSpPr>
          <p:spPr>
            <a:xfrm>
              <a:off x="10681528" y="6076704"/>
              <a:ext cx="595035" cy="584775"/>
            </a:xfrm>
            <a:prstGeom prst="rect">
              <a:avLst/>
            </a:prstGeom>
            <a:noFill/>
          </p:spPr>
          <p:txBody>
            <a:bodyPr wrap="none" rtlCol="0">
              <a:spAutoFit/>
            </a:bodyPr>
            <a:lstStyle/>
            <a:p>
              <a:r>
                <a:rPr lang="zh-CN" altLang="en-US" sz="3200" b="1" dirty="0" smtClean="0">
                  <a:latin typeface="Helvetica Neue" charset="0"/>
                  <a:ea typeface="Helvetica Neue" charset="0"/>
                  <a:cs typeface="Helvetica Neue" charset="0"/>
                </a:rPr>
                <a:t>✘</a:t>
              </a:r>
              <a:endParaRPr lang="en-US" sz="3200" b="1" dirty="0">
                <a:latin typeface="Helvetica Neue" charset="0"/>
                <a:ea typeface="Helvetica Neue" charset="0"/>
                <a:cs typeface="Helvetica Neue" charset="0"/>
              </a:endParaRPr>
            </a:p>
          </p:txBody>
        </p:sp>
        <p:cxnSp>
          <p:nvCxnSpPr>
            <p:cNvPr id="22" name="Straight Connector 21"/>
            <p:cNvCxnSpPr/>
            <p:nvPr/>
          </p:nvCxnSpPr>
          <p:spPr>
            <a:xfrm>
              <a:off x="81699" y="6738624"/>
              <a:ext cx="119861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578126" y="6076704"/>
              <a:ext cx="595035" cy="584775"/>
            </a:xfrm>
            <a:prstGeom prst="rect">
              <a:avLst/>
            </a:prstGeom>
            <a:noFill/>
          </p:spPr>
          <p:txBody>
            <a:bodyPr wrap="none" rtlCol="0">
              <a:spAutoFit/>
            </a:bodyPr>
            <a:lstStyle/>
            <a:p>
              <a:r>
                <a:rPr lang="zh-CN" altLang="en-US" sz="3200" b="1" dirty="0">
                  <a:latin typeface="Helvetica Neue" charset="0"/>
                  <a:ea typeface="Helvetica Neue" charset="0"/>
                  <a:cs typeface="Helvetica Neue" charset="0"/>
                </a:rPr>
                <a:t>✔</a:t>
              </a:r>
              <a:endParaRPr lang="en-US" sz="3200" b="1" dirty="0">
                <a:latin typeface="Helvetica Neue" charset="0"/>
                <a:ea typeface="Helvetica Neue" charset="0"/>
                <a:cs typeface="Helvetica Neue" charset="0"/>
              </a:endParaRPr>
            </a:p>
          </p:txBody>
        </p:sp>
        <p:sp>
          <p:nvSpPr>
            <p:cNvPr id="37" name="TextBox 36"/>
            <p:cNvSpPr txBox="1"/>
            <p:nvPr/>
          </p:nvSpPr>
          <p:spPr>
            <a:xfrm>
              <a:off x="4415265" y="6076704"/>
              <a:ext cx="595035" cy="584775"/>
            </a:xfrm>
            <a:prstGeom prst="rect">
              <a:avLst/>
            </a:prstGeom>
            <a:noFill/>
          </p:spPr>
          <p:txBody>
            <a:bodyPr wrap="none" rtlCol="0">
              <a:spAutoFit/>
            </a:bodyPr>
            <a:lstStyle/>
            <a:p>
              <a:r>
                <a:rPr lang="zh-CN" altLang="en-US" sz="3200" b="1" dirty="0" smtClean="0">
                  <a:latin typeface="Helvetica Neue" charset="0"/>
                  <a:ea typeface="Helvetica Neue" charset="0"/>
                  <a:cs typeface="Helvetica Neue" charset="0"/>
                </a:rPr>
                <a:t>✔</a:t>
              </a:r>
              <a:endParaRPr lang="en-US" sz="3200" b="1" dirty="0">
                <a:latin typeface="Helvetica Neue" charset="0"/>
                <a:ea typeface="Helvetica Neue" charset="0"/>
                <a:cs typeface="Helvetica Neue" charset="0"/>
              </a:endParaRPr>
            </a:p>
          </p:txBody>
        </p:sp>
        <p:sp>
          <p:nvSpPr>
            <p:cNvPr id="42" name="TextBox 41"/>
            <p:cNvSpPr txBox="1"/>
            <p:nvPr/>
          </p:nvSpPr>
          <p:spPr>
            <a:xfrm>
              <a:off x="8558162" y="6076704"/>
              <a:ext cx="595035" cy="584775"/>
            </a:xfrm>
            <a:prstGeom prst="rect">
              <a:avLst/>
            </a:prstGeom>
            <a:noFill/>
          </p:spPr>
          <p:txBody>
            <a:bodyPr wrap="none" rtlCol="0">
              <a:spAutoFit/>
            </a:bodyPr>
            <a:lstStyle/>
            <a:p>
              <a:r>
                <a:rPr lang="zh-CN" altLang="en-US" sz="3200" b="1" dirty="0" smtClean="0">
                  <a:latin typeface="Helvetica Neue" charset="0"/>
                  <a:ea typeface="Helvetica Neue" charset="0"/>
                  <a:cs typeface="Helvetica Neue" charset="0"/>
                </a:rPr>
                <a:t>✘</a:t>
              </a:r>
              <a:endParaRPr lang="en-US" sz="3200" b="1" dirty="0">
                <a:latin typeface="Helvetica Neue" charset="0"/>
                <a:ea typeface="Helvetica Neue" charset="0"/>
                <a:cs typeface="Helvetica Neue" charset="0"/>
              </a:endParaRPr>
            </a:p>
          </p:txBody>
        </p:sp>
      </p:grpSp>
      <p:grpSp>
        <p:nvGrpSpPr>
          <p:cNvPr id="5" name="Group 4"/>
          <p:cNvGrpSpPr/>
          <p:nvPr/>
        </p:nvGrpSpPr>
        <p:grpSpPr>
          <a:xfrm>
            <a:off x="81699" y="5194693"/>
            <a:ext cx="11986187" cy="830997"/>
            <a:chOff x="81699" y="5194693"/>
            <a:chExt cx="11986187" cy="830997"/>
          </a:xfrm>
        </p:grpSpPr>
        <p:cxnSp>
          <p:nvCxnSpPr>
            <p:cNvPr id="21" name="Straight Connector 20"/>
            <p:cNvCxnSpPr/>
            <p:nvPr/>
          </p:nvCxnSpPr>
          <p:spPr>
            <a:xfrm>
              <a:off x="81699" y="5979351"/>
              <a:ext cx="119861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48909" y="5194693"/>
              <a:ext cx="2257541" cy="830997"/>
            </a:xfrm>
            <a:prstGeom prst="rect">
              <a:avLst/>
            </a:prstGeom>
            <a:noFill/>
          </p:spPr>
          <p:txBody>
            <a:bodyPr wrap="none" rtlCol="0">
              <a:spAutoFit/>
            </a:bodyPr>
            <a:lstStyle/>
            <a:p>
              <a:pPr algn="ctr"/>
              <a:r>
                <a:rPr lang="en-US" altLang="zh-CN" sz="2400" b="1" dirty="0" smtClean="0">
                  <a:latin typeface="Helvetica Neue" charset="0"/>
                  <a:ea typeface="Helvetica Neue" charset="0"/>
                  <a:cs typeface="Helvetica Neue" charset="0"/>
                </a:rPr>
                <a:t>External Tools</a:t>
              </a:r>
            </a:p>
            <a:p>
              <a:pPr algn="ctr"/>
              <a:r>
                <a:rPr lang="en-US" sz="2400" b="1" dirty="0" smtClean="0">
                  <a:latin typeface="Helvetica Neue" charset="0"/>
                  <a:ea typeface="Helvetica Neue" charset="0"/>
                  <a:cs typeface="Helvetica Neue" charset="0"/>
                </a:rPr>
                <a:t>(e.g., QXDM)</a:t>
              </a:r>
              <a:endParaRPr lang="en-US" sz="2400" b="1" dirty="0">
                <a:latin typeface="Helvetica Neue" charset="0"/>
                <a:ea typeface="Helvetica Neue" charset="0"/>
                <a:cs typeface="Helvetica Neue" charset="0"/>
              </a:endParaRPr>
            </a:p>
          </p:txBody>
        </p:sp>
        <p:sp>
          <p:nvSpPr>
            <p:cNvPr id="32" name="TextBox 31"/>
            <p:cNvSpPr txBox="1"/>
            <p:nvPr/>
          </p:nvSpPr>
          <p:spPr>
            <a:xfrm>
              <a:off x="2574175" y="5317804"/>
              <a:ext cx="595035" cy="584775"/>
            </a:xfrm>
            <a:prstGeom prst="rect">
              <a:avLst/>
            </a:prstGeom>
            <a:noFill/>
          </p:spPr>
          <p:txBody>
            <a:bodyPr wrap="none" rtlCol="0">
              <a:spAutoFit/>
            </a:bodyPr>
            <a:lstStyle/>
            <a:p>
              <a:r>
                <a:rPr lang="zh-CN" altLang="en-US" sz="3200" b="1" dirty="0">
                  <a:latin typeface="Helvetica Neue" charset="0"/>
                  <a:ea typeface="Helvetica Neue" charset="0"/>
                  <a:cs typeface="Helvetica Neue" charset="0"/>
                </a:rPr>
                <a:t>✔</a:t>
              </a:r>
              <a:endParaRPr lang="en-US" sz="3200" b="1" dirty="0">
                <a:latin typeface="Helvetica Neue" charset="0"/>
                <a:ea typeface="Helvetica Neue" charset="0"/>
                <a:cs typeface="Helvetica Neue" charset="0"/>
              </a:endParaRPr>
            </a:p>
          </p:txBody>
        </p:sp>
        <p:sp>
          <p:nvSpPr>
            <p:cNvPr id="35" name="TextBox 34"/>
            <p:cNvSpPr txBox="1"/>
            <p:nvPr/>
          </p:nvSpPr>
          <p:spPr>
            <a:xfrm>
              <a:off x="4419015" y="5317804"/>
              <a:ext cx="595035" cy="584775"/>
            </a:xfrm>
            <a:prstGeom prst="rect">
              <a:avLst/>
            </a:prstGeom>
            <a:noFill/>
          </p:spPr>
          <p:txBody>
            <a:bodyPr wrap="none" rtlCol="0">
              <a:spAutoFit/>
            </a:bodyPr>
            <a:lstStyle/>
            <a:p>
              <a:r>
                <a:rPr lang="zh-CN" altLang="en-US" sz="3200" b="1" dirty="0">
                  <a:latin typeface="Helvetica Neue" charset="0"/>
                  <a:ea typeface="Helvetica Neue" charset="0"/>
                  <a:cs typeface="Helvetica Neue" charset="0"/>
                </a:rPr>
                <a:t>✔</a:t>
              </a:r>
              <a:endParaRPr lang="en-US" sz="3200" b="1" dirty="0">
                <a:latin typeface="Helvetica Neue" charset="0"/>
                <a:ea typeface="Helvetica Neue" charset="0"/>
                <a:cs typeface="Helvetica Neue" charset="0"/>
              </a:endParaRPr>
            </a:p>
          </p:txBody>
        </p:sp>
        <p:sp>
          <p:nvSpPr>
            <p:cNvPr id="38" name="TextBox 37"/>
            <p:cNvSpPr txBox="1"/>
            <p:nvPr/>
          </p:nvSpPr>
          <p:spPr>
            <a:xfrm>
              <a:off x="6537197" y="5317804"/>
              <a:ext cx="595035" cy="584775"/>
            </a:xfrm>
            <a:prstGeom prst="rect">
              <a:avLst/>
            </a:prstGeom>
            <a:noFill/>
          </p:spPr>
          <p:txBody>
            <a:bodyPr wrap="none" rtlCol="0">
              <a:spAutoFit/>
            </a:bodyPr>
            <a:lstStyle/>
            <a:p>
              <a:r>
                <a:rPr lang="zh-CN" altLang="en-US" sz="3200" b="1" dirty="0" smtClean="0">
                  <a:latin typeface="Helvetica Neue" charset="0"/>
                  <a:ea typeface="Helvetica Neue" charset="0"/>
                  <a:cs typeface="Helvetica Neue" charset="0"/>
                </a:rPr>
                <a:t>✘</a:t>
              </a:r>
              <a:endParaRPr lang="en-US" sz="3200" b="1" dirty="0">
                <a:latin typeface="Helvetica Neue" charset="0"/>
                <a:ea typeface="Helvetica Neue" charset="0"/>
                <a:cs typeface="Helvetica Neue" charset="0"/>
              </a:endParaRPr>
            </a:p>
          </p:txBody>
        </p:sp>
        <p:sp>
          <p:nvSpPr>
            <p:cNvPr id="40" name="TextBox 39"/>
            <p:cNvSpPr txBox="1"/>
            <p:nvPr/>
          </p:nvSpPr>
          <p:spPr>
            <a:xfrm>
              <a:off x="8558163" y="5317804"/>
              <a:ext cx="595035" cy="584775"/>
            </a:xfrm>
            <a:prstGeom prst="rect">
              <a:avLst/>
            </a:prstGeom>
            <a:noFill/>
          </p:spPr>
          <p:txBody>
            <a:bodyPr wrap="none" rtlCol="0">
              <a:spAutoFit/>
            </a:bodyPr>
            <a:lstStyle/>
            <a:p>
              <a:r>
                <a:rPr lang="zh-CN" altLang="en-US" sz="3200" b="1" dirty="0">
                  <a:latin typeface="Helvetica Neue" charset="0"/>
                  <a:ea typeface="Helvetica Neue" charset="0"/>
                  <a:cs typeface="Helvetica Neue" charset="0"/>
                </a:rPr>
                <a:t>✘</a:t>
              </a:r>
              <a:endParaRPr lang="en-US" sz="3200" b="1" dirty="0">
                <a:latin typeface="Helvetica Neue" charset="0"/>
                <a:ea typeface="Helvetica Neue" charset="0"/>
                <a:cs typeface="Helvetica Neue" charset="0"/>
              </a:endParaRPr>
            </a:p>
          </p:txBody>
        </p:sp>
        <p:sp>
          <p:nvSpPr>
            <p:cNvPr id="43" name="TextBox 42"/>
            <p:cNvSpPr txBox="1"/>
            <p:nvPr/>
          </p:nvSpPr>
          <p:spPr>
            <a:xfrm>
              <a:off x="10681528" y="5317804"/>
              <a:ext cx="595035" cy="584775"/>
            </a:xfrm>
            <a:prstGeom prst="rect">
              <a:avLst/>
            </a:prstGeom>
            <a:noFill/>
          </p:spPr>
          <p:txBody>
            <a:bodyPr wrap="none" rtlCol="0">
              <a:spAutoFit/>
            </a:bodyPr>
            <a:lstStyle/>
            <a:p>
              <a:r>
                <a:rPr lang="zh-CN" altLang="en-US" sz="3200" b="1" dirty="0" smtClean="0">
                  <a:latin typeface="Helvetica Neue" charset="0"/>
                  <a:ea typeface="Helvetica Neue" charset="0"/>
                  <a:cs typeface="Helvetica Neue" charset="0"/>
                </a:rPr>
                <a:t>✘</a:t>
              </a:r>
              <a:endParaRPr lang="en-US" sz="3200" b="1" dirty="0">
                <a:latin typeface="Helvetica Neue" charset="0"/>
                <a:ea typeface="Helvetica Neue" charset="0"/>
                <a:cs typeface="Helvetica Neue" charset="0"/>
              </a:endParaRPr>
            </a:p>
          </p:txBody>
        </p:sp>
      </p:grpSp>
      <p:sp>
        <p:nvSpPr>
          <p:cNvPr id="3" name="Slide Number Placeholder 2"/>
          <p:cNvSpPr>
            <a:spLocks noGrp="1"/>
          </p:cNvSpPr>
          <p:nvPr>
            <p:ph type="sldNum" sz="quarter" idx="12"/>
          </p:nvPr>
        </p:nvSpPr>
        <p:spPr/>
        <p:txBody>
          <a:bodyPr/>
          <a:lstStyle/>
          <a:p>
            <a:fld id="{BF49A075-DFF4-2045-8324-40BF310EB4D7}" type="slidenum">
              <a:rPr lang="en-US" smtClean="0"/>
              <a:t>8</a:t>
            </a:fld>
            <a:endParaRPr lang="en-US"/>
          </a:p>
        </p:txBody>
      </p:sp>
      <p:cxnSp>
        <p:nvCxnSpPr>
          <p:cNvPr id="45" name="Straight Connector 44"/>
          <p:cNvCxnSpPr/>
          <p:nvPr/>
        </p:nvCxnSpPr>
        <p:spPr>
          <a:xfrm>
            <a:off x="81699" y="3647966"/>
            <a:ext cx="119861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573465" y="3832618"/>
            <a:ext cx="748923" cy="769441"/>
          </a:xfrm>
          <a:prstGeom prst="rect">
            <a:avLst/>
          </a:prstGeom>
          <a:noFill/>
        </p:spPr>
        <p:txBody>
          <a:bodyPr wrap="none" rtlCol="0">
            <a:spAutoFit/>
          </a:bodyPr>
          <a:lstStyle/>
          <a:p>
            <a:r>
              <a:rPr lang="zh-CN" altLang="en-US" sz="4400" b="1" dirty="0" smtClean="0">
                <a:solidFill>
                  <a:schemeClr val="accent1">
                    <a:lumMod val="75000"/>
                  </a:schemeClr>
                </a:solidFill>
                <a:latin typeface="Helvetica Neue" charset="0"/>
                <a:ea typeface="Helvetica Neue" charset="0"/>
                <a:cs typeface="Helvetica Neue" charset="0"/>
              </a:rPr>
              <a:t>✔</a:t>
            </a:r>
            <a:endParaRPr lang="en-US" sz="4400" b="1" dirty="0">
              <a:solidFill>
                <a:schemeClr val="accent1">
                  <a:lumMod val="75000"/>
                </a:schemeClr>
              </a:solidFill>
              <a:latin typeface="Helvetica Neue" charset="0"/>
              <a:ea typeface="Helvetica Neue" charset="0"/>
              <a:cs typeface="Helvetica Neue" charset="0"/>
            </a:endParaRPr>
          </a:p>
        </p:txBody>
      </p:sp>
      <p:sp>
        <p:nvSpPr>
          <p:cNvPr id="47" name="TextBox 46"/>
          <p:cNvSpPr txBox="1"/>
          <p:nvPr/>
        </p:nvSpPr>
        <p:spPr>
          <a:xfrm>
            <a:off x="4406640" y="3832618"/>
            <a:ext cx="748923" cy="769441"/>
          </a:xfrm>
          <a:prstGeom prst="rect">
            <a:avLst/>
          </a:prstGeom>
          <a:noFill/>
        </p:spPr>
        <p:txBody>
          <a:bodyPr wrap="none" rtlCol="0">
            <a:spAutoFit/>
          </a:bodyPr>
          <a:lstStyle/>
          <a:p>
            <a:r>
              <a:rPr lang="zh-CN" altLang="en-US" sz="4400" b="1" dirty="0">
                <a:solidFill>
                  <a:schemeClr val="accent1">
                    <a:lumMod val="75000"/>
                  </a:schemeClr>
                </a:solidFill>
                <a:latin typeface="Helvetica Neue" charset="0"/>
                <a:ea typeface="Helvetica Neue" charset="0"/>
                <a:cs typeface="Helvetica Neue" charset="0"/>
              </a:rPr>
              <a:t>✔</a:t>
            </a:r>
            <a:endParaRPr lang="en-US" sz="4400" b="1" dirty="0">
              <a:solidFill>
                <a:schemeClr val="accent1">
                  <a:lumMod val="75000"/>
                </a:schemeClr>
              </a:solidFill>
              <a:latin typeface="Helvetica Neue" charset="0"/>
              <a:ea typeface="Helvetica Neue" charset="0"/>
              <a:cs typeface="Helvetica Neue" charset="0"/>
            </a:endParaRPr>
          </a:p>
        </p:txBody>
      </p:sp>
      <p:sp>
        <p:nvSpPr>
          <p:cNvPr id="48" name="TextBox 47"/>
          <p:cNvSpPr txBox="1"/>
          <p:nvPr/>
        </p:nvSpPr>
        <p:spPr>
          <a:xfrm>
            <a:off x="6524989" y="3832618"/>
            <a:ext cx="748923" cy="769441"/>
          </a:xfrm>
          <a:prstGeom prst="rect">
            <a:avLst/>
          </a:prstGeom>
          <a:noFill/>
        </p:spPr>
        <p:txBody>
          <a:bodyPr wrap="none" rtlCol="0">
            <a:spAutoFit/>
          </a:bodyPr>
          <a:lstStyle/>
          <a:p>
            <a:r>
              <a:rPr lang="zh-CN" altLang="en-US" sz="4400" b="1" dirty="0">
                <a:solidFill>
                  <a:schemeClr val="accent1">
                    <a:lumMod val="75000"/>
                  </a:schemeClr>
                </a:solidFill>
                <a:latin typeface="Helvetica Neue" charset="0"/>
                <a:ea typeface="Helvetica Neue" charset="0"/>
                <a:cs typeface="Helvetica Neue" charset="0"/>
              </a:rPr>
              <a:t>✔</a:t>
            </a:r>
            <a:endParaRPr lang="en-US" sz="4400" b="1" dirty="0">
              <a:solidFill>
                <a:schemeClr val="accent1">
                  <a:lumMod val="75000"/>
                </a:schemeClr>
              </a:solidFill>
              <a:latin typeface="Helvetica Neue" charset="0"/>
              <a:ea typeface="Helvetica Neue" charset="0"/>
              <a:cs typeface="Helvetica Neue" charset="0"/>
            </a:endParaRPr>
          </a:p>
        </p:txBody>
      </p:sp>
      <p:sp>
        <p:nvSpPr>
          <p:cNvPr id="49" name="TextBox 48"/>
          <p:cNvSpPr txBox="1"/>
          <p:nvPr/>
        </p:nvSpPr>
        <p:spPr>
          <a:xfrm>
            <a:off x="8549537" y="3832618"/>
            <a:ext cx="748923" cy="769441"/>
          </a:xfrm>
          <a:prstGeom prst="rect">
            <a:avLst/>
          </a:prstGeom>
          <a:noFill/>
        </p:spPr>
        <p:txBody>
          <a:bodyPr wrap="none" rtlCol="0">
            <a:spAutoFit/>
          </a:bodyPr>
          <a:lstStyle/>
          <a:p>
            <a:r>
              <a:rPr lang="zh-CN" altLang="en-US" sz="4400" b="1" dirty="0">
                <a:solidFill>
                  <a:schemeClr val="accent1">
                    <a:lumMod val="75000"/>
                  </a:schemeClr>
                </a:solidFill>
                <a:latin typeface="Helvetica Neue" charset="0"/>
                <a:ea typeface="Helvetica Neue" charset="0"/>
                <a:cs typeface="Helvetica Neue" charset="0"/>
              </a:rPr>
              <a:t>✔</a:t>
            </a:r>
            <a:endParaRPr lang="en-US" sz="4400" b="1" dirty="0">
              <a:solidFill>
                <a:schemeClr val="accent1">
                  <a:lumMod val="75000"/>
                </a:schemeClr>
              </a:solidFill>
              <a:latin typeface="Helvetica Neue" charset="0"/>
              <a:ea typeface="Helvetica Neue" charset="0"/>
              <a:cs typeface="Helvetica Neue" charset="0"/>
            </a:endParaRPr>
          </a:p>
        </p:txBody>
      </p:sp>
      <p:sp>
        <p:nvSpPr>
          <p:cNvPr id="50" name="TextBox 49"/>
          <p:cNvSpPr txBox="1"/>
          <p:nvPr/>
        </p:nvSpPr>
        <p:spPr>
          <a:xfrm>
            <a:off x="10667886" y="3832618"/>
            <a:ext cx="748923" cy="769441"/>
          </a:xfrm>
          <a:prstGeom prst="rect">
            <a:avLst/>
          </a:prstGeom>
          <a:noFill/>
        </p:spPr>
        <p:txBody>
          <a:bodyPr wrap="none" rtlCol="0">
            <a:spAutoFit/>
          </a:bodyPr>
          <a:lstStyle/>
          <a:p>
            <a:r>
              <a:rPr lang="zh-CN" altLang="en-US" sz="4400" b="1" dirty="0">
                <a:solidFill>
                  <a:schemeClr val="accent1">
                    <a:lumMod val="75000"/>
                  </a:schemeClr>
                </a:solidFill>
                <a:latin typeface="Helvetica Neue" charset="0"/>
                <a:ea typeface="Helvetica Neue" charset="0"/>
                <a:cs typeface="Helvetica Neue" charset="0"/>
              </a:rPr>
              <a:t>✔</a:t>
            </a:r>
            <a:endParaRPr lang="en-US" sz="4400" b="1" dirty="0">
              <a:solidFill>
                <a:schemeClr val="accent1">
                  <a:lumMod val="75000"/>
                </a:schemeClr>
              </a:solidFill>
              <a:latin typeface="Helvetica Neue" charset="0"/>
              <a:ea typeface="Helvetica Neue" charset="0"/>
              <a:cs typeface="Helvetica Neue" charset="0"/>
            </a:endParaRPr>
          </a:p>
        </p:txBody>
      </p:sp>
      <p:sp>
        <p:nvSpPr>
          <p:cNvPr id="57" name="圓角矩形 67"/>
          <p:cNvSpPr/>
          <p:nvPr/>
        </p:nvSpPr>
        <p:spPr>
          <a:xfrm>
            <a:off x="3684063" y="2427866"/>
            <a:ext cx="1992947" cy="1086884"/>
          </a:xfrm>
          <a:prstGeom prst="roundRect">
            <a:avLst/>
          </a:prstGeom>
          <a:solidFill>
            <a:schemeClr val="accent1">
              <a:lumMod val="75000"/>
            </a:schemeClr>
          </a:solidFill>
          <a:ln/>
        </p:spPr>
        <p:style>
          <a:lnRef idx="0">
            <a:schemeClr val="dk1"/>
          </a:lnRef>
          <a:fillRef idx="3">
            <a:schemeClr val="dk1"/>
          </a:fillRef>
          <a:effectRef idx="3">
            <a:schemeClr val="dk1"/>
          </a:effectRef>
          <a:fontRef idx="minor">
            <a:schemeClr val="lt1"/>
          </a:fontRef>
        </p:style>
        <p:txBody>
          <a:bodyPr rtlCol="0" anchor="ctr"/>
          <a:lstStyle/>
          <a:p>
            <a:pPr algn="ctr"/>
            <a:r>
              <a:rPr lang="en-US" altLang="zh-CN" sz="3600" dirty="0">
                <a:solidFill>
                  <a:schemeClr val="bg1"/>
                </a:solidFill>
                <a:latin typeface="Helvetica Neue" charset="0"/>
                <a:ea typeface="Helvetica Neue" charset="0"/>
                <a:cs typeface="Helvetica Neue" charset="0"/>
              </a:rPr>
              <a:t>Fine</a:t>
            </a:r>
            <a:r>
              <a:rPr lang="zh-CN" altLang="en-US" sz="3600" dirty="0">
                <a:solidFill>
                  <a:schemeClr val="bg1"/>
                </a:solidFill>
                <a:latin typeface="Helvetica Neue" charset="0"/>
                <a:ea typeface="Helvetica Neue" charset="0"/>
                <a:cs typeface="Helvetica Neue" charset="0"/>
              </a:rPr>
              <a:t> </a:t>
            </a:r>
            <a:r>
              <a:rPr lang="en-US" altLang="zh-CN" sz="3600" dirty="0">
                <a:solidFill>
                  <a:schemeClr val="bg1"/>
                </a:solidFill>
                <a:latin typeface="Helvetica Neue" charset="0"/>
                <a:ea typeface="Helvetica Neue" charset="0"/>
                <a:cs typeface="Helvetica Neue" charset="0"/>
              </a:rPr>
              <a:t>grained</a:t>
            </a:r>
          </a:p>
        </p:txBody>
      </p:sp>
      <p:sp>
        <p:nvSpPr>
          <p:cNvPr id="58" name="圓角矩形 67"/>
          <p:cNvSpPr/>
          <p:nvPr/>
        </p:nvSpPr>
        <p:spPr>
          <a:xfrm>
            <a:off x="1403314" y="2427866"/>
            <a:ext cx="2184010" cy="1086884"/>
          </a:xfrm>
          <a:prstGeom prst="roundRect">
            <a:avLst/>
          </a:prstGeom>
          <a:solidFill>
            <a:schemeClr val="accent1">
              <a:lumMod val="75000"/>
            </a:schemeClr>
          </a:solidFill>
          <a:ln/>
        </p:spPr>
        <p:style>
          <a:lnRef idx="0">
            <a:schemeClr val="dk1"/>
          </a:lnRef>
          <a:fillRef idx="3">
            <a:schemeClr val="dk1"/>
          </a:fillRef>
          <a:effectRef idx="3">
            <a:schemeClr val="dk1"/>
          </a:effectRef>
          <a:fontRef idx="minor">
            <a:schemeClr val="lt1"/>
          </a:fontRef>
        </p:style>
        <p:txBody>
          <a:bodyPr rtlCol="0" anchor="ctr"/>
          <a:lstStyle/>
          <a:p>
            <a:pPr algn="ctr"/>
            <a:r>
              <a:rPr lang="en-US" altLang="zh-CN" sz="3600" dirty="0" smtClean="0">
                <a:solidFill>
                  <a:schemeClr val="bg1"/>
                </a:solidFill>
                <a:latin typeface="Helvetica Neue" charset="0"/>
                <a:ea typeface="Helvetica Neue" charset="0"/>
                <a:cs typeface="Helvetica Neue" charset="0"/>
              </a:rPr>
              <a:t>Full</a:t>
            </a:r>
            <a:r>
              <a:rPr lang="zh-CN" altLang="en-US" sz="3600" dirty="0" smtClean="0">
                <a:solidFill>
                  <a:schemeClr val="bg1"/>
                </a:solidFill>
                <a:latin typeface="Helvetica Neue" charset="0"/>
                <a:ea typeface="Helvetica Neue" charset="0"/>
                <a:cs typeface="Helvetica Neue" charset="0"/>
              </a:rPr>
              <a:t> </a:t>
            </a:r>
            <a:r>
              <a:rPr lang="en-US" altLang="zh-CN" sz="3600" dirty="0" smtClean="0">
                <a:solidFill>
                  <a:schemeClr val="bg1"/>
                </a:solidFill>
                <a:latin typeface="Helvetica Neue" charset="0"/>
                <a:ea typeface="Helvetica Neue" charset="0"/>
                <a:cs typeface="Helvetica Neue" charset="0"/>
              </a:rPr>
              <a:t>coverage</a:t>
            </a:r>
            <a:endParaRPr lang="en-US" altLang="zh-CN" sz="3600" dirty="0">
              <a:solidFill>
                <a:schemeClr val="bg1"/>
              </a:solidFill>
              <a:latin typeface="Helvetica Neue" charset="0"/>
              <a:ea typeface="Helvetica Neue" charset="0"/>
              <a:cs typeface="Helvetica Neue" charset="0"/>
            </a:endParaRPr>
          </a:p>
        </p:txBody>
      </p:sp>
      <p:sp>
        <p:nvSpPr>
          <p:cNvPr id="59" name="TextBox 58"/>
          <p:cNvSpPr txBox="1"/>
          <p:nvPr/>
        </p:nvSpPr>
        <p:spPr>
          <a:xfrm>
            <a:off x="-103031" y="2651324"/>
            <a:ext cx="184731" cy="369332"/>
          </a:xfrm>
          <a:prstGeom prst="rect">
            <a:avLst/>
          </a:prstGeom>
          <a:noFill/>
        </p:spPr>
        <p:txBody>
          <a:bodyPr wrap="none" rtlCol="0">
            <a:spAutoFit/>
          </a:bodyPr>
          <a:lstStyle/>
          <a:p>
            <a:endParaRPr lang="en-US"/>
          </a:p>
        </p:txBody>
      </p:sp>
      <p:sp>
        <p:nvSpPr>
          <p:cNvPr id="60" name="圓角矩形 67"/>
          <p:cNvSpPr/>
          <p:nvPr/>
        </p:nvSpPr>
        <p:spPr>
          <a:xfrm>
            <a:off x="5773749" y="2427866"/>
            <a:ext cx="1992947" cy="1086884"/>
          </a:xfrm>
          <a:prstGeom prst="roundRect">
            <a:avLst/>
          </a:prstGeom>
          <a:solidFill>
            <a:schemeClr val="accent1">
              <a:lumMod val="75000"/>
            </a:schemeClr>
          </a:solidFill>
          <a:ln/>
        </p:spPr>
        <p:style>
          <a:lnRef idx="0">
            <a:schemeClr val="dk1"/>
          </a:lnRef>
          <a:fillRef idx="3">
            <a:schemeClr val="dk1"/>
          </a:fillRef>
          <a:effectRef idx="3">
            <a:schemeClr val="dk1"/>
          </a:effectRef>
          <a:fontRef idx="minor">
            <a:schemeClr val="lt1"/>
          </a:fontRef>
        </p:style>
        <p:txBody>
          <a:bodyPr rtlCol="0" anchor="ctr"/>
          <a:lstStyle/>
          <a:p>
            <a:pPr algn="ctr"/>
            <a:r>
              <a:rPr lang="en-US" altLang="zh-CN" sz="3600" dirty="0">
                <a:solidFill>
                  <a:schemeClr val="bg1"/>
                </a:solidFill>
                <a:latin typeface="Helvetica Neue" charset="0"/>
                <a:ea typeface="Helvetica Neue" charset="0"/>
                <a:cs typeface="Helvetica Neue" charset="0"/>
              </a:rPr>
              <a:t>Analysis</a:t>
            </a:r>
          </a:p>
        </p:txBody>
      </p:sp>
      <p:sp>
        <p:nvSpPr>
          <p:cNvPr id="61" name="圓角矩形 67"/>
          <p:cNvSpPr/>
          <p:nvPr/>
        </p:nvSpPr>
        <p:spPr>
          <a:xfrm>
            <a:off x="9890207" y="2427866"/>
            <a:ext cx="2177680" cy="1086885"/>
          </a:xfrm>
          <a:prstGeom prst="roundRect">
            <a:avLst/>
          </a:prstGeom>
          <a:solidFill>
            <a:schemeClr val="accent1">
              <a:lumMod val="75000"/>
            </a:schemeClr>
          </a:solidFill>
          <a:ln/>
        </p:spPr>
        <p:style>
          <a:lnRef idx="0">
            <a:schemeClr val="dk1"/>
          </a:lnRef>
          <a:fillRef idx="3">
            <a:schemeClr val="dk1"/>
          </a:fillRef>
          <a:effectRef idx="3">
            <a:schemeClr val="dk1"/>
          </a:effectRef>
          <a:fontRef idx="minor">
            <a:schemeClr val="lt1"/>
          </a:fontRef>
        </p:style>
        <p:txBody>
          <a:bodyPr rtlCol="0" anchor="ctr"/>
          <a:lstStyle/>
          <a:p>
            <a:pPr algn="ctr"/>
            <a:r>
              <a:rPr lang="en-US" altLang="zh-CN" sz="3600" dirty="0">
                <a:solidFill>
                  <a:schemeClr val="bg1"/>
                </a:solidFill>
                <a:latin typeface="Helvetica Neue" charset="0"/>
                <a:ea typeface="Helvetica Neue" charset="0"/>
                <a:cs typeface="Helvetica Neue" charset="0"/>
              </a:rPr>
              <a:t>In-phone</a:t>
            </a:r>
          </a:p>
        </p:txBody>
      </p:sp>
      <p:sp>
        <p:nvSpPr>
          <p:cNvPr id="62" name="圓角矩形 67"/>
          <p:cNvSpPr/>
          <p:nvPr/>
        </p:nvSpPr>
        <p:spPr>
          <a:xfrm>
            <a:off x="7863435" y="2427866"/>
            <a:ext cx="1930031" cy="1086885"/>
          </a:xfrm>
          <a:prstGeom prst="roundRect">
            <a:avLst/>
          </a:prstGeom>
          <a:solidFill>
            <a:schemeClr val="accent1">
              <a:lumMod val="75000"/>
            </a:schemeClr>
          </a:solidFill>
          <a:ln/>
        </p:spPr>
        <p:style>
          <a:lnRef idx="0">
            <a:schemeClr val="dk1"/>
          </a:lnRef>
          <a:fillRef idx="3">
            <a:schemeClr val="dk1"/>
          </a:fillRef>
          <a:effectRef idx="3">
            <a:schemeClr val="dk1"/>
          </a:effectRef>
          <a:fontRef idx="minor">
            <a:schemeClr val="lt1"/>
          </a:fontRef>
        </p:style>
        <p:txBody>
          <a:bodyPr rtlCol="0" anchor="ctr"/>
          <a:lstStyle/>
          <a:p>
            <a:pPr algn="ctr"/>
            <a:r>
              <a:rPr lang="en-US" altLang="zh-CN" sz="3600" dirty="0">
                <a:solidFill>
                  <a:schemeClr val="bg1"/>
                </a:solidFill>
                <a:latin typeface="Helvetica Neue" charset="0"/>
                <a:ea typeface="Helvetica Neue" charset="0"/>
                <a:cs typeface="Helvetica Neue" charset="0"/>
              </a:rPr>
              <a:t>At</a:t>
            </a:r>
            <a:r>
              <a:rPr lang="zh-CN" altLang="en-US" sz="3600" dirty="0">
                <a:solidFill>
                  <a:schemeClr val="bg1"/>
                </a:solidFill>
                <a:latin typeface="Helvetica Neue" charset="0"/>
                <a:ea typeface="Helvetica Neue" charset="0"/>
                <a:cs typeface="Helvetica Neue" charset="0"/>
              </a:rPr>
              <a:t> </a:t>
            </a:r>
            <a:r>
              <a:rPr lang="en-US" altLang="zh-CN" sz="3600" dirty="0">
                <a:solidFill>
                  <a:schemeClr val="bg1"/>
                </a:solidFill>
                <a:latin typeface="Helvetica Neue" charset="0"/>
                <a:ea typeface="Helvetica Neue" charset="0"/>
                <a:cs typeface="Helvetica Neue" charset="0"/>
              </a:rPr>
              <a:t>scale</a:t>
            </a:r>
          </a:p>
        </p:txBody>
      </p:sp>
      <p:pic>
        <p:nvPicPr>
          <p:cNvPr id="63" name="Picture 6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075" y="3647966"/>
            <a:ext cx="1160394" cy="1160394"/>
          </a:xfrm>
          <a:prstGeom prst="rect">
            <a:avLst/>
          </a:prstGeom>
        </p:spPr>
      </p:pic>
    </p:spTree>
    <p:extLst>
      <p:ext uri="{BB962C8B-B14F-4D97-AF65-F5344CB8AC3E}">
        <p14:creationId xmlns:p14="http://schemas.microsoft.com/office/powerpoint/2010/main" val="1134953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1999" cy="1325563"/>
          </a:xfrm>
        </p:spPr>
        <p:txBody>
          <a:bodyPr/>
          <a:lstStyle/>
          <a:p>
            <a:pPr algn="ctr"/>
            <a:r>
              <a:rPr lang="en-US" altLang="zh-CN" dirty="0" smtClean="0">
                <a:latin typeface="Helvetica Neue" charset="0"/>
                <a:ea typeface="Helvetica Neue" charset="0"/>
                <a:cs typeface="Helvetica Neue" charset="0"/>
              </a:rPr>
              <a:t>Outline</a:t>
            </a:r>
            <a:endParaRPr lang="en-US" dirty="0">
              <a:solidFill>
                <a:srgbClr val="0EAEE2"/>
              </a:solidFill>
              <a:latin typeface="Helvetica Neue" charset="0"/>
              <a:ea typeface="Helvetica Neue" charset="0"/>
              <a:cs typeface="Helvetica Neue" charset="0"/>
            </a:endParaRPr>
          </a:p>
        </p:txBody>
      </p:sp>
      <p:sp>
        <p:nvSpPr>
          <p:cNvPr id="10" name="Content Placeholder 2"/>
          <p:cNvSpPr>
            <a:spLocks noGrp="1"/>
          </p:cNvSpPr>
          <p:nvPr>
            <p:ph idx="1"/>
          </p:nvPr>
        </p:nvSpPr>
        <p:spPr>
          <a:xfrm>
            <a:off x="838200" y="1645745"/>
            <a:ext cx="10542814" cy="4265198"/>
          </a:xfrm>
        </p:spPr>
        <p:txBody>
          <a:bodyPr>
            <a:normAutofit/>
          </a:bodyPr>
          <a:lstStyle/>
          <a:p>
            <a:r>
              <a:rPr lang="en-US" altLang="zh-CN" sz="3200" dirty="0" smtClean="0">
                <a:latin typeface="Helvetica Neue" charset="0"/>
                <a:ea typeface="Helvetica Neue" charset="0"/>
                <a:cs typeface="Helvetica Neue" charset="0"/>
              </a:rPr>
              <a:t>Design</a:t>
            </a:r>
          </a:p>
          <a:p>
            <a:endParaRPr lang="en-US" altLang="zh-CN" sz="3200" dirty="0" smtClean="0">
              <a:latin typeface="Helvetica Neue" charset="0"/>
              <a:ea typeface="Helvetica Neue" charset="0"/>
              <a:cs typeface="Helvetica Neue" charset="0"/>
            </a:endParaRPr>
          </a:p>
          <a:p>
            <a:r>
              <a:rPr lang="en-US" altLang="zh-CN" sz="3200" dirty="0" smtClean="0">
                <a:latin typeface="Helvetica Neue" charset="0"/>
                <a:ea typeface="Helvetica Neue" charset="0"/>
                <a:cs typeface="Helvetica Neue" charset="0"/>
              </a:rPr>
              <a:t>Evaluation</a:t>
            </a:r>
          </a:p>
          <a:p>
            <a:endParaRPr lang="en-US" altLang="zh-CN" sz="3200" dirty="0">
              <a:latin typeface="Helvetica Neue" charset="0"/>
              <a:ea typeface="Helvetica Neue" charset="0"/>
              <a:cs typeface="Helvetica Neue" charset="0"/>
            </a:endParaRPr>
          </a:p>
          <a:p>
            <a:r>
              <a:rPr lang="en-US" altLang="zh-CN" sz="3200" dirty="0" smtClean="0">
                <a:latin typeface="Helvetica Neue" charset="0"/>
                <a:ea typeface="Helvetica Neue" charset="0"/>
                <a:cs typeface="Helvetica Neue" charset="0"/>
              </a:rPr>
              <a:t>Showcase</a:t>
            </a:r>
            <a:r>
              <a:rPr lang="zh-CN" altLang="en-US" sz="3200" dirty="0" smtClean="0">
                <a:latin typeface="Helvetica Neue" charset="0"/>
                <a:ea typeface="Helvetica Neue" charset="0"/>
                <a:cs typeface="Helvetica Neue" charset="0"/>
              </a:rPr>
              <a:t> </a:t>
            </a:r>
            <a:r>
              <a:rPr lang="en-US" altLang="zh-CN" sz="3200" dirty="0" smtClean="0">
                <a:latin typeface="Helvetica Neue" charset="0"/>
                <a:ea typeface="Helvetica Neue" charset="0"/>
                <a:cs typeface="Helvetica Neue" charset="0"/>
              </a:rPr>
              <a:t>examples</a:t>
            </a:r>
          </a:p>
          <a:p>
            <a:endParaRPr lang="en-US" altLang="zh-CN" sz="3200" dirty="0">
              <a:latin typeface="Helvetica Neue" charset="0"/>
              <a:ea typeface="Helvetica Neue" charset="0"/>
              <a:cs typeface="Helvetica Neue" charset="0"/>
            </a:endParaRPr>
          </a:p>
          <a:p>
            <a:r>
              <a:rPr lang="en-US" altLang="zh-CN" sz="3200" dirty="0" smtClean="0">
                <a:latin typeface="Helvetica Neue" charset="0"/>
                <a:ea typeface="Helvetica Neue" charset="0"/>
                <a:cs typeface="Helvetica Neue" charset="0"/>
              </a:rPr>
              <a:t>Conclusion</a:t>
            </a:r>
            <a:endParaRPr lang="en-US" altLang="zh-CN" sz="3200" dirty="0">
              <a:latin typeface="Helvetica Neue" charset="0"/>
              <a:ea typeface="Helvetica Neue" charset="0"/>
              <a:cs typeface="Helvetica Neue" charset="0"/>
            </a:endParaRPr>
          </a:p>
        </p:txBody>
      </p:sp>
      <p:sp>
        <p:nvSpPr>
          <p:cNvPr id="3" name="Slide Number Placeholder 2"/>
          <p:cNvSpPr>
            <a:spLocks noGrp="1"/>
          </p:cNvSpPr>
          <p:nvPr>
            <p:ph type="sldNum" sz="quarter" idx="12"/>
          </p:nvPr>
        </p:nvSpPr>
        <p:spPr/>
        <p:txBody>
          <a:bodyPr/>
          <a:lstStyle/>
          <a:p>
            <a:fld id="{BF49A075-DFF4-2045-8324-40BF310EB4D7}" type="slidenum">
              <a:rPr lang="en-US" smtClean="0"/>
              <a:t>9</a:t>
            </a:fld>
            <a:endParaRPr lang="en-US"/>
          </a:p>
        </p:txBody>
      </p:sp>
    </p:spTree>
    <p:extLst>
      <p:ext uri="{BB962C8B-B14F-4D97-AF65-F5344CB8AC3E}">
        <p14:creationId xmlns:p14="http://schemas.microsoft.com/office/powerpoint/2010/main" val="123513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8097</TotalTime>
  <Words>3707</Words>
  <Application>Microsoft Macintosh PowerPoint</Application>
  <PresentationFormat>Widescreen</PresentationFormat>
  <Paragraphs>662</Paragraphs>
  <Slides>37</Slides>
  <Notes>37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Calibri</vt:lpstr>
      <vt:lpstr>Calibri Light</vt:lpstr>
      <vt:lpstr>Helvetica</vt:lpstr>
      <vt:lpstr>Helvetica Neue</vt:lpstr>
      <vt:lpstr>Times New Roman</vt:lpstr>
      <vt:lpstr>宋体</vt:lpstr>
      <vt:lpstr>Office Theme</vt:lpstr>
      <vt:lpstr>MobileInsight  Extracting and Analyzing  Cellular Network Information on Smartphones </vt:lpstr>
      <vt:lpstr>Ubiquitous Cellular Network Services</vt:lpstr>
      <vt:lpstr>But, We Suffer and Wonder…</vt:lpstr>
      <vt:lpstr>Cellular Operations Remain “Closed”</vt:lpstr>
      <vt:lpstr>Cellular Operations Remain “Closed”</vt:lpstr>
      <vt:lpstr>Can We Have Open Access  to Runtime Cellular Operations? </vt:lpstr>
      <vt:lpstr>It’s Not That Simple</vt:lpstr>
      <vt:lpstr>Our Solution: MobileInsight</vt:lpstr>
      <vt:lpstr>Outline</vt:lpstr>
      <vt:lpstr>MobileInsight Overview</vt:lpstr>
      <vt:lpstr>MobileInsight Overview</vt:lpstr>
      <vt:lpstr>In-device Runtime Monitor</vt:lpstr>
      <vt:lpstr>Challenge: No Ordinary In-device Schemes </vt:lpstr>
      <vt:lpstr>Solution: Side-Channel Across SW-HW Boundary</vt:lpstr>
      <vt:lpstr>Cellular Protocol Analytics</vt:lpstr>
      <vt:lpstr>Two Dimensions for Each Protocol</vt:lpstr>
      <vt:lpstr>Protocol Analytics: Tracking State Dynamics</vt:lpstr>
      <vt:lpstr>Protocol Analytics: Tracking State Dynamics</vt:lpstr>
      <vt:lpstr>Protocol Analytics: Inferring Operation Logic</vt:lpstr>
      <vt:lpstr>Inferring Operation Logic is Not Simple</vt:lpstr>
      <vt:lpstr>Observation: Operation Logic is Not Arbitrary</vt:lpstr>
      <vt:lpstr>Observation: Operation Logic is Not Arbitrary</vt:lpstr>
      <vt:lpstr>State Machine Inference: Partial Recovery</vt:lpstr>
      <vt:lpstr>State Machine Inference: Partial Recovery</vt:lpstr>
      <vt:lpstr>State Machine Inference: Aggregation     a     </vt:lpstr>
      <vt:lpstr>MobileInsight APIs</vt:lpstr>
      <vt:lpstr>Evaluation</vt:lpstr>
      <vt:lpstr>Wide Coverage of Phone Models</vt:lpstr>
      <vt:lpstr>Wide Coverage of Cellular Protocols/Messages</vt:lpstr>
      <vt:lpstr>Real-time Processing of Cellular Messages</vt:lpstr>
      <vt:lpstr>Accurate Cellular Protocol Analytics</vt:lpstr>
      <vt:lpstr>Acceptable System Overhead</vt:lpstr>
      <vt:lpstr>Showcase Examples</vt:lpstr>
      <vt:lpstr>Research Empowered by MobileInsight</vt:lpstr>
      <vt:lpstr>New Research Opportunities Made Possible</vt:lpstr>
      <vt:lpstr>Conclusion</vt:lpstr>
      <vt:lpstr>Try MobileInsight and explore more!     http://metro.cs.ucla.edu/mobile_insight  </vt:lpstr>
    </vt:vector>
  </TitlesOfParts>
  <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MobileInsight: </dc:title>
  <dc:creator>Microsoft Office User</dc:creator>
  <cp:lastModifiedBy>Microsoft Office User</cp:lastModifiedBy>
  <cp:revision>1245</cp:revision>
  <cp:lastPrinted>2016-09-26T15:39:47Z</cp:lastPrinted>
  <dcterms:created xsi:type="dcterms:W3CDTF">2016-08-17T23:02:39Z</dcterms:created>
  <dcterms:modified xsi:type="dcterms:W3CDTF">2016-10-13T21:42:57Z</dcterms:modified>
</cp:coreProperties>
</file>